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4" r:id="rId1"/>
  </p:sldMasterIdLst>
  <p:notesMasterIdLst>
    <p:notesMasterId r:id="rId39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84"/>
    <p:restoredTop sz="86394"/>
  </p:normalViewPr>
  <p:slideViewPr>
    <p:cSldViewPr snapToGrid="0" snapToObjects="1">
      <p:cViewPr varScale="1">
        <p:scale>
          <a:sx n="73" d="100"/>
          <a:sy n="73" d="100"/>
        </p:scale>
        <p:origin x="10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Hb</a:t>
            </a:r>
          </a:p>
        </c:rich>
      </c:tx>
      <c:layout/>
      <c:overlay val="0"/>
      <c:spPr>
        <a:noFill/>
        <a:ln w="2505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347594500019555E-2"/>
          <c:y val="0.13842732327243845"/>
          <c:w val="0.88981685214708395"/>
          <c:h val="0.68812393288011353"/>
        </c:manualLayout>
      </c:layout>
      <c:lineChart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Hb</c:v>
                </c:pt>
              </c:strCache>
            </c:strRef>
          </c:tx>
          <c:spPr>
            <a:ln w="25050">
              <a:solidFill>
                <a:srgbClr val="FF00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5B9BD5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Foglio1!$A$2:$A$4</c:f>
              <c:numCache>
                <c:formatCode>mmm\-\a\a</c:formatCode>
                <c:ptCount val="3"/>
                <c:pt idx="0">
                  <c:v>42917</c:v>
                </c:pt>
                <c:pt idx="1">
                  <c:v>42979</c:v>
                </c:pt>
                <c:pt idx="2">
                  <c:v>43009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7.7</c:v>
                </c:pt>
                <c:pt idx="1">
                  <c:v>13.5</c:v>
                </c:pt>
                <c:pt idx="2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82-40C4-B996-F752083A5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77096"/>
        <c:axId val="1"/>
      </c:lineChart>
      <c:dateAx>
        <c:axId val="150277096"/>
        <c:scaling>
          <c:orientation val="minMax"/>
        </c:scaling>
        <c:delete val="0"/>
        <c:axPos val="b"/>
        <c:numFmt formatCode="mmm\-\a\a" sourceLinked="0"/>
        <c:majorTickMark val="none"/>
        <c:minorTickMark val="none"/>
        <c:tickLblPos val="nextTo"/>
        <c:spPr>
          <a:noFill/>
          <a:ln w="937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37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61">
            <a:noFill/>
          </a:ln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50277096"/>
        <c:crosses val="autoZero"/>
        <c:crossBetween val="between"/>
      </c:valAx>
      <c:spPr>
        <a:noFill/>
        <a:ln w="25341">
          <a:noFill/>
        </a:ln>
      </c:spPr>
    </c:plotArea>
    <c:legend>
      <c:legendPos val="b"/>
      <c:layout/>
      <c:overlay val="0"/>
      <c:spPr>
        <a:noFill/>
        <a:ln w="25050">
          <a:noFill/>
        </a:ln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7270-D37D-1F49-85B3-086CB584BDE1}" type="datetimeFigureOut">
              <a:rPr lang="it-IT" smtClean="0"/>
              <a:t>31/05/2018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1AC7-5B5F-CC44-868D-BE72F5917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60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62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24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59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0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27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37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44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95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0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11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4B09-0B71-9345-87D5-D856163DEF87}" type="datetime1">
              <a:rPr lang="it-IT" smtClean="0"/>
              <a:t>31/05/2018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0BEA-1ABA-3E4D-9285-31BC1D1C7D9B}" type="datetime1">
              <a:rPr lang="it-IT" smtClean="0"/>
              <a:t>31/05/2018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3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D491-DBF0-964C-A2C3-B5B080F3A10E}" type="datetime1">
              <a:rPr lang="it-IT" smtClean="0"/>
              <a:t>31/05/2018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7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812-A8F9-5141-8765-625E7554A6EB}" type="datetime1">
              <a:rPr lang="it-IT" smtClean="0"/>
              <a:t>31/05/2018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31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4306-C835-C645-AA6C-2D501957B15B}" type="datetime1">
              <a:rPr lang="it-IT" smtClean="0"/>
              <a:t>31/05/2018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4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600A-C41F-AF46-BCFD-3062E52B1A36}" type="datetime1">
              <a:rPr lang="it-IT" smtClean="0"/>
              <a:t>31/05/2018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B44-1E24-3A42-84CA-89B3742262EF}" type="datetime1">
              <a:rPr lang="it-IT" smtClean="0"/>
              <a:t>31/05/2018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8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2DC4-5D81-E64C-9E50-14E872CB4FAB}" type="datetime1">
              <a:rPr lang="it-IT" smtClean="0"/>
              <a:t>31/05/2018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6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5314-2647-3A4A-9132-698E3E9A63E7}" type="datetime1">
              <a:rPr lang="it-IT" smtClean="0"/>
              <a:t>31/05/2018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0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2E7C-DFAD-684D-9E01-92052132A995}" type="datetime1">
              <a:rPr lang="it-IT" smtClean="0"/>
              <a:t>31/05/2018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7DC-9E60-1846-90DB-51B50F73818D}" type="datetime1">
              <a:rPr lang="it-IT" smtClean="0"/>
              <a:t>31/05/2018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3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7431-46B8-964D-9952-381C2B1AD2B1}" type="datetime1">
              <a:rPr lang="it-IT" smtClean="0"/>
              <a:t>31/05/2018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3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Utente\Desktop\Clinical%20Lunch%20Meeting%202018\VCE%20Ferreti%20Marina\MF___video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3068960"/>
            <a:ext cx="7772400" cy="893638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40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it-IT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lang="it-IT" altLang="it-IT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Clinico</a:t>
            </a:r>
          </a:p>
          <a:p>
            <a:pPr algn="ctr"/>
            <a:endParaRPr lang="it-IT" altLang="it-IT" sz="40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+mn-cs"/>
              </a:rPr>
              <a:t>A 48-year-old 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+mn-cs"/>
              </a:rPr>
              <a:t>female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+mn-cs"/>
              </a:rPr>
              <a:t> with </a:t>
            </a:r>
            <a:b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+mn-cs"/>
              </a:rPr>
              <a:t>iron-deficiency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+mn-cs"/>
              </a:rPr>
              <a:t>anaemia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+mn-ea"/>
                <a:cs typeface="+mn-cs"/>
              </a:rPr>
              <a:t>’</a:t>
            </a:r>
            <a:r>
              <a:rPr lang="it-IT" altLang="it-IT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4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it-IT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5673725"/>
            <a:ext cx="8305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Scuola di specializzazione in Gastroenterologia</a:t>
            </a:r>
          </a:p>
          <a:p>
            <a:pPr algn="ctr">
              <a:spcBef>
                <a:spcPct val="50000"/>
              </a:spcBef>
            </a:pPr>
            <a:r>
              <a:rPr lang="it-IT" altLang="it-IT" i="1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Università degli Studi di Roma “Tor Vergata”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980762" y="879041"/>
            <a:ext cx="2305389" cy="1282717"/>
            <a:chOff x="5077" y="3834"/>
            <a:chExt cx="555" cy="43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" t="10593" b="13084"/>
            <a:stretch>
              <a:fillRect/>
            </a:stretch>
          </p:blipFill>
          <p:spPr bwMode="auto">
            <a:xfrm>
              <a:off x="5077" y="3834"/>
              <a:ext cx="555" cy="432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" y="3835"/>
              <a:ext cx="38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sellaDiTesto 6"/>
          <p:cNvSpPr txBox="1"/>
          <p:nvPr/>
        </p:nvSpPr>
        <p:spPr>
          <a:xfrm>
            <a:off x="1239710" y="503342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Dott.ssa Samanta Romeo	</a:t>
            </a:r>
            <a:r>
              <a:rPr lang="it-IT" b="1" dirty="0" smtClean="0">
                <a:solidFill>
                  <a:srgbClr val="002060"/>
                </a:solidFill>
              </a:rPr>
              <a:t>	Tutor</a:t>
            </a:r>
            <a:r>
              <a:rPr lang="it-IT" b="1" dirty="0" smtClean="0">
                <a:solidFill>
                  <a:srgbClr val="002060"/>
                </a:solidFill>
              </a:rPr>
              <a:t>: Prof.ssa Livia </a:t>
            </a:r>
            <a:r>
              <a:rPr lang="it-IT" b="1" dirty="0" smtClean="0">
                <a:solidFill>
                  <a:srgbClr val="002060"/>
                </a:solidFill>
              </a:rPr>
              <a:t>Biancone</a:t>
            </a:r>
          </a:p>
          <a:p>
            <a:r>
              <a:rPr lang="it-IT" b="1" dirty="0">
                <a:solidFill>
                  <a:srgbClr val="002060"/>
                </a:solidFill>
              </a:rPr>
              <a:t>	</a:t>
            </a:r>
            <a:r>
              <a:rPr lang="it-IT" b="1" dirty="0" smtClean="0">
                <a:solidFill>
                  <a:srgbClr val="002060"/>
                </a:solidFill>
              </a:rPr>
              <a:t>			Dott.ssa Carmelina Petruzziello	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" y="603698"/>
            <a:ext cx="20859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E1C25D-1D4B-104D-93E2-20DC2175A4B3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9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1663"/>
            <a:ext cx="85693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355F233-4EEE-D94E-B733-A13C843A1DB1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10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4450"/>
            <a:ext cx="88487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4619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45075"/>
            <a:ext cx="4514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016375"/>
            <a:ext cx="42100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4438" y="6535738"/>
            <a:ext cx="66246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Society of 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Gastrointestinal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(ESGE)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Clinical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Guideline</a:t>
            </a:r>
            <a:endParaRPr lang="it-IT" altLang="it-IT" sz="1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3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11</a:t>
            </a:fld>
            <a:endParaRPr lang="it-IT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11188" y="1227138"/>
            <a:ext cx="792003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EGDS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it-IT" altLang="it-IT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31.07.2017):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‘Esofago di normale morfologia, rivestito da mucosa rosea; giunzione EG in sede; stomaco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normoconformato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, rivestito da mucosa rosea; piloro centrale, continente; </a:t>
            </a: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nulla da segnalare nella prima e seconda porzione duodenale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EI duodenale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 mucosa duodenale con lieve incremento della quota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linfoplasmacellulare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; villi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normoconformati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con rapporto villo/cripta ben rappresentato, quota di linfociti intraepiteliali nella norma.</a:t>
            </a:r>
          </a:p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 reperti morfologici descritti non presentano caratteri di specificità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’.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2592"/>
            <a:ext cx="67691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5516563"/>
            <a:ext cx="62690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44838" y="498524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4756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39750" y="1196975"/>
            <a:ext cx="79200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SICUS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it-IT" altLang="it-IT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14.07.2017): 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‘… </a:t>
            </a: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 livello del digiuno distale si visualizza ansa intestinale, per una estensione di circa 10 cm, che presenta parete di spessore lievemente aumentato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(4 mm, v.n. &lt; 3 mm); assenza di dilatazione a monte di tale tratto; valvole conniventi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normorappresentate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; normale l’ileo distale; assenza di versamento addominale’.</a:t>
            </a: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4572000" y="3429000"/>
            <a:ext cx="0" cy="576263"/>
          </a:xfrm>
          <a:prstGeom prst="line">
            <a:avLst/>
          </a:prstGeom>
          <a:noFill/>
          <a:ln w="1143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tx2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40088" y="4005263"/>
            <a:ext cx="2771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Crohn’s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disease</a:t>
            </a:r>
            <a:endParaRPr lang="it-IT" altLang="it-IT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Intestinal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lymphoma</a:t>
            </a:r>
            <a:endParaRPr lang="it-IT" altLang="it-IT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Vascular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lesion</a:t>
            </a:r>
            <a:endParaRPr lang="it-IT" altLang="it-IT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Small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Bowel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Tumor</a:t>
            </a:r>
            <a:endParaRPr lang="it-IT" altLang="it-IT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6804025" y="4149725"/>
            <a:ext cx="647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5400" b="1" dirty="0">
                <a:solidFill>
                  <a:srgbClr val="FF0000"/>
                </a:solidFill>
              </a:rPr>
              <a:t>?</a:t>
            </a:r>
            <a:endParaRPr lang="it-IT" altLang="it-IT" sz="5400" dirty="0">
              <a:solidFill>
                <a:srgbClr val="FF0000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51050" y="6021388"/>
            <a:ext cx="5184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Resonance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Enterography</a:t>
            </a:r>
            <a:endParaRPr lang="it-IT" altLang="it-IT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(MRE)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339975" y="6021388"/>
            <a:ext cx="4608513" cy="647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44838" y="498524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593770" y="5253450"/>
            <a:ext cx="0" cy="576263"/>
          </a:xfrm>
          <a:prstGeom prst="line">
            <a:avLst/>
          </a:prstGeom>
          <a:noFill/>
          <a:ln w="1143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4438" y="6535738"/>
            <a:ext cx="66246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Society of 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Gastrointestinal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(ESGE)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Clinical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Guideline</a:t>
            </a:r>
            <a:endParaRPr lang="it-IT" altLang="it-IT" sz="1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487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357438"/>
            <a:ext cx="4524375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933700"/>
            <a:ext cx="4429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5589588"/>
            <a:ext cx="4319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672013" y="5448300"/>
            <a:ext cx="4333875" cy="1087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2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7700" y="1045848"/>
            <a:ext cx="7848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</a:t>
            </a:r>
            <a:r>
              <a:rPr lang="it-IT" altLang="it-IT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Resonance</a:t>
            </a:r>
            <a:r>
              <a:rPr lang="it-IT" altLang="it-IT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Enterography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MRE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oral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contrast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it-IT" altLang="it-IT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26.09.2017):</a:t>
            </a:r>
            <a:endParaRPr lang="it-IT" altLang="it-IT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‘Regolare il transito del mdc orale lungo le anse del piccolo intestino.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Regolare distensione delle anse intestinali.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Anse digiuno-ileali normali per calibro, spessore parietale e disegno mucoso; </a:t>
            </a:r>
            <a:r>
              <a:rPr lang="it-IT" altLang="it-IT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 particolare non si osservano ispessimenti o potenziamenti patologici della parete intestinale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né stenosi e dilatazioni delle anse del piccolo intestino…’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32363" y="4874124"/>
            <a:ext cx="4103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SB-VCE</a:t>
            </a:r>
          </a:p>
        </p:txBody>
      </p:sp>
      <p:sp>
        <p:nvSpPr>
          <p:cNvPr id="7" name="Ovale 6"/>
          <p:cNvSpPr/>
          <p:nvPr/>
        </p:nvSpPr>
        <p:spPr>
          <a:xfrm>
            <a:off x="5795963" y="4868863"/>
            <a:ext cx="2376487" cy="6937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804698"/>
              </p:ext>
            </p:extLst>
          </p:nvPr>
        </p:nvGraphicFramePr>
        <p:xfrm>
          <a:off x="422412" y="2849335"/>
          <a:ext cx="4652962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Connettore 2 11"/>
          <p:cNvCxnSpPr/>
          <p:nvPr/>
        </p:nvCxnSpPr>
        <p:spPr>
          <a:xfrm>
            <a:off x="6152606" y="3487783"/>
            <a:ext cx="705394" cy="9797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144838" y="498524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20919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15</a:t>
            </a:fld>
            <a:endParaRPr lang="it-IT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356667" y="498524"/>
            <a:ext cx="22862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11188" y="765175"/>
            <a:ext cx="79200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SB-VCE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it-IT" altLang="it-IT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21.11.2017):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MF___vide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8413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16</a:t>
            </a:fld>
            <a:endParaRPr lang="it-IT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44838" y="211138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11188" y="765175"/>
            <a:ext cx="79200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SB-VCE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it-IT" altLang="it-IT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21.11.2017):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3529013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65225"/>
            <a:ext cx="346392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357563"/>
            <a:ext cx="3608388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17</a:t>
            </a:fld>
            <a:endParaRPr lang="it-IT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356667" y="825093"/>
            <a:ext cx="22862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11188" y="1379130"/>
            <a:ext cx="79200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SB-VCE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it-IT" altLang="it-IT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21.11.2017):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71293"/>
            <a:ext cx="3894137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171293"/>
            <a:ext cx="3895725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44838" y="211138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10088"/>
            <a:ext cx="64087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84438" y="6535738"/>
            <a:ext cx="66246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Society of 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Gastrointestinal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(ESGE)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Clinical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Guideline</a:t>
            </a:r>
            <a:endParaRPr lang="it-IT" altLang="it-IT" sz="1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81075"/>
            <a:ext cx="8610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/>
          <p:cNvCxnSpPr/>
          <p:nvPr/>
        </p:nvCxnSpPr>
        <p:spPr>
          <a:xfrm>
            <a:off x="2857500" y="2924175"/>
            <a:ext cx="5459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097BBC69-16C3-C14B-8C20-E92BCD1D1A02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44838" y="498524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8313" y="1196975"/>
            <a:ext cx="813593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In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July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2017, a 48-year-old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female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came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to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our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SB-VCE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outpatient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department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because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of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history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of severe and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recurrent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iron-deficiency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anaemia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from 2015,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without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any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sign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of GI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bleeding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8313" y="2946400"/>
            <a:ext cx="81359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M. F.</a:t>
            </a:r>
          </a:p>
          <a:p>
            <a:pPr algn="just" eaLnBrk="1" hangingPunct="1">
              <a:buFontTx/>
              <a:buChar char="•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48-year-old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female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housewife</a:t>
            </a: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no smoking,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alcoholic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or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drugs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habits</a:t>
            </a: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no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comorbidity</a:t>
            </a: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no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concomitant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drugs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(no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NSAIDs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buFontTx/>
              <a:buChar char="•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physiological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menopause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since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Oct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2016</a:t>
            </a:r>
          </a:p>
          <a:p>
            <a:pPr algn="just" eaLnBrk="1" hangingPunct="1">
              <a:buFontTx/>
              <a:buChar char="•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no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gastrointestinal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symptoms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anorexia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or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weight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loss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buFontTx/>
              <a:buChar char="•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no family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history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of IBD o GI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disease</a:t>
            </a: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first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degree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familiarity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for RA </a:t>
            </a:r>
          </a:p>
          <a:p>
            <a:pPr algn="just" eaLnBrk="1" hangingPunct="1">
              <a:buFontTx/>
              <a:buChar char="•"/>
              <a:defRPr/>
            </a:pP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19</a:t>
            </a:fld>
            <a:endParaRPr lang="it-IT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44838" y="772839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11188" y="1614214"/>
            <a:ext cx="792003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it-IT" altLang="it-IT" sz="20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it-IT" altLang="it-IT" sz="20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SB-VCE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Diagnosis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defRPr/>
            </a:pPr>
            <a:endParaRPr lang="it-IT" altLang="it-IT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Small bowel </a:t>
            </a:r>
            <a:r>
              <a:rPr lang="en-US" altLang="it-IT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polypoid</a:t>
            </a:r>
            <a:r>
              <a:rPr lang="en-US" alt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lesion with active bleeding</a:t>
            </a:r>
            <a:endParaRPr lang="it-IT" alt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572000" y="4422501"/>
            <a:ext cx="0" cy="576263"/>
          </a:xfrm>
          <a:prstGeom prst="line">
            <a:avLst/>
          </a:prstGeom>
          <a:noFill/>
          <a:ln w="1143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1188" y="5413101"/>
            <a:ext cx="792003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Device-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Assisted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Enteroscopy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(DAE)</a:t>
            </a:r>
          </a:p>
        </p:txBody>
      </p:sp>
      <p:sp>
        <p:nvSpPr>
          <p:cNvPr id="9" name="Ovale 8"/>
          <p:cNvSpPr/>
          <p:nvPr/>
        </p:nvSpPr>
        <p:spPr>
          <a:xfrm>
            <a:off x="1547813" y="5268639"/>
            <a:ext cx="5976937" cy="1098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0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44838" y="394020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188" y="1308420"/>
            <a:ext cx="7921625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Single Ballon </a:t>
            </a:r>
            <a:r>
              <a:rPr lang="it-IT" altLang="it-IT" sz="20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Push</a:t>
            </a: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and Pull </a:t>
            </a:r>
            <a:r>
              <a:rPr lang="it-IT" altLang="it-IT" sz="20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Enteroscopy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(28.11.2017, Dott.ssa Riccioni):</a:t>
            </a:r>
          </a:p>
          <a:p>
            <a:pPr algn="just" eaLnBrk="1" hangingPunct="1">
              <a:defRPr/>
            </a:pPr>
            <a:endParaRPr lang="it-IT" altLang="it-IT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‘Accesso orale.</a:t>
            </a:r>
          </a:p>
          <a:p>
            <a:pPr algn="just" eaLnBrk="1" hangingPunct="1"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… Si esplora l’intestino tenue per circa 2,5 metri.</a:t>
            </a:r>
          </a:p>
          <a:p>
            <a:pPr algn="just" eaLnBrk="1" hangingPunct="1">
              <a:defRPr/>
            </a:pPr>
            <a:r>
              <a:rPr lang="it-IT" altLang="it-IT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Tutti i tratti intestinali esplorati risultano </a:t>
            </a:r>
            <a:r>
              <a:rPr lang="it-IT" altLang="it-IT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normoconformati</a:t>
            </a:r>
            <a:r>
              <a:rPr lang="it-IT" altLang="it-IT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e rivestiti da mucosa normale in assenza di segni di sanguinamento in atto o pregresso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’</a:t>
            </a:r>
          </a:p>
          <a:p>
            <a:pPr algn="just" eaLnBrk="1" hangingPunct="1">
              <a:defRPr/>
            </a:pPr>
            <a:endParaRPr lang="it-IT" altLang="it-IT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Conclusioni: non alterazioni di rilievo a carico di esofago, stomaco, duodeno e </a:t>
            </a:r>
            <a:r>
              <a:rPr lang="it-IT" altLang="it-IT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digiuno prossimale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, in assenza di segni di sanguinamento in atto o pregresso.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92275" y="5262975"/>
            <a:ext cx="1660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DISCHARGE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700338" y="4399375"/>
            <a:ext cx="0" cy="576263"/>
          </a:xfrm>
          <a:prstGeom prst="line">
            <a:avLst/>
          </a:prstGeom>
          <a:noFill/>
          <a:ln w="1143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tx2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356100" y="4789721"/>
            <a:ext cx="51117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NO TATTOO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NO RETROGRADE ACCESS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NO MORE INDICATIONS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21</a:t>
            </a:fld>
            <a:endParaRPr lang="it-IT"/>
          </a:p>
        </p:txBody>
      </p:sp>
      <p:pic>
        <p:nvPicPr>
          <p:cNvPr id="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857787"/>
            <a:ext cx="89439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288" y="511587"/>
            <a:ext cx="8280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SB-VCE vs DBE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288" y="1251362"/>
            <a:ext cx="81359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DBE and VCE show </a:t>
            </a:r>
            <a:r>
              <a:rPr lang="it-IT" altLang="it-IT" sz="24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similar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diagnostic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yield</a:t>
            </a: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5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22</a:t>
            </a:fld>
            <a:endParaRPr lang="it-IT"/>
          </a:p>
        </p:txBody>
      </p:sp>
      <p:pic>
        <p:nvPicPr>
          <p:cNvPr id="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62" y="3745508"/>
            <a:ext cx="5400675" cy="29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" y="566970"/>
            <a:ext cx="85248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84438" y="6548801"/>
            <a:ext cx="66246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Marmo R et al,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2009</a:t>
            </a:r>
          </a:p>
        </p:txBody>
      </p:sp>
      <p:cxnSp>
        <p:nvCxnSpPr>
          <p:cNvPr id="8" name="Connettore diritto 7"/>
          <p:cNvCxnSpPr/>
          <p:nvPr/>
        </p:nvCxnSpPr>
        <p:spPr>
          <a:xfrm>
            <a:off x="1777500" y="5758686"/>
            <a:ext cx="4537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1751374" y="6177423"/>
            <a:ext cx="4537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15156"/>
            <a:ext cx="88487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898081"/>
            <a:ext cx="4476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4663256"/>
            <a:ext cx="45148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84438" y="6535738"/>
            <a:ext cx="66246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Society of 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Gastrointestinal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(ESGE)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Clinical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Guideline</a:t>
            </a:r>
            <a:endParaRPr lang="it-IT" altLang="it-IT" sz="1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2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24</a:t>
            </a:fld>
            <a:endParaRPr lang="it-IT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4438" y="6308725"/>
            <a:ext cx="66246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Society of 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Gastrointestinal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(ESGE)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Clinical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Guideline</a:t>
            </a:r>
            <a:endParaRPr lang="it-IT" altLang="it-IT" sz="1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Hupric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JE et al,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Radiology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2011</a:t>
            </a:r>
          </a:p>
        </p:txBody>
      </p:sp>
      <p:pic>
        <p:nvPicPr>
          <p:cNvPr id="6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487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5467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2708275"/>
            <a:ext cx="35909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25</a:t>
            </a:fld>
            <a:endParaRPr lang="it-IT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4438" y="6308725"/>
            <a:ext cx="66246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Society of 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Gastrointestinal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(ESGE)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Clinical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Guideline</a:t>
            </a:r>
            <a:endParaRPr lang="it-IT" altLang="it-IT" sz="1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Hupric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JE et al,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Radiology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2011</a:t>
            </a:r>
          </a:p>
        </p:txBody>
      </p:sp>
      <p:pic>
        <p:nvPicPr>
          <p:cNvPr id="6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48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2492375"/>
            <a:ext cx="35909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53292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53387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diritto 9"/>
          <p:cNvCxnSpPr/>
          <p:nvPr/>
        </p:nvCxnSpPr>
        <p:spPr>
          <a:xfrm>
            <a:off x="250825" y="4581525"/>
            <a:ext cx="4968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52562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diritto 11"/>
          <p:cNvCxnSpPr/>
          <p:nvPr/>
        </p:nvCxnSpPr>
        <p:spPr>
          <a:xfrm>
            <a:off x="1187450" y="5661025"/>
            <a:ext cx="4032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179388" y="5876925"/>
            <a:ext cx="4248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84438" y="6464300"/>
            <a:ext cx="66246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Society of 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Gastrointestinal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(ESGE)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Clinical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Guideline</a:t>
            </a:r>
            <a:endParaRPr lang="it-IT" altLang="it-IT" sz="1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487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73350"/>
            <a:ext cx="5354637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diritto 7"/>
          <p:cNvCxnSpPr/>
          <p:nvPr/>
        </p:nvCxnSpPr>
        <p:spPr>
          <a:xfrm>
            <a:off x="323850" y="5516563"/>
            <a:ext cx="4824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323850" y="5732463"/>
            <a:ext cx="4824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323850" y="5949950"/>
            <a:ext cx="4824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323850" y="6237288"/>
            <a:ext cx="4824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>
            <a:off x="323850" y="3141663"/>
            <a:ext cx="4824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323850" y="3357563"/>
            <a:ext cx="4824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323850" y="3573463"/>
            <a:ext cx="4032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5940425" y="5805488"/>
            <a:ext cx="1008063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78125"/>
            <a:ext cx="265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3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27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18990"/>
            <a:ext cx="79216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507903"/>
            <a:ext cx="7629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44838" y="681402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22401"/>
            <a:ext cx="75533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6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750" y="1125538"/>
            <a:ext cx="80645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HOSPITALIZATION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(12.02.2018 – 17.02.2018,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Osp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San Giovanni)</a:t>
            </a:r>
          </a:p>
          <a:p>
            <a:pPr algn="just" eaLnBrk="1" hangingPunct="1">
              <a:defRPr/>
            </a:pP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Angiography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(12.02.2018): no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active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bleeding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44838" y="211138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20925"/>
            <a:ext cx="590391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54263"/>
            <a:ext cx="27336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9750" y="2144713"/>
            <a:ext cx="8064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Surgery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Ileal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Resection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VLS (13.02.2018)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9750" y="3141663"/>
            <a:ext cx="8064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DISCHARGE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(17.02.2018)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348038" y="3573463"/>
            <a:ext cx="19446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Diagnosis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84438" y="6464300"/>
            <a:ext cx="66246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it-IT" altLang="it-IT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it-IT" altLang="it-IT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Society of  </a:t>
            </a:r>
            <a:r>
              <a:rPr lang="it-IT" altLang="it-IT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Gastrointestinal</a:t>
            </a:r>
            <a:r>
              <a:rPr lang="it-IT" altLang="it-IT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(ESGE) </a:t>
            </a:r>
            <a:r>
              <a:rPr lang="it-IT" altLang="it-IT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Clinical</a:t>
            </a:r>
            <a:r>
              <a:rPr lang="it-IT" altLang="it-IT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Guideline</a:t>
            </a:r>
            <a:endParaRPr lang="it-IT" altLang="it-IT" sz="12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41788"/>
            <a:ext cx="64801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0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8650" y="728808"/>
            <a:ext cx="7886700" cy="1325563"/>
          </a:xfrm>
        </p:spPr>
        <p:txBody>
          <a:bodyPr/>
          <a:lstStyle/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BA98E3E7-E1A5-4F42-953F-E2915433E1A4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1017588"/>
            <a:ext cx="813593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April 2015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defRPr/>
            </a:pP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symptomatic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severe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iron-deficiency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anaemia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(IDA)</a:t>
            </a:r>
          </a:p>
          <a:p>
            <a:pPr eaLnBrk="1" hangingPunct="1">
              <a:buFontTx/>
              <a:buChar char="-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SOF + (1/1)</a:t>
            </a:r>
          </a:p>
          <a:p>
            <a:pPr eaLnBrk="1" hangingPunct="1">
              <a:defRPr/>
            </a:pP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1700"/>
            <a:ext cx="61214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23938"/>
            <a:ext cx="58737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408113"/>
            <a:ext cx="469106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144838" y="498524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10149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44838" y="1047161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750" y="1765619"/>
            <a:ext cx="80645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Follow-up:</a:t>
            </a:r>
          </a:p>
          <a:p>
            <a:pPr algn="just" eaLnBrk="1" hangingPunct="1">
              <a:defRPr/>
            </a:pP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Laboratory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test (02/2018):</a:t>
            </a:r>
          </a:p>
          <a:p>
            <a:pPr algn="just" eaLnBrk="1" hangingPunct="1">
              <a:defRPr/>
            </a:pP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Hb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10,5 g/dl</a:t>
            </a:r>
          </a:p>
          <a:p>
            <a:pPr algn="just" eaLnBrk="1" hangingPunct="1">
              <a:defRPr/>
            </a:pP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Oral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Iron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Therapy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on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going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8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5690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1287463" y="1700213"/>
            <a:ext cx="1268412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103813" y="1700213"/>
            <a:ext cx="1412875" cy="36036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959350" y="3933825"/>
            <a:ext cx="1989138" cy="3587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132138" y="3933825"/>
            <a:ext cx="1511300" cy="3587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987675" y="1341438"/>
            <a:ext cx="1412875" cy="3587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4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850" y="458788"/>
            <a:ext cx="842486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CAPSULE ENDOSCOPY STUDIES FOR SMALL BOWEL TUMORS</a:t>
            </a:r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00213"/>
            <a:ext cx="89058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84438" y="6464300"/>
            <a:ext cx="66246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Pennazio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M,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Rondonotti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E, de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Franchis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R, WJG 2008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50825" y="5300663"/>
            <a:ext cx="7920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OGIB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main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clinical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indication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(&gt; 90%)</a:t>
            </a:r>
          </a:p>
        </p:txBody>
      </p:sp>
    </p:spTree>
    <p:extLst>
      <p:ext uri="{BB962C8B-B14F-4D97-AF65-F5344CB8AC3E}">
        <p14:creationId xmlns:p14="http://schemas.microsoft.com/office/powerpoint/2010/main" val="27396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33</a:t>
            </a:fld>
            <a:endParaRPr lang="it-IT"/>
          </a:p>
        </p:txBody>
      </p:sp>
      <p:pic>
        <p:nvPicPr>
          <p:cNvPr id="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4896"/>
            <a:ext cx="7704138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959100"/>
            <a:ext cx="461962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44838" y="211138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850" y="836613"/>
            <a:ext cx="8424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BOWEL TUMORS</a:t>
            </a:r>
            <a:endParaRPr lang="it-IT" altLang="it-IT" sz="28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338"/>
            <a:ext cx="45148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365625"/>
            <a:ext cx="45148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557338"/>
            <a:ext cx="86010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84438" y="6464300"/>
            <a:ext cx="66246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Society of 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Gastrointestinal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(ESGE)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Clinical</a:t>
            </a:r>
            <a:r>
              <a:rPr lang="it-IT" alt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Guideline</a:t>
            </a:r>
            <a:endParaRPr lang="it-IT" altLang="it-IT" sz="1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44838" y="211138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288" y="977900"/>
            <a:ext cx="4105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Conclusions</a:t>
            </a:r>
            <a:endParaRPr lang="it-IT" altLang="it-IT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750" y="1700213"/>
            <a:ext cx="8064500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Young 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patient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age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&lt;55)</a:t>
            </a:r>
          </a:p>
          <a:p>
            <a:pPr algn="ctr" eaLnBrk="1" hangingPunct="1">
              <a:defRPr/>
            </a:pPr>
            <a:endParaRPr lang="it-IT" altLang="it-IT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Persistent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/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Recurrent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Bleeding</a:t>
            </a:r>
            <a:endParaRPr lang="it-IT" altLang="it-IT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increasing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transfusion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or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iron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requirements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endParaRPr lang="it-IT" altLang="it-IT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Standard 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endoscopy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not</a:t>
            </a:r>
            <a:r>
              <a:rPr lang="it-IT" altLang="it-IT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altLang="it-IT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diagnostic</a:t>
            </a:r>
            <a:endParaRPr lang="it-IT" altLang="it-IT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algn="ctr" eaLnBrk="1" hangingPunct="1">
              <a:buFont typeface="Arial" panose="020B0604020202020204" pitchFamily="34" charset="0"/>
              <a:buChar char="•"/>
              <a:defRPr/>
            </a:pPr>
            <a:endParaRPr lang="it-IT" altLang="it-IT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572000" y="4581525"/>
            <a:ext cx="0" cy="576263"/>
          </a:xfrm>
          <a:prstGeom prst="line">
            <a:avLst/>
          </a:prstGeom>
          <a:noFill/>
          <a:ln w="1143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tx2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11188" y="5570538"/>
            <a:ext cx="79200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SUSPECTED SMALL BOWEL TUMOR</a:t>
            </a:r>
          </a:p>
        </p:txBody>
      </p:sp>
    </p:spTree>
    <p:extLst>
      <p:ext uri="{BB962C8B-B14F-4D97-AF65-F5344CB8AC3E}">
        <p14:creationId xmlns:p14="http://schemas.microsoft.com/office/powerpoint/2010/main" val="1506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33450"/>
            <a:ext cx="640873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75150"/>
            <a:ext cx="2435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437879"/>
            <a:ext cx="8424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BOWEL «The long and </a:t>
            </a:r>
            <a:r>
              <a:rPr lang="it-IT" altLang="it-IT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winding</a:t>
            </a:r>
            <a:r>
              <a:rPr lang="it-IT" alt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road»</a:t>
            </a:r>
          </a:p>
        </p:txBody>
      </p:sp>
    </p:spTree>
    <p:extLst>
      <p:ext uri="{BB962C8B-B14F-4D97-AF65-F5344CB8AC3E}">
        <p14:creationId xmlns:p14="http://schemas.microsoft.com/office/powerpoint/2010/main" val="11954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3888" y="1075894"/>
            <a:ext cx="7886700" cy="2852737"/>
          </a:xfrm>
        </p:spPr>
        <p:txBody>
          <a:bodyPr/>
          <a:lstStyle/>
          <a:p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31A245-79C0-494B-926E-2F5BF39E49F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8135937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4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June</a:t>
            </a:r>
            <a:r>
              <a:rPr lang="it-IT" altLang="it-IT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2015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: </a:t>
            </a:r>
          </a:p>
          <a:p>
            <a:pPr eaLnBrk="1" hangingPunct="1">
              <a:buFontTx/>
              <a:buChar char="-"/>
              <a:defRPr/>
            </a:pP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EGDS: </a:t>
            </a:r>
          </a:p>
          <a:p>
            <a:pPr eaLnBrk="1" hangingPunct="1"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no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lesions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in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esophagus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stomach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and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duodenal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bulb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endParaRPr lang="it-IT" altLang="it-IT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it-IT" altLang="it-IT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CP test +)</a:t>
            </a:r>
          </a:p>
          <a:p>
            <a:pPr eaLnBrk="1" hangingPunct="1">
              <a:defRPr/>
            </a:pP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ileocolonoscopy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: </a:t>
            </a:r>
          </a:p>
          <a:p>
            <a:pPr eaLnBrk="1" hangingPunct="1"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no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lesions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in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ileum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, colon and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rectum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(no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biopsies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oral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iron</a:t>
            </a:r>
            <a:r>
              <a:rPr lang="it-IT" altLang="it-IT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therapy</a:t>
            </a: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44838" y="498524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6162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94E34403-B660-2B41-A4BF-CA203DD7D8F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4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31913" y="4581525"/>
            <a:ext cx="71278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July</a:t>
            </a:r>
            <a:r>
              <a:rPr lang="it-IT" altLang="it-IT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2016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Hb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9,8 g/dl 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Haematological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evaluation</a:t>
            </a:r>
            <a:r>
              <a:rPr lang="it-IT" altLang="it-IT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defRPr/>
            </a:pPr>
            <a:r>
              <a:rPr lang="it-IT" altLang="it-IT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Iron-deficiency</a:t>
            </a:r>
            <a:r>
              <a:rPr lang="it-IT" altLang="it-IT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anaemia</a:t>
            </a:r>
            <a:endParaRPr lang="it-IT" altLang="it-IT" b="1" i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it-IT" altLang="it-IT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614863" y="5518150"/>
            <a:ext cx="0" cy="503238"/>
          </a:xfrm>
          <a:prstGeom prst="line">
            <a:avLst/>
          </a:prstGeom>
          <a:noFill/>
          <a:ln w="1143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tx2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71775" y="6034088"/>
            <a:ext cx="3673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infusional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iron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therapy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Ferric</a:t>
            </a:r>
            <a:r>
              <a:rPr 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carboxymaltose</a:t>
            </a:r>
            <a:r>
              <a:rPr 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12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388965"/>
              </p:ext>
            </p:extLst>
          </p:nvPr>
        </p:nvGraphicFramePr>
        <p:xfrm>
          <a:off x="1497013" y="5492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fico" r:id="rId4" imgW="6206266" imgH="4170025" progId="Excel.Chart.8">
                  <p:embed/>
                </p:oleObj>
              </mc:Choice>
              <mc:Fallback>
                <p:oleObj name="Grafico" r:id="rId4" imgW="6206266" imgH="4170025" progId="Excel.Chart.8">
                  <p:embed/>
                  <p:pic>
                    <p:nvPicPr>
                      <p:cNvPr id="11270" name="Grafico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5492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8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5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8313" y="4868863"/>
            <a:ext cx="7991475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b="1" i="1" u="sng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July</a:t>
            </a:r>
            <a:r>
              <a:rPr lang="it-IT" altLang="it-IT" b="1" i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2017</a:t>
            </a:r>
            <a:r>
              <a:rPr lang="it-IT" altLang="it-IT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it-IT" altLang="it-IT" b="1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Hb</a:t>
            </a:r>
            <a:r>
              <a:rPr lang="it-IT" altLang="it-IT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7,7 g/dl (</a:t>
            </a:r>
            <a:r>
              <a:rPr lang="it-IT" altLang="it-IT" b="1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symptomatic</a:t>
            </a:r>
            <a:r>
              <a:rPr lang="it-IT" altLang="it-IT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IDA)</a:t>
            </a:r>
          </a:p>
          <a:p>
            <a:pPr algn="just" eaLnBrk="1" hangingPunct="1">
              <a:defRPr/>
            </a:pPr>
            <a:endParaRPr lang="it-IT" altLang="it-IT" sz="2400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it-IT" altLang="it-IT" sz="2400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it-IT" altLang="it-IT" sz="2400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it-IT" altLang="it-IT" sz="2400" b="1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Infusional</a:t>
            </a:r>
            <a:r>
              <a:rPr lang="it-IT" altLang="it-IT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iron</a:t>
            </a:r>
            <a:r>
              <a:rPr lang="it-IT" altLang="it-IT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therapy</a:t>
            </a:r>
            <a:r>
              <a:rPr lang="it-IT" altLang="it-IT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(</a:t>
            </a:r>
            <a:r>
              <a:rPr lang="it-IT" altLang="it-IT" sz="2400" b="1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Ferric</a:t>
            </a:r>
            <a:r>
              <a:rPr lang="it-IT" altLang="it-IT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400" b="1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carboxymaltose</a:t>
            </a:r>
            <a:r>
              <a:rPr lang="it-IT" altLang="it-IT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2" name="Grafico 5"/>
          <p:cNvGraphicFramePr>
            <a:graphicFrameLocks/>
          </p:cNvGraphicFramePr>
          <p:nvPr/>
        </p:nvGraphicFramePr>
        <p:xfrm>
          <a:off x="1401763" y="7397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afico" r:id="rId4" imgW="6206266" imgH="4170025" progId="Excel.Chart.8">
                  <p:embed/>
                </p:oleObj>
              </mc:Choice>
              <mc:Fallback>
                <p:oleObj name="Grafico" r:id="rId4" imgW="6206266" imgH="4170025" progId="Excel.Chart.8">
                  <p:embed/>
                  <p:pic>
                    <p:nvPicPr>
                      <p:cNvPr id="13316" name="Grafico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7397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356100" y="5518150"/>
            <a:ext cx="0" cy="503238"/>
          </a:xfrm>
          <a:prstGeom prst="line">
            <a:avLst/>
          </a:prstGeom>
          <a:noFill/>
          <a:ln w="1143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E53A7D2-0412-BB4C-9EFE-6D6CA038932C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6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81359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Iron-deficiency</a:t>
            </a:r>
            <a:r>
              <a:rPr lang="it-IT" altLang="it-IT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3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Anaemia</a:t>
            </a:r>
            <a:r>
              <a:rPr lang="it-IT" altLang="it-IT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(IDA)</a:t>
            </a:r>
          </a:p>
          <a:p>
            <a:pPr algn="just" eaLnBrk="1" hangingPunct="1">
              <a:defRPr/>
            </a:pP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572000" y="2060575"/>
            <a:ext cx="0" cy="576263"/>
          </a:xfrm>
          <a:prstGeom prst="line">
            <a:avLst/>
          </a:prstGeom>
          <a:noFill/>
          <a:ln w="1143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92275" y="3074988"/>
            <a:ext cx="55064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1° </a:t>
            </a:r>
            <a:r>
              <a:rPr lang="it-IT" altLang="it-IT" sz="20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gastroenterological</a:t>
            </a: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0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visit</a:t>
            </a: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it-IT" altLang="it-IT" sz="20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July</a:t>
            </a: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2017)</a:t>
            </a:r>
          </a:p>
          <a:p>
            <a:pPr eaLnBrk="1" hangingPunct="1">
              <a:defRPr/>
            </a:pP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repeat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serological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tests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coeliac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disease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fecal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calprotectin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fecal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occult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repeat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EGDS with </a:t>
            </a:r>
            <a:r>
              <a:rPr lang="it-IT" alt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biopsies</a:t>
            </a: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DII</a:t>
            </a:r>
          </a:p>
          <a:p>
            <a:pPr eaLnBrk="1" hangingPunct="1">
              <a:buFontTx/>
              <a:buChar char="-"/>
              <a:defRPr/>
            </a:pPr>
            <a:r>
              <a:rPr lang="it-IT" alt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SICUS (</a:t>
            </a:r>
            <a:r>
              <a:rPr 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 intestine </a:t>
            </a:r>
            <a:r>
              <a:rPr 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</a:t>
            </a:r>
            <a:r>
              <a:rPr 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ultrasonography</a:t>
            </a:r>
            <a:r>
              <a:rPr lang="it-IT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sz="2000" dirty="0">
                <a:solidFill>
                  <a:schemeClr val="tx2"/>
                </a:solidFill>
              </a:rPr>
              <a:t> 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572000" y="5157788"/>
            <a:ext cx="0" cy="574675"/>
          </a:xfrm>
          <a:prstGeom prst="line">
            <a:avLst/>
          </a:prstGeom>
          <a:noFill/>
          <a:ln w="1143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tx2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530475" y="5981700"/>
            <a:ext cx="35893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Small-</a:t>
            </a:r>
            <a:r>
              <a:rPr lang="it-IT" altLang="it-IT" sz="20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bowel</a:t>
            </a:r>
            <a:r>
              <a:rPr lang="it-IT" alt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capsule </a:t>
            </a:r>
            <a:r>
              <a:rPr lang="it-IT" altLang="it-IT" sz="2000" b="1" i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sz="2000" dirty="0">
                <a:solidFill>
                  <a:schemeClr val="tx2"/>
                </a:solidFill>
              </a:rPr>
              <a:t> </a:t>
            </a:r>
            <a:endParaRPr lang="it-IT" altLang="it-IT" sz="2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44838" y="498524"/>
            <a:ext cx="270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Clinical</a:t>
            </a:r>
            <a:r>
              <a:rPr lang="it-IT" alt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14718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FD99C3-BB50-024B-A6CC-9BCFF77DE5FF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7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88913"/>
            <a:ext cx="88487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49400" y="4652963"/>
            <a:ext cx="64071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it-IT" altLang="it-IT" sz="3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Iron-deficiency</a:t>
            </a:r>
            <a:r>
              <a:rPr lang="it-IT" altLang="it-IT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3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Anaemia</a:t>
            </a:r>
            <a:r>
              <a:rPr lang="it-IT" altLang="it-IT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(IDA)</a:t>
            </a:r>
          </a:p>
          <a:p>
            <a:pPr eaLnBrk="1" hangingPunct="1">
              <a:defRPr/>
            </a:pPr>
            <a:endParaRPr lang="it-IT" altLang="it-IT" sz="32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it-IT" altLang="it-IT" sz="3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Obscure</a:t>
            </a:r>
            <a:r>
              <a:rPr lang="it-IT" altLang="it-IT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GI </a:t>
            </a:r>
            <a:r>
              <a:rPr lang="it-IT" altLang="it-IT" sz="3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bleeding</a:t>
            </a:r>
            <a:r>
              <a:rPr lang="it-IT" altLang="it-IT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(OGIB)</a:t>
            </a:r>
          </a:p>
          <a:p>
            <a:pPr eaLnBrk="1" hangingPunct="1">
              <a:defRPr/>
            </a:pPr>
            <a:endParaRPr lang="it-IT" altLang="it-IT" sz="24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84438" y="6535738"/>
            <a:ext cx="66246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 </a:t>
            </a:r>
            <a:r>
              <a:rPr lang="it-IT" altLang="it-IT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European</a:t>
            </a:r>
            <a:r>
              <a:rPr lang="it-IT" altLang="it-IT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Society of  </a:t>
            </a:r>
            <a:r>
              <a:rPr lang="it-IT" altLang="it-IT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Gastrointestinal</a:t>
            </a:r>
            <a:r>
              <a:rPr lang="it-IT" altLang="it-IT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Endoscopy</a:t>
            </a:r>
            <a:r>
              <a:rPr lang="it-IT" altLang="it-IT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(ESGE) </a:t>
            </a:r>
            <a:r>
              <a:rPr lang="it-IT" altLang="it-IT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Clinical</a:t>
            </a:r>
            <a:r>
              <a:rPr lang="it-IT" altLang="it-IT" sz="1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Guideline</a:t>
            </a:r>
            <a:endParaRPr lang="it-IT" altLang="it-IT" sz="12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258888" y="4508500"/>
            <a:ext cx="7058025" cy="936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451A2CCD-EF40-884B-B5E7-E6CF1D5F4C9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8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6413"/>
            <a:ext cx="864235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_ Seminario Dirigenti 2016" id="{5ACF2AD0-9D08-E14B-942F-B79B0F69619E}" vid="{4B5AFD1A-43A8-0B43-88B5-30102379EE5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_ Seminario Dirigenti 2016</Template>
  <TotalTime>71</TotalTime>
  <Words>917</Words>
  <Application>Microsoft Office PowerPoint</Application>
  <PresentationFormat>Presentazione su schermo (4:3)</PresentationFormat>
  <Paragraphs>187</Paragraphs>
  <Slides>37</Slides>
  <Notes>10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Times New Roman</vt:lpstr>
      <vt:lpstr>Wingdings</vt:lpstr>
      <vt:lpstr>Tema di Office</vt:lpstr>
      <vt:lpstr>Grafico di Microsoft Excel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Samanta Romeo</cp:lastModifiedBy>
  <cp:revision>15</cp:revision>
  <cp:lastPrinted>2016-12-02T11:41:50Z</cp:lastPrinted>
  <dcterms:created xsi:type="dcterms:W3CDTF">2016-12-13T10:19:20Z</dcterms:created>
  <dcterms:modified xsi:type="dcterms:W3CDTF">2018-05-31T15:20:33Z</dcterms:modified>
</cp:coreProperties>
</file>