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893081-69BD-4A92-B568-4BF9D6AEF9D0}" type="datetimeFigureOut">
              <a:rPr lang="it-IT" smtClean="0"/>
              <a:pPr/>
              <a:t>19/02/2019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C924E9-C664-45A7-81B6-613576F84A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23728" y="4293096"/>
            <a:ext cx="8458200" cy="9144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Clinical</a:t>
            </a:r>
            <a:r>
              <a:rPr lang="it-IT" sz="2000" dirty="0" smtClean="0"/>
              <a:t> </a:t>
            </a:r>
            <a:r>
              <a:rPr lang="it-IT" sz="2000" dirty="0" err="1" smtClean="0"/>
              <a:t>Gastroenterology</a:t>
            </a:r>
            <a:r>
              <a:rPr lang="it-IT" sz="2000" dirty="0" smtClean="0"/>
              <a:t> and </a:t>
            </a:r>
            <a:r>
              <a:rPr lang="it-IT" sz="2000" dirty="0" err="1" smtClean="0"/>
              <a:t>Hepatology</a:t>
            </a:r>
            <a:r>
              <a:rPr lang="it-IT" sz="2000" dirty="0" smtClean="0"/>
              <a:t> 2018;16:1893-1900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357301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Neil </a:t>
            </a:r>
            <a:r>
              <a:rPr lang="it-IT" sz="2000" dirty="0" err="1" smtClean="0"/>
              <a:t>Sengupta</a:t>
            </a:r>
            <a:r>
              <a:rPr lang="it-IT" sz="2000" dirty="0" smtClean="0"/>
              <a:t>, </a:t>
            </a:r>
            <a:r>
              <a:rPr lang="it-IT" sz="2000" dirty="0" err="1" smtClean="0"/>
              <a:t>Ariela</a:t>
            </a:r>
            <a:r>
              <a:rPr lang="it-IT" sz="2000" dirty="0" smtClean="0"/>
              <a:t> L. Marshall, Blake A. Jones, Sandra </a:t>
            </a:r>
            <a:r>
              <a:rPr lang="it-IT" sz="2000" dirty="0" err="1" smtClean="0"/>
              <a:t>Ham</a:t>
            </a:r>
            <a:r>
              <a:rPr lang="it-IT" sz="2000" dirty="0" smtClean="0"/>
              <a:t>, </a:t>
            </a:r>
            <a:r>
              <a:rPr lang="it-IT" sz="2000" dirty="0" err="1" smtClean="0"/>
              <a:t>Elliot</a:t>
            </a:r>
            <a:r>
              <a:rPr lang="it-IT" sz="2000" dirty="0" smtClean="0"/>
              <a:t> B. </a:t>
            </a:r>
            <a:r>
              <a:rPr lang="it-IT" sz="2000" dirty="0" err="1" smtClean="0"/>
              <a:t>Tapper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57332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Boano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Valentina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Journal club 18 febbraio 2019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 smtClean="0"/>
              <a:t>FR per </a:t>
            </a:r>
            <a:r>
              <a:rPr lang="it-IT" b="1" dirty="0" err="1" smtClean="0"/>
              <a:t>rebleeding</a:t>
            </a:r>
            <a:r>
              <a:rPr lang="it-IT" b="1" dirty="0" smtClean="0"/>
              <a:t> a 90 giorni</a:t>
            </a:r>
          </a:p>
          <a:p>
            <a:r>
              <a:rPr lang="it-IT" dirty="0" smtClean="0"/>
              <a:t>Età più giovane</a:t>
            </a:r>
          </a:p>
          <a:p>
            <a:r>
              <a:rPr lang="it-IT" dirty="0" smtClean="0"/>
              <a:t>Storia di pregresse emorragie</a:t>
            </a:r>
          </a:p>
          <a:p>
            <a:r>
              <a:rPr lang="it-IT" dirty="0" err="1" smtClean="0"/>
              <a:t>Pz</a:t>
            </a:r>
            <a:r>
              <a:rPr lang="it-IT" dirty="0" smtClean="0"/>
              <a:t> in terapia con </a:t>
            </a:r>
            <a:r>
              <a:rPr lang="it-IT" dirty="0" err="1" smtClean="0"/>
              <a:t>tienopridine</a:t>
            </a:r>
            <a:endParaRPr lang="it-IT" dirty="0" smtClean="0"/>
          </a:p>
          <a:p>
            <a:pPr algn="ctr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ripresa dei DOAC entro 30 giorni dalla dimissione NON sembra essere un FR per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risanguinamento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risanguinamento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 primi 90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più frequente in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Rivaroxaban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33 </a:t>
            </a:r>
            <a:r>
              <a:rPr lang="it-IT" dirty="0" err="1" smtClean="0"/>
              <a:t>pz</a:t>
            </a:r>
            <a:r>
              <a:rPr lang="it-IT" dirty="0" smtClean="0"/>
              <a:t> (2,5%) hanno avuto eventi </a:t>
            </a:r>
            <a:r>
              <a:rPr lang="it-IT" dirty="0" err="1" smtClean="0"/>
              <a:t>tromboembolici</a:t>
            </a:r>
            <a:r>
              <a:rPr lang="it-IT" dirty="0" smtClean="0"/>
              <a:t> entro 90 giorni dalla dimissione (tempo medio 36 </a:t>
            </a:r>
            <a:r>
              <a:rPr lang="it-IT" dirty="0" err="1" smtClean="0"/>
              <a:t>gg</a:t>
            </a:r>
            <a:r>
              <a:rPr lang="it-IT" dirty="0" smtClean="0"/>
              <a:t>). Il rischio di eventi TE era del 2,7% in </a:t>
            </a:r>
            <a:r>
              <a:rPr lang="it-IT" dirty="0" err="1" smtClean="0"/>
              <a:t>pz</a:t>
            </a:r>
            <a:r>
              <a:rPr lang="it-IT" dirty="0" smtClean="0"/>
              <a:t> che avevano ripreso DOAC e del 2,2% in </a:t>
            </a:r>
            <a:r>
              <a:rPr lang="it-IT" dirty="0" err="1" smtClean="0"/>
              <a:t>pz</a:t>
            </a:r>
            <a:r>
              <a:rPr lang="it-IT" dirty="0" smtClean="0"/>
              <a:t> che li avevano sospesi.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2050" name="AutoShape 2" descr="Risultati immagini per Rebleeding vs thromboembolism after hospitalization for gastrointestinal bleeding in patients in direct oral anticoagul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i immagini per Rebleeding vs thromboembolism after hospitalization for gastrointestinal bleeding in patients in direct oral anticoagul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/>
              <a:t>FR per eventi TE</a:t>
            </a:r>
          </a:p>
          <a:p>
            <a:r>
              <a:rPr lang="it-IT" dirty="0" smtClean="0"/>
              <a:t>Età avanzata</a:t>
            </a:r>
          </a:p>
          <a:p>
            <a:r>
              <a:rPr lang="it-IT" dirty="0" smtClean="0"/>
              <a:t>Pregressi episodi TE</a:t>
            </a:r>
          </a:p>
          <a:p>
            <a:r>
              <a:rPr lang="it-IT" dirty="0" smtClean="0"/>
              <a:t>Storia di TVP</a:t>
            </a:r>
          </a:p>
          <a:p>
            <a:endParaRPr lang="it-IT" dirty="0" smtClean="0"/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ripresa dei DOAC non era un fattore protettivo per eventi TE</a:t>
            </a: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tipo di DOAC non correlava col rischio TE</a:t>
            </a:r>
          </a:p>
          <a:p>
            <a:pPr algn="ctr"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6336704" cy="63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020272" y="530120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Verde </a:t>
            </a:r>
            <a:r>
              <a:rPr lang="it-IT" dirty="0" err="1" smtClean="0"/>
              <a:t>Dabigatran</a:t>
            </a:r>
            <a:endParaRPr lang="it-IT" dirty="0" smtClean="0"/>
          </a:p>
          <a:p>
            <a:r>
              <a:rPr lang="it-IT" dirty="0" smtClean="0"/>
              <a:t>Rosso </a:t>
            </a:r>
            <a:r>
              <a:rPr lang="it-IT" dirty="0" err="1" smtClean="0"/>
              <a:t>Apixaban</a:t>
            </a:r>
            <a:endParaRPr lang="it-IT" dirty="0" smtClean="0"/>
          </a:p>
          <a:p>
            <a:r>
              <a:rPr lang="it-IT" dirty="0" smtClean="0"/>
              <a:t>Blu </a:t>
            </a:r>
            <a:r>
              <a:rPr lang="it-IT" dirty="0" err="1" smtClean="0"/>
              <a:t>Rivaroxaban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OUTCOME A SEI MESI</a:t>
            </a:r>
          </a:p>
          <a:p>
            <a:r>
              <a:rPr lang="it-IT" dirty="0" smtClean="0"/>
              <a:t>89 </a:t>
            </a:r>
            <a:r>
              <a:rPr lang="it-IT" dirty="0" err="1" smtClean="0"/>
              <a:t>pz</a:t>
            </a:r>
            <a:r>
              <a:rPr lang="it-IT" dirty="0" smtClean="0"/>
              <a:t> ricoverati per </a:t>
            </a:r>
            <a:r>
              <a:rPr lang="it-IT" dirty="0" err="1" smtClean="0"/>
              <a:t>risanguinamento</a:t>
            </a:r>
            <a:r>
              <a:rPr lang="it-IT" dirty="0" smtClean="0"/>
              <a:t> GI</a:t>
            </a:r>
          </a:p>
          <a:p>
            <a:r>
              <a:rPr lang="it-IT" dirty="0" smtClean="0"/>
              <a:t>La ripresa dei DOAC entro 30 </a:t>
            </a:r>
            <a:r>
              <a:rPr lang="it-IT" dirty="0" err="1" smtClean="0"/>
              <a:t>gg</a:t>
            </a:r>
            <a:r>
              <a:rPr lang="it-IT" dirty="0" smtClean="0"/>
              <a:t> dalla prima dimissione NON correla col rischio di </a:t>
            </a:r>
            <a:r>
              <a:rPr lang="it-IT" dirty="0" err="1" smtClean="0"/>
              <a:t>rebleeding</a:t>
            </a:r>
            <a:endParaRPr lang="it-IT" dirty="0" smtClean="0"/>
          </a:p>
          <a:p>
            <a:r>
              <a:rPr lang="it-IT" dirty="0" err="1" smtClean="0"/>
              <a:t>Pz</a:t>
            </a:r>
            <a:r>
              <a:rPr lang="it-IT" dirty="0" smtClean="0"/>
              <a:t> in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Rivaroxaban</a:t>
            </a:r>
            <a:r>
              <a:rPr lang="it-IT" dirty="0" smtClean="0"/>
              <a:t> hanno&gt; R di </a:t>
            </a:r>
            <a:r>
              <a:rPr lang="it-IT" dirty="0" err="1" smtClean="0"/>
              <a:t>risanguinamento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77 </a:t>
            </a:r>
            <a:r>
              <a:rPr lang="it-IT" dirty="0" err="1" smtClean="0"/>
              <a:t>pz</a:t>
            </a:r>
            <a:r>
              <a:rPr lang="it-IT" dirty="0" smtClean="0"/>
              <a:t> hanno avuto eventi TE</a:t>
            </a:r>
          </a:p>
          <a:p>
            <a:r>
              <a:rPr lang="it-IT" dirty="0" smtClean="0"/>
              <a:t>Un pregresso TIA o TVP erano FR per eventi TE</a:t>
            </a:r>
          </a:p>
          <a:p>
            <a:r>
              <a:rPr lang="it-IT" dirty="0" smtClean="0"/>
              <a:t>Non ci sono differenze per eventi TE tra i vari DOAC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DISCUSSION</a:t>
            </a:r>
          </a:p>
          <a:p>
            <a:r>
              <a:rPr lang="it-IT" dirty="0" err="1" smtClean="0"/>
              <a:t>Pz</a:t>
            </a:r>
            <a:r>
              <a:rPr lang="it-IT" dirty="0" smtClean="0"/>
              <a:t> di età avanzata, che hanno richiesto trasfusioni e ICU nel ricovero per sanguinamento, hanno sospeso i DOAC alla dimissione</a:t>
            </a:r>
          </a:p>
          <a:p>
            <a:r>
              <a:rPr lang="it-IT" dirty="0" smtClean="0"/>
              <a:t>La ripresa dei DOAC non si associa a </a:t>
            </a:r>
            <a:r>
              <a:rPr lang="it-IT" dirty="0" err="1" smtClean="0"/>
              <a:t>risanguinamento</a:t>
            </a:r>
            <a:r>
              <a:rPr lang="it-IT" dirty="0" smtClean="0"/>
              <a:t> o a riduzione del rischio TE se storia pregressa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PZ in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Warfarin</a:t>
            </a:r>
            <a:r>
              <a:rPr lang="it-IT" dirty="0" smtClean="0"/>
              <a:t> sembrano avere minor rischio di eventi TE senza &gt;R di </a:t>
            </a:r>
            <a:r>
              <a:rPr lang="it-IT" dirty="0" err="1" smtClean="0"/>
              <a:t>risanguinamento</a:t>
            </a:r>
            <a:r>
              <a:rPr lang="it-IT" dirty="0" smtClean="0"/>
              <a:t> GI rispetto a DOAC</a:t>
            </a:r>
          </a:p>
          <a:p>
            <a:r>
              <a:rPr lang="it-IT" dirty="0" err="1" smtClean="0"/>
              <a:t>Warfarin</a:t>
            </a:r>
            <a:r>
              <a:rPr lang="it-IT" dirty="0" smtClean="0"/>
              <a:t> può essere riassunto dopo 14 </a:t>
            </a:r>
            <a:r>
              <a:rPr lang="it-IT" dirty="0" err="1" smtClean="0"/>
              <a:t>gg</a:t>
            </a:r>
            <a:r>
              <a:rPr lang="it-IT" dirty="0" smtClean="0"/>
              <a:t> dal sanguinamento</a:t>
            </a:r>
          </a:p>
          <a:p>
            <a:r>
              <a:rPr lang="it-IT" dirty="0" smtClean="0"/>
              <a:t>DOAC entro 30 </a:t>
            </a:r>
            <a:r>
              <a:rPr lang="it-IT" dirty="0" err="1" smtClean="0"/>
              <a:t>gg</a:t>
            </a:r>
            <a:r>
              <a:rPr lang="it-IT" dirty="0" smtClean="0"/>
              <a:t> dalla dimissione non correlato con &gt;R di </a:t>
            </a:r>
            <a:r>
              <a:rPr lang="it-IT" dirty="0" err="1" smtClean="0"/>
              <a:t>risanguinamento</a:t>
            </a:r>
            <a:r>
              <a:rPr lang="it-IT" dirty="0" smtClean="0"/>
              <a:t> o TE a 90 </a:t>
            </a:r>
            <a:r>
              <a:rPr lang="it-IT" dirty="0" err="1" smtClean="0"/>
              <a:t>gg</a:t>
            </a:r>
            <a:r>
              <a:rPr lang="it-IT" dirty="0" smtClean="0"/>
              <a:t> o 6 mesi</a:t>
            </a:r>
          </a:p>
          <a:p>
            <a:r>
              <a:rPr lang="it-IT" dirty="0" err="1" smtClean="0"/>
              <a:t>Pz</a:t>
            </a:r>
            <a:r>
              <a:rPr lang="it-IT" dirty="0" smtClean="0"/>
              <a:t> in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Rivaroxaban</a:t>
            </a:r>
            <a:r>
              <a:rPr lang="it-IT" dirty="0" smtClean="0"/>
              <a:t> hanno &gt;R di </a:t>
            </a:r>
            <a:r>
              <a:rPr lang="it-IT" dirty="0" err="1" smtClean="0"/>
              <a:t>risanguinamento</a:t>
            </a:r>
            <a:r>
              <a:rPr lang="it-IT" dirty="0" smtClean="0"/>
              <a:t> rispetto ad altri DOAC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 smtClean="0"/>
              <a:t>FORZA DELLO STUDIO</a:t>
            </a:r>
          </a:p>
          <a:p>
            <a:r>
              <a:rPr lang="it-IT" dirty="0" smtClean="0"/>
              <a:t>Stretti criteri di inclusione</a:t>
            </a:r>
          </a:p>
          <a:p>
            <a:r>
              <a:rPr lang="it-IT" dirty="0" smtClean="0"/>
              <a:t>Ampia popolazione</a:t>
            </a:r>
          </a:p>
          <a:p>
            <a:r>
              <a:rPr lang="it-IT" dirty="0" smtClean="0"/>
              <a:t>Dati in </a:t>
            </a:r>
            <a:r>
              <a:rPr lang="it-IT" dirty="0" err="1" smtClean="0"/>
              <a:t>real</a:t>
            </a:r>
            <a:r>
              <a:rPr lang="it-IT" dirty="0" smtClean="0"/>
              <a:t> world</a:t>
            </a:r>
          </a:p>
          <a:p>
            <a:pPr algn="ctr">
              <a:buNone/>
            </a:pPr>
            <a:r>
              <a:rPr lang="it-IT" b="1" dirty="0" smtClean="0"/>
              <a:t>LIMITAZIONI</a:t>
            </a:r>
          </a:p>
          <a:p>
            <a:r>
              <a:rPr lang="it-IT" dirty="0" smtClean="0"/>
              <a:t>Dato estrapolati da database prescrittivo</a:t>
            </a:r>
          </a:p>
          <a:p>
            <a:r>
              <a:rPr lang="it-IT" dirty="0" smtClean="0"/>
              <a:t>Valutazione solo di </a:t>
            </a:r>
            <a:r>
              <a:rPr lang="it-IT" dirty="0" err="1" smtClean="0"/>
              <a:t>pz</a:t>
            </a:r>
            <a:r>
              <a:rPr lang="it-IT" dirty="0" smtClean="0"/>
              <a:t> ospedalizzati</a:t>
            </a:r>
          </a:p>
          <a:p>
            <a:r>
              <a:rPr lang="it-IT" dirty="0" smtClean="0"/>
              <a:t>Mancano dati di mortalità</a:t>
            </a:r>
          </a:p>
          <a:p>
            <a:r>
              <a:rPr lang="it-IT" dirty="0" err="1" smtClean="0"/>
              <a:t>Pz</a:t>
            </a:r>
            <a:r>
              <a:rPr lang="it-IT" dirty="0" smtClean="0"/>
              <a:t> in terapia con DOAC </a:t>
            </a:r>
            <a:r>
              <a:rPr lang="it-IT" smtClean="0"/>
              <a:t>solo per FA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 smtClean="0"/>
              <a:t>TAKE HOME MESSAGE</a:t>
            </a:r>
            <a:endParaRPr lang="it-IT" dirty="0" smtClean="0"/>
          </a:p>
          <a:p>
            <a:r>
              <a:rPr lang="it-IT" dirty="0" smtClean="0"/>
              <a:t>OK ripresa </a:t>
            </a:r>
            <a:r>
              <a:rPr lang="it-IT" dirty="0" err="1" smtClean="0"/>
              <a:t>Warfarin</a:t>
            </a:r>
            <a:r>
              <a:rPr lang="it-IT" dirty="0" smtClean="0"/>
              <a:t> dopo 14 </a:t>
            </a:r>
            <a:r>
              <a:rPr lang="it-IT" dirty="0" err="1" smtClean="0"/>
              <a:t>gg</a:t>
            </a:r>
            <a:r>
              <a:rPr lang="it-IT" dirty="0" smtClean="0"/>
              <a:t> dal sanguinamento</a:t>
            </a:r>
          </a:p>
          <a:p>
            <a:r>
              <a:rPr lang="it-IT" dirty="0" smtClean="0"/>
              <a:t>OK ripresa DOAC entro 30 </a:t>
            </a:r>
            <a:r>
              <a:rPr lang="it-IT" dirty="0" err="1" smtClean="0"/>
              <a:t>gg</a:t>
            </a:r>
            <a:r>
              <a:rPr lang="it-IT" dirty="0" smtClean="0"/>
              <a:t> dal sanguinamento in </a:t>
            </a:r>
            <a:r>
              <a:rPr lang="it-IT" dirty="0" err="1" smtClean="0"/>
              <a:t>pz</a:t>
            </a:r>
            <a:r>
              <a:rPr lang="it-IT" dirty="0" smtClean="0"/>
              <a:t> a basso rischio</a:t>
            </a:r>
          </a:p>
          <a:p>
            <a:r>
              <a:rPr lang="it-IT" dirty="0" smtClean="0"/>
              <a:t>STOP DOAC se permanenza in ICU, scompenso cardiaco, trasfusioni o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tienopiridine</a:t>
            </a:r>
            <a:r>
              <a:rPr lang="it-IT" dirty="0" smtClean="0"/>
              <a:t> per &gt;R di </a:t>
            </a:r>
            <a:r>
              <a:rPr lang="it-IT" smtClean="0"/>
              <a:t>risanguinamento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pz</a:t>
            </a:r>
            <a:r>
              <a:rPr lang="it-IT" dirty="0" smtClean="0"/>
              <a:t> ad alto R di </a:t>
            </a:r>
            <a:r>
              <a:rPr lang="it-IT" dirty="0" err="1" smtClean="0"/>
              <a:t>risanguinamento</a:t>
            </a:r>
            <a:r>
              <a:rPr lang="it-IT" dirty="0" smtClean="0"/>
              <a:t> in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Rivaroxaban</a:t>
            </a:r>
            <a:r>
              <a:rPr lang="it-IT" dirty="0" smtClean="0"/>
              <a:t>, shiftare ad altro DOAC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DOAC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err="1" smtClean="0"/>
              <a:t>Dabigatran</a:t>
            </a:r>
            <a:r>
              <a:rPr lang="it-IT" b="1" dirty="0" smtClean="0"/>
              <a:t> = </a:t>
            </a:r>
            <a:r>
              <a:rPr lang="it-IT" b="1" dirty="0" err="1" smtClean="0"/>
              <a:t>Pradaxa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Rivaroxaban</a:t>
            </a:r>
            <a:r>
              <a:rPr lang="it-IT" b="1" dirty="0" smtClean="0"/>
              <a:t> = </a:t>
            </a:r>
            <a:r>
              <a:rPr lang="it-IT" b="1" dirty="0" err="1" smtClean="0"/>
              <a:t>Xarelto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Apixaban</a:t>
            </a:r>
            <a:r>
              <a:rPr lang="it-IT" b="1" dirty="0" smtClean="0"/>
              <a:t> = </a:t>
            </a:r>
            <a:r>
              <a:rPr lang="it-IT" b="1" dirty="0" err="1" smtClean="0"/>
              <a:t>Eliquis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Edoxaban</a:t>
            </a:r>
            <a:r>
              <a:rPr lang="it-IT" b="1" dirty="0" smtClean="0"/>
              <a:t> = </a:t>
            </a:r>
            <a:r>
              <a:rPr lang="it-IT" b="1" dirty="0" err="1" smtClean="0"/>
              <a:t>Lixiana</a:t>
            </a:r>
            <a:r>
              <a:rPr lang="it-IT" b="1" dirty="0" smtClean="0"/>
              <a:t> 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>
                <a:solidFill>
                  <a:schemeClr val="tx1"/>
                </a:solidFill>
              </a:rPr>
              <a:t>Indicazione:</a:t>
            </a:r>
            <a:r>
              <a:rPr lang="it-IT" dirty="0" smtClean="0">
                <a:solidFill>
                  <a:schemeClr val="tx1"/>
                </a:solidFill>
              </a:rPr>
              <a:t> profilassi tromboembolismo, TVP, EP, FA non valvolare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VKA = 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</a:rPr>
              <a:t>Warfarin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</a:rPr>
              <a:t>Coumadin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</a:rPr>
              <a:t>Acenocumarolo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b="1" dirty="0" err="1" smtClean="0">
                <a:solidFill>
                  <a:schemeClr val="bg2">
                    <a:lumMod val="25000"/>
                  </a:schemeClr>
                </a:solidFill>
              </a:rPr>
              <a:t>Sintrom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</a:rPr>
              <a:t>Stesse indicazioni, ma dosaggio INR per </a:t>
            </a:r>
            <a:r>
              <a:rPr lang="it-IT" dirty="0" err="1" smtClean="0">
                <a:solidFill>
                  <a:schemeClr val="tx1"/>
                </a:solidFill>
              </a:rPr>
              <a:t>range</a:t>
            </a:r>
            <a:r>
              <a:rPr lang="it-IT" dirty="0" smtClean="0">
                <a:solidFill>
                  <a:schemeClr val="tx1"/>
                </a:solidFill>
              </a:rPr>
              <a:t> terapeutico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GRAzie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per l’attenzione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52728" cy="518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DOAC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Risultati immagini per do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5181"/>
            <a:ext cx="8784976" cy="5474179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7596336" y="3501008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/>
          </a:p>
        </p:txBody>
      </p:sp>
      <p:sp>
        <p:nvSpPr>
          <p:cNvPr id="6" name="Ovale 5"/>
          <p:cNvSpPr/>
          <p:nvPr/>
        </p:nvSpPr>
        <p:spPr>
          <a:xfrm>
            <a:off x="7596336" y="4221088"/>
            <a:ext cx="133164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740352" y="4869160"/>
            <a:ext cx="115212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779912" y="4509120"/>
            <a:ext cx="122413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596336" y="5517232"/>
            <a:ext cx="1368152" cy="5760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644008" y="5517232"/>
            <a:ext cx="1584176" cy="5760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23528" y="2636912"/>
            <a:ext cx="115212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23528" y="5517232"/>
            <a:ext cx="122413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555776" y="2636912"/>
            <a:ext cx="1152128" cy="576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555776" y="5517232"/>
            <a:ext cx="1512168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DOAC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Dabigatran</a:t>
            </a:r>
            <a:r>
              <a:rPr lang="it-IT" dirty="0" smtClean="0"/>
              <a:t> e </a:t>
            </a:r>
            <a:r>
              <a:rPr lang="it-IT" dirty="0" err="1" smtClean="0"/>
              <a:t>Rivaroxaban</a:t>
            </a:r>
            <a:r>
              <a:rPr lang="it-IT" dirty="0" smtClean="0"/>
              <a:t> sono associati al 30% di rischio di sanguinamento GI rispetto al </a:t>
            </a:r>
            <a:r>
              <a:rPr lang="it-IT" dirty="0" err="1" smtClean="0"/>
              <a:t>Warfarin</a:t>
            </a:r>
            <a:endParaRPr lang="it-IT" dirty="0" smtClean="0"/>
          </a:p>
          <a:p>
            <a:r>
              <a:rPr lang="it-IT" dirty="0" smtClean="0"/>
              <a:t>FR per sanguinamento con DOAC: età avanzata, disfunzione </a:t>
            </a:r>
            <a:r>
              <a:rPr lang="it-IT" dirty="0" err="1" smtClean="0"/>
              <a:t>epato-renale</a:t>
            </a:r>
            <a:r>
              <a:rPr lang="it-IT" dirty="0" smtClean="0"/>
              <a:t>, uso di antiaggreganti o FANS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Ci sono dati limitati per guidare la decisione del clinico sulla terapia anticoagulante alla dimissione dopo sanguinamento GI per DOAC (invece, </a:t>
            </a:r>
            <a:r>
              <a:rPr lang="it-IT" dirty="0" err="1" smtClean="0"/>
              <a:t>Warfarin</a:t>
            </a:r>
            <a:r>
              <a:rPr lang="it-IT" dirty="0" smtClean="0"/>
              <a:t> ok dopo 14 giorni di sospensione dal sanguinamento, con basso rischio di </a:t>
            </a:r>
            <a:r>
              <a:rPr lang="it-IT" dirty="0" err="1" smtClean="0"/>
              <a:t>rebleeding</a:t>
            </a:r>
            <a:r>
              <a:rPr lang="it-IT" dirty="0" smtClean="0"/>
              <a:t> e </a:t>
            </a:r>
            <a:r>
              <a:rPr lang="it-IT" dirty="0" err="1" smtClean="0"/>
              <a:t>tromboembolico</a:t>
            </a:r>
            <a:r>
              <a:rPr lang="it-IT" dirty="0" smtClean="0"/>
              <a:t>).</a:t>
            </a:r>
          </a:p>
          <a:p>
            <a:pPr>
              <a:buNone/>
            </a:pPr>
            <a:r>
              <a:rPr lang="it-IT" b="1" dirty="0" smtClean="0"/>
              <a:t> </a:t>
            </a:r>
          </a:p>
          <a:p>
            <a:pPr>
              <a:buNone/>
            </a:pPr>
            <a:r>
              <a:rPr lang="it-IT" b="1" dirty="0" smtClean="0"/>
              <a:t>Quando e se riassumere DOAC??? (</a:t>
            </a:r>
            <a:r>
              <a:rPr lang="it-IT" b="1" dirty="0" err="1" smtClean="0"/>
              <a:t>risanguinamento</a:t>
            </a:r>
            <a:r>
              <a:rPr lang="it-IT" b="1" dirty="0" smtClean="0"/>
              <a:t> vs rischio </a:t>
            </a:r>
            <a:r>
              <a:rPr lang="it-IT" b="1" dirty="0" err="1" smtClean="0"/>
              <a:t>tromboembolico</a:t>
            </a:r>
            <a:r>
              <a:rPr lang="it-IT" b="1" dirty="0" smtClean="0"/>
              <a:t>)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Studio di coorte retrospettivo (dati presi da </a:t>
            </a:r>
            <a:r>
              <a:rPr lang="it-IT" dirty="0" err="1" smtClean="0"/>
              <a:t>Truven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Marketscan</a:t>
            </a:r>
            <a:r>
              <a:rPr lang="it-IT" dirty="0" smtClean="0"/>
              <a:t> Commercial </a:t>
            </a:r>
            <a:r>
              <a:rPr lang="it-IT" dirty="0" err="1" smtClean="0"/>
              <a:t>Claims</a:t>
            </a:r>
            <a:r>
              <a:rPr lang="it-IT" dirty="0" smtClean="0"/>
              <a:t> ed </a:t>
            </a:r>
            <a:r>
              <a:rPr lang="it-IT" dirty="0" err="1" smtClean="0"/>
              <a:t>Encounters</a:t>
            </a:r>
            <a:r>
              <a:rPr lang="it-IT" dirty="0" smtClean="0"/>
              <a:t> Database, raccolta di prescrizioni di farmaci), dal 1 gennaio 2010 al 31 dicembre 2014.</a:t>
            </a:r>
          </a:p>
          <a:p>
            <a:r>
              <a:rPr lang="it-IT" dirty="0" err="1" smtClean="0"/>
              <a:t>Pz</a:t>
            </a:r>
            <a:r>
              <a:rPr lang="it-IT" dirty="0" smtClean="0"/>
              <a:t> &gt;18 </a:t>
            </a:r>
            <a:r>
              <a:rPr lang="it-IT" dirty="0" err="1" smtClean="0"/>
              <a:t>aa</a:t>
            </a:r>
            <a:r>
              <a:rPr lang="it-IT" dirty="0" smtClean="0"/>
              <a:t>, in terapia da almeno 12 mesi con DOAC per FA e ospedalizzazione per sanguinamento GI correlato a DOAC</a:t>
            </a:r>
          </a:p>
          <a:p>
            <a:r>
              <a:rPr lang="it-IT" dirty="0" smtClean="0"/>
              <a:t>Sono stati raccolti dati su </a:t>
            </a:r>
            <a:r>
              <a:rPr lang="it-IT" dirty="0" err="1" smtClean="0"/>
              <a:t>comorbidità</a:t>
            </a:r>
            <a:r>
              <a:rPr lang="it-IT" dirty="0" smtClean="0"/>
              <a:t>, altre terapie, età, sesso, trasfusione durante il ricovero, passaggio in ICU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Primary</a:t>
            </a:r>
            <a:r>
              <a:rPr lang="it-IT" b="1" dirty="0" smtClean="0"/>
              <a:t> </a:t>
            </a:r>
            <a:r>
              <a:rPr lang="it-IT" b="1" dirty="0" err="1" smtClean="0"/>
              <a:t>Outcome</a:t>
            </a:r>
            <a:r>
              <a:rPr lang="it-IT" b="1" dirty="0" smtClean="0"/>
              <a:t>:</a:t>
            </a:r>
            <a:r>
              <a:rPr lang="it-IT" dirty="0" smtClean="0"/>
              <a:t> nuovo ricovero per </a:t>
            </a:r>
            <a:r>
              <a:rPr lang="it-IT" dirty="0" err="1" smtClean="0"/>
              <a:t>risanguinamento</a:t>
            </a:r>
            <a:r>
              <a:rPr lang="it-IT" dirty="0" smtClean="0"/>
              <a:t> GI o eventi </a:t>
            </a:r>
            <a:r>
              <a:rPr lang="it-IT" dirty="0" err="1" smtClean="0"/>
              <a:t>tromboembolici</a:t>
            </a:r>
            <a:r>
              <a:rPr lang="it-IT" dirty="0" smtClean="0"/>
              <a:t> (TVP, TEP, </a:t>
            </a:r>
            <a:r>
              <a:rPr lang="it-IT" dirty="0" err="1" smtClean="0"/>
              <a:t>stroke</a:t>
            </a:r>
            <a:r>
              <a:rPr lang="it-IT" dirty="0" smtClean="0"/>
              <a:t>, TIA) entro 90 giorni dalla dimissione.</a:t>
            </a:r>
          </a:p>
          <a:p>
            <a:r>
              <a:rPr lang="it-IT" b="1" dirty="0" err="1" smtClean="0"/>
              <a:t>Secodary</a:t>
            </a:r>
            <a:r>
              <a:rPr lang="it-IT" b="1" dirty="0" smtClean="0"/>
              <a:t> </a:t>
            </a:r>
            <a:r>
              <a:rPr lang="it-IT" b="1" dirty="0" err="1" smtClean="0"/>
              <a:t>Outcome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 err="1" smtClean="0"/>
              <a:t>risanguinamento</a:t>
            </a:r>
            <a:r>
              <a:rPr lang="it-IT" dirty="0" smtClean="0"/>
              <a:t> o eventi </a:t>
            </a:r>
            <a:r>
              <a:rPr lang="it-IT" dirty="0" err="1" smtClean="0"/>
              <a:t>tromboembolici</a:t>
            </a:r>
            <a:r>
              <a:rPr lang="it-IT" dirty="0" smtClean="0"/>
              <a:t> a 6 mesi dalla dimissione</a:t>
            </a:r>
          </a:p>
          <a:p>
            <a:r>
              <a:rPr lang="it-IT" smtClean="0"/>
              <a:t>Riassunzione DOAC sì/no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48872" cy="50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1619672" y="5777880"/>
            <a:ext cx="4320480" cy="891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679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Dabigatran</a:t>
            </a:r>
            <a:endParaRPr lang="it-IT" dirty="0" smtClean="0"/>
          </a:p>
          <a:p>
            <a:r>
              <a:rPr lang="it-IT" dirty="0" smtClean="0"/>
              <a:t>608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Rivaroxaban</a:t>
            </a:r>
            <a:endParaRPr lang="it-IT" dirty="0" smtClean="0"/>
          </a:p>
          <a:p>
            <a:r>
              <a:rPr lang="it-IT" dirty="0" smtClean="0"/>
              <a:t>51 </a:t>
            </a:r>
            <a:r>
              <a:rPr lang="it-IT" dirty="0" err="1" smtClean="0"/>
              <a:t>tp</a:t>
            </a:r>
            <a:r>
              <a:rPr lang="it-IT" dirty="0" smtClean="0"/>
              <a:t> con </a:t>
            </a:r>
            <a:r>
              <a:rPr lang="it-IT" dirty="0" err="1" smtClean="0"/>
              <a:t>Apixaban</a:t>
            </a:r>
            <a:endParaRPr lang="it-IT" dirty="0" smtClean="0"/>
          </a:p>
          <a:p>
            <a:r>
              <a:rPr lang="it-IT" dirty="0" smtClean="0"/>
              <a:t>Età media 79 </a:t>
            </a:r>
            <a:r>
              <a:rPr lang="it-IT" dirty="0" err="1" smtClean="0"/>
              <a:t>aa</a:t>
            </a:r>
            <a:endParaRPr lang="it-IT" dirty="0" smtClean="0"/>
          </a:p>
          <a:p>
            <a:r>
              <a:rPr lang="it-IT" dirty="0" smtClean="0"/>
              <a:t>Tempo medio tra ricovero e ripresa DOAC 96 </a:t>
            </a:r>
            <a:r>
              <a:rPr lang="it-IT" dirty="0" err="1" smtClean="0"/>
              <a:t>gg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vs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thromboembolism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after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hospitalization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for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gastrointestinal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bleeding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patients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in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direct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oral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anticoagulants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OUTCOME A 90 GIORNI</a:t>
            </a:r>
          </a:p>
          <a:p>
            <a:r>
              <a:rPr lang="it-IT" dirty="0" smtClean="0"/>
              <a:t>49 </a:t>
            </a:r>
            <a:r>
              <a:rPr lang="it-IT" dirty="0" err="1" smtClean="0"/>
              <a:t>pz</a:t>
            </a:r>
            <a:r>
              <a:rPr lang="it-IT" dirty="0" smtClean="0"/>
              <a:t> (3,7%) nuovamente ricoverati per emorragia GI (in media dopo 29 giorni dalla dimissione); il rischio di </a:t>
            </a:r>
            <a:r>
              <a:rPr lang="it-IT" dirty="0" err="1" smtClean="0"/>
              <a:t>risanguinamento</a:t>
            </a:r>
            <a:r>
              <a:rPr lang="it-IT" dirty="0" smtClean="0"/>
              <a:t> era del 3,6% in </a:t>
            </a:r>
            <a:r>
              <a:rPr lang="it-IT" dirty="0" err="1" smtClean="0"/>
              <a:t>pz</a:t>
            </a:r>
            <a:r>
              <a:rPr lang="it-IT" dirty="0" smtClean="0"/>
              <a:t> che avevano ripreso DOAC e del 3,7% nei </a:t>
            </a:r>
            <a:r>
              <a:rPr lang="it-IT" dirty="0" err="1" smtClean="0"/>
              <a:t>pz</a:t>
            </a:r>
            <a:r>
              <a:rPr lang="it-IT" dirty="0" smtClean="0"/>
              <a:t> che avevano sospeso DOAC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968</Words>
  <Application>Microsoft Office PowerPoint</Application>
  <PresentationFormat>Presentazione su schermo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Terra</vt:lpstr>
      <vt:lpstr>Rebleeding vs thromboembolism after hospitalization for gastrointestinal bleeding in patients in direct oral anticoagulants</vt:lpstr>
      <vt:lpstr>DOAC</vt:lpstr>
      <vt:lpstr>DOAC</vt:lpstr>
      <vt:lpstr>DOAC 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Presentazione standard di PowerPoint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Rebleeding vs thromboembolism after hospitalization for gastrointestinal bleeding in patients in direct oral anticoagulants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Rebleeding vs thromboembolism after hospitalization for gastrointestinal bleeding in patients in direct oral anticoagulants</dc:title>
  <dc:creator>Valentina</dc:creator>
  <cp:lastModifiedBy>GIORGIO MARIA SARACCO</cp:lastModifiedBy>
  <cp:revision>31</cp:revision>
  <dcterms:created xsi:type="dcterms:W3CDTF">2019-01-28T14:51:32Z</dcterms:created>
  <dcterms:modified xsi:type="dcterms:W3CDTF">2019-02-19T12:06:37Z</dcterms:modified>
</cp:coreProperties>
</file>