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84" r:id="rId1"/>
  </p:sldMasterIdLst>
  <p:notesMasterIdLst>
    <p:notesMasterId r:id="rId38"/>
  </p:notes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304" r:id="rId23"/>
    <p:sldId id="290" r:id="rId24"/>
    <p:sldId id="291" r:id="rId25"/>
    <p:sldId id="305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5993"/>
    <p:restoredTop sz="86394"/>
  </p:normalViewPr>
  <p:slideViewPr>
    <p:cSldViewPr snapToGrid="0" snapToObjects="1">
      <p:cViewPr varScale="1">
        <p:scale>
          <a:sx n="85" d="100"/>
          <a:sy n="85" d="100"/>
        </p:scale>
        <p:origin x="-2021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C7270-D37D-1F49-85B3-086CB584BDE1}" type="datetimeFigureOut">
              <a:rPr lang="it-IT" smtClean="0"/>
              <a:t>29/11/2017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E1AC7-5B5F-CC44-868D-BE72F59175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60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4B09-0B71-9345-87D5-D856163DEF87}" type="datetime1">
              <a:rPr lang="it-IT" smtClean="0"/>
              <a:t>29/11/2017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232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0BEA-1ABA-3E4D-9285-31BC1D1C7D9B}" type="datetime1">
              <a:rPr lang="it-IT" smtClean="0"/>
              <a:t>29/11/2017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8359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D491-DBF0-964C-A2C3-B5B080F3A10E}" type="datetime1">
              <a:rPr lang="it-IT" smtClean="0"/>
              <a:t>29/11/2017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4782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F6812-A8F9-5141-8765-625E7554A6EB}" type="datetime1">
              <a:rPr lang="it-IT" smtClean="0"/>
              <a:t>29/11/2017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313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4306-C835-C645-AA6C-2D501957B15B}" type="datetime1">
              <a:rPr lang="it-IT" smtClean="0"/>
              <a:t>29/11/2017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43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600A-C41F-AF46-BCFD-3062E52B1A36}" type="datetime1">
              <a:rPr lang="it-IT" smtClean="0"/>
              <a:t>29/11/2017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61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3B44-1E24-3A42-84CA-89B3742262EF}" type="datetime1">
              <a:rPr lang="it-IT" smtClean="0"/>
              <a:t>29/11/2017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898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02DC4-5D81-E64C-9E50-14E872CB4FAB}" type="datetime1">
              <a:rPr lang="it-IT" smtClean="0"/>
              <a:t>29/11/2017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869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D5314-2647-3A4A-9132-698E3E9A63E7}" type="datetime1">
              <a:rPr lang="it-IT" smtClean="0"/>
              <a:t>29/11/2017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9302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2E7C-DFAD-684D-9E01-92052132A995}" type="datetime1">
              <a:rPr lang="it-IT" smtClean="0"/>
              <a:t>29/11/2017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18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87DC-9E60-1846-90DB-51B50F73818D}" type="datetime1">
              <a:rPr lang="it-IT" smtClean="0"/>
              <a:t>29/11/2017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1351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E7431-46B8-964D-9952-381C2B1AD2B1}" type="datetime1">
              <a:rPr lang="it-IT" smtClean="0"/>
              <a:t>29/11/2017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38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88981" y="1426465"/>
            <a:ext cx="7777779" cy="1835120"/>
          </a:xfrm>
        </p:spPr>
        <p:txBody>
          <a:bodyPr>
            <a:normAutofit/>
          </a:bodyPr>
          <a:lstStyle/>
          <a:p>
            <a:r>
              <a:rPr lang="it-IT" sz="5400" dirty="0">
                <a:latin typeface="Times New Roman" charset="0"/>
                <a:ea typeface="Times New Roman" charset="0"/>
                <a:cs typeface="Times New Roman" charset="0"/>
              </a:rPr>
              <a:t>Uno strano caso di ascite</a:t>
            </a:r>
            <a:r>
              <a:rPr lang="is-IS" sz="5400" dirty="0"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endParaRPr lang="it-IT" sz="5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88981" y="4207033"/>
            <a:ext cx="8011758" cy="1289452"/>
          </a:xfrm>
        </p:spPr>
        <p:txBody>
          <a:bodyPr>
            <a:normAutofit/>
          </a:bodyPr>
          <a:lstStyle/>
          <a:p>
            <a:r>
              <a:rPr lang="it-IT" dirty="0" smtClean="0">
                <a:latin typeface="Times New Roman" charset="0"/>
                <a:ea typeface="Times New Roman" charset="0"/>
                <a:cs typeface="Times New Roman" charset="0"/>
              </a:rPr>
              <a:t>Dott. Marcello </a:t>
            </a:r>
            <a:r>
              <a:rPr lang="it-IT" dirty="0" err="1" smtClean="0">
                <a:latin typeface="Times New Roman" charset="0"/>
                <a:ea typeface="Times New Roman" charset="0"/>
                <a:cs typeface="Times New Roman" charset="0"/>
              </a:rPr>
              <a:t>Dallio</a:t>
            </a:r>
            <a:endParaRPr lang="it-IT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it-IT" dirty="0" smtClean="0">
                <a:latin typeface="Times New Roman" charset="0"/>
                <a:ea typeface="Times New Roman" charset="0"/>
                <a:cs typeface="Times New Roman" charset="0"/>
              </a:rPr>
              <a:t>Tutor: Prof. Alessandro Federico</a:t>
            </a:r>
          </a:p>
          <a:p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Università degli Studi della Campania “L. Vanvitelli”</a:t>
            </a:r>
            <a:endParaRPr lang="it-IT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03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Cosa avreste fatto?</a:t>
            </a:r>
            <a:endParaRPr lang="it-IT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9874" y="2416397"/>
            <a:ext cx="7543800" cy="30175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2700" dirty="0">
                <a:latin typeface="Times New Roman" charset="0"/>
                <a:ea typeface="Times New Roman" charset="0"/>
                <a:cs typeface="Times New Roman" charset="0"/>
              </a:rPr>
              <a:t>- Esami ematochimici;</a:t>
            </a:r>
          </a:p>
          <a:p>
            <a:pPr marL="0" indent="0">
              <a:buNone/>
            </a:pPr>
            <a:r>
              <a:rPr lang="it-IT" sz="2700" dirty="0">
                <a:latin typeface="Times New Roman" charset="0"/>
                <a:ea typeface="Times New Roman" charset="0"/>
                <a:cs typeface="Times New Roman" charset="0"/>
              </a:rPr>
              <a:t>- AUDIT</a:t>
            </a:r>
          </a:p>
          <a:p>
            <a:pPr marL="0" indent="0">
              <a:buNone/>
            </a:pPr>
            <a:r>
              <a:rPr lang="it-IT" sz="2700" dirty="0">
                <a:latin typeface="Times New Roman" charset="0"/>
                <a:ea typeface="Times New Roman" charset="0"/>
                <a:cs typeface="Times New Roman" charset="0"/>
              </a:rPr>
              <a:t>- Eco addome;</a:t>
            </a:r>
          </a:p>
          <a:p>
            <a:pPr marL="0" indent="0">
              <a:buNone/>
            </a:pPr>
            <a:r>
              <a:rPr lang="it-IT" sz="2700" dirty="0">
                <a:latin typeface="Times New Roman" charset="0"/>
                <a:ea typeface="Times New Roman" charset="0"/>
                <a:cs typeface="Times New Roman" charset="0"/>
              </a:rPr>
              <a:t>- </a:t>
            </a:r>
            <a:r>
              <a:rPr lang="it-IT" sz="2700" dirty="0" err="1">
                <a:latin typeface="Times New Roman" charset="0"/>
                <a:ea typeface="Times New Roman" charset="0"/>
                <a:cs typeface="Times New Roman" charset="0"/>
              </a:rPr>
              <a:t>Rx</a:t>
            </a:r>
            <a:r>
              <a:rPr lang="it-IT" sz="2700" dirty="0">
                <a:latin typeface="Times New Roman" charset="0"/>
                <a:ea typeface="Times New Roman" charset="0"/>
                <a:cs typeface="Times New Roman" charset="0"/>
              </a:rPr>
              <a:t> torace;</a:t>
            </a:r>
          </a:p>
          <a:p>
            <a:pPr marL="0" indent="0">
              <a:buNone/>
            </a:pPr>
            <a:r>
              <a:rPr lang="it-IT" sz="2700" dirty="0">
                <a:latin typeface="Times New Roman" charset="0"/>
                <a:ea typeface="Times New Roman" charset="0"/>
                <a:cs typeface="Times New Roman" charset="0"/>
              </a:rPr>
              <a:t>- Ecocardiografia;</a:t>
            </a:r>
          </a:p>
          <a:p>
            <a:pPr marL="0" indent="0">
              <a:buNone/>
            </a:pPr>
            <a:r>
              <a:rPr lang="it-IT" sz="2700" dirty="0">
                <a:latin typeface="Times New Roman" charset="0"/>
                <a:ea typeface="Times New Roman" charset="0"/>
                <a:cs typeface="Times New Roman" charset="0"/>
              </a:rPr>
              <a:t>- Paracentesi esplorativa;</a:t>
            </a:r>
          </a:p>
          <a:p>
            <a:pPr marL="0" indent="0">
              <a:buNone/>
            </a:pPr>
            <a:r>
              <a:rPr lang="it-IT" sz="2700" dirty="0">
                <a:latin typeface="Times New Roman" charset="0"/>
                <a:ea typeface="Times New Roman" charset="0"/>
                <a:cs typeface="Times New Roman" charset="0"/>
              </a:rPr>
              <a:t>- Ulteriore toracentesi??</a:t>
            </a:r>
          </a:p>
        </p:txBody>
      </p:sp>
    </p:spTree>
    <p:extLst>
      <p:ext uri="{BB962C8B-B14F-4D97-AF65-F5344CB8AC3E}">
        <p14:creationId xmlns:p14="http://schemas.microsoft.com/office/powerpoint/2010/main" val="117687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4807975" y="116240"/>
            <a:ext cx="3964563" cy="4815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3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Esami ematochimici: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8" r="4281" b="43740"/>
          <a:stretch/>
        </p:blipFill>
        <p:spPr>
          <a:xfrm>
            <a:off x="155963" y="4927842"/>
            <a:ext cx="6920246" cy="1852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2" r="20707" b="41951"/>
          <a:stretch/>
        </p:blipFill>
        <p:spPr>
          <a:xfrm>
            <a:off x="155963" y="704416"/>
            <a:ext cx="8790610" cy="4116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Connettore 1 8"/>
          <p:cNvCxnSpPr/>
          <p:nvPr/>
        </p:nvCxnSpPr>
        <p:spPr>
          <a:xfrm>
            <a:off x="241070" y="1995055"/>
            <a:ext cx="1681248" cy="168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241070" y="1725204"/>
            <a:ext cx="1379912" cy="14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7274144" y="5232076"/>
            <a:ext cx="16724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 err="1" smtClean="0">
                <a:latin typeface="Times New Roman" charset="0"/>
                <a:ea typeface="Times New Roman" charset="0"/>
                <a:cs typeface="Times New Roman" charset="0"/>
              </a:rPr>
              <a:t>HBsAg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: -</a:t>
            </a:r>
          </a:p>
          <a:p>
            <a:r>
              <a:rPr lang="it-IT" sz="2100" dirty="0" err="1" smtClean="0">
                <a:latin typeface="Times New Roman" charset="0"/>
                <a:ea typeface="Times New Roman" charset="0"/>
                <a:cs typeface="Times New Roman" charset="0"/>
              </a:rPr>
              <a:t>HBsAb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: -</a:t>
            </a:r>
          </a:p>
          <a:p>
            <a:r>
              <a:rPr lang="it-IT" sz="2100" dirty="0" err="1" smtClean="0">
                <a:latin typeface="Times New Roman" charset="0"/>
                <a:ea typeface="Times New Roman" charset="0"/>
                <a:cs typeface="Times New Roman" charset="0"/>
              </a:rPr>
              <a:t>HBcAb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: -</a:t>
            </a:r>
          </a:p>
          <a:p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Anti-HCV: -</a:t>
            </a:r>
          </a:p>
        </p:txBody>
      </p:sp>
    </p:spTree>
    <p:extLst>
      <p:ext uri="{BB962C8B-B14F-4D97-AF65-F5344CB8AC3E}">
        <p14:creationId xmlns:p14="http://schemas.microsoft.com/office/powerpoint/2010/main" val="145676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4939512" y="220148"/>
            <a:ext cx="3957184" cy="4815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3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Esami ematochimici: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t="23740" r="20719" b="34472"/>
          <a:stretch/>
        </p:blipFill>
        <p:spPr>
          <a:xfrm>
            <a:off x="928339" y="866198"/>
            <a:ext cx="7131430" cy="34668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3" r="21211" b="54308"/>
          <a:stretch/>
        </p:blipFill>
        <p:spPr>
          <a:xfrm>
            <a:off x="1555763" y="4497495"/>
            <a:ext cx="5876581" cy="2256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Connettore 1 7"/>
          <p:cNvCxnSpPr/>
          <p:nvPr/>
        </p:nvCxnSpPr>
        <p:spPr>
          <a:xfrm>
            <a:off x="2196030" y="2108719"/>
            <a:ext cx="2743482" cy="110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1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4977244" y="188975"/>
            <a:ext cx="3940233" cy="4815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3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Esami ematochimici: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1" r="8687" b="44147"/>
          <a:stretch/>
        </p:blipFill>
        <p:spPr>
          <a:xfrm>
            <a:off x="250168" y="1309256"/>
            <a:ext cx="8667309" cy="4589828"/>
          </a:xfrm>
          <a:prstGeom prst="rect">
            <a:avLst/>
          </a:prstGeom>
        </p:spPr>
      </p:pic>
      <p:sp>
        <p:nvSpPr>
          <p:cNvPr id="7" name="Freccia destra 6"/>
          <p:cNvSpPr/>
          <p:nvPr/>
        </p:nvSpPr>
        <p:spPr>
          <a:xfrm>
            <a:off x="20523" y="2392316"/>
            <a:ext cx="279769" cy="108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8" name="Freccia destra 7"/>
          <p:cNvSpPr/>
          <p:nvPr/>
        </p:nvSpPr>
        <p:spPr>
          <a:xfrm>
            <a:off x="26102" y="2625479"/>
            <a:ext cx="279769" cy="108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Freccia destra 8"/>
          <p:cNvSpPr/>
          <p:nvPr/>
        </p:nvSpPr>
        <p:spPr>
          <a:xfrm>
            <a:off x="23316" y="4444394"/>
            <a:ext cx="279769" cy="108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194971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5070762" y="126630"/>
            <a:ext cx="3961015" cy="4815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3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Esami ematochimici: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53" r="8687" b="12846"/>
          <a:stretch/>
        </p:blipFill>
        <p:spPr>
          <a:xfrm>
            <a:off x="446052" y="1257300"/>
            <a:ext cx="8485569" cy="4779817"/>
          </a:xfrm>
          <a:prstGeom prst="rect">
            <a:avLst/>
          </a:prstGeom>
        </p:spPr>
      </p:pic>
      <p:sp>
        <p:nvSpPr>
          <p:cNvPr id="7" name="Freccia destra 6"/>
          <p:cNvSpPr/>
          <p:nvPr/>
        </p:nvSpPr>
        <p:spPr>
          <a:xfrm>
            <a:off x="165495" y="2368744"/>
            <a:ext cx="279769" cy="108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32587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822960" y="1289652"/>
            <a:ext cx="7543800" cy="4815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3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Esami ematochimici:</a:t>
            </a:r>
          </a:p>
        </p:txBody>
      </p:sp>
      <p:sp>
        <p:nvSpPr>
          <p:cNvPr id="3" name="Rettangolo 2"/>
          <p:cNvSpPr/>
          <p:nvPr/>
        </p:nvSpPr>
        <p:spPr>
          <a:xfrm>
            <a:off x="720116" y="2717164"/>
            <a:ext cx="7367306" cy="1475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Alla ricerca di possibili cause di epatopatia, sono stati dosati i marcatori sierici di altre 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cause di danno epatico (AMA, ANA, SMA, anti LKM1, </a:t>
            </a:r>
            <a:r>
              <a:rPr lang="it-IT" sz="2100" dirty="0" err="1">
                <a:latin typeface="Times New Roman" charset="0"/>
                <a:ea typeface="Times New Roman" charset="0"/>
                <a:cs typeface="Times New Roman" charset="0"/>
              </a:rPr>
              <a:t>ceruloplasmina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, assetto marziale, </a:t>
            </a:r>
            <a:r>
              <a:rPr lang="it-IT" sz="2100" dirty="0" smtClean="0">
                <a:latin typeface="Times New Roman" charset="0"/>
                <a:ea typeface="Times New Roman" charset="0"/>
                <a:cs typeface="Times New Roman" charset="0"/>
              </a:rPr>
              <a:t>alfa1-antitripsina)</a:t>
            </a:r>
            <a:r>
              <a:rPr lang="it-IT" sz="21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 cui valori sono risultati tutti nella norma.</a:t>
            </a:r>
            <a:endParaRPr lang="it-IT" sz="2100" dirty="0"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14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822960" y="1072203"/>
            <a:ext cx="7543800" cy="4815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3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AUDIT-C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03" y="1720763"/>
            <a:ext cx="6333914" cy="4338732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723939" y="2668723"/>
            <a:ext cx="919976" cy="8985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7" name="Rettangolo 6"/>
          <p:cNvSpPr/>
          <p:nvPr/>
        </p:nvSpPr>
        <p:spPr>
          <a:xfrm>
            <a:off x="1757077" y="4056384"/>
            <a:ext cx="699740" cy="4990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8" name="Rettangolo 7"/>
          <p:cNvSpPr/>
          <p:nvPr/>
        </p:nvSpPr>
        <p:spPr>
          <a:xfrm>
            <a:off x="1757077" y="5180467"/>
            <a:ext cx="699740" cy="4990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203020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334536" y="791649"/>
            <a:ext cx="7543800" cy="4815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3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Eco addome</a:t>
            </a:r>
            <a:endParaRPr lang="it-IT" sz="33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" t="35772" r="15181" b="28293"/>
          <a:stretch/>
        </p:blipFill>
        <p:spPr>
          <a:xfrm>
            <a:off x="228397" y="1574524"/>
            <a:ext cx="8700746" cy="4628849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>
          <a:xfrm flipV="1">
            <a:off x="481784" y="5126323"/>
            <a:ext cx="4568198" cy="1001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flipV="1">
            <a:off x="481784" y="6026727"/>
            <a:ext cx="7539998" cy="257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 flipV="1">
            <a:off x="481784" y="5330536"/>
            <a:ext cx="6625598" cy="4821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7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822960" y="1072203"/>
            <a:ext cx="7543800" cy="4815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3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Rx</a:t>
            </a:r>
            <a:r>
              <a:rPr lang="it-IT" sz="33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torace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1" t="29756" r="14485" b="53821"/>
          <a:stretch/>
        </p:blipFill>
        <p:spPr>
          <a:xfrm>
            <a:off x="672418" y="2237213"/>
            <a:ext cx="7623953" cy="2333393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 flipV="1">
            <a:off x="894885" y="2998284"/>
            <a:ext cx="7117266" cy="5575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flipV="1">
            <a:off x="894885" y="3224097"/>
            <a:ext cx="6598735" cy="529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 flipV="1">
            <a:off x="894885" y="3447121"/>
            <a:ext cx="6899818" cy="529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46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822960" y="729303"/>
            <a:ext cx="7543800" cy="4815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3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Ecocardiografia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68455" r="11541" b="1951"/>
          <a:stretch/>
        </p:blipFill>
        <p:spPr>
          <a:xfrm>
            <a:off x="218209" y="1293993"/>
            <a:ext cx="8676409" cy="494055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308847" y="5773271"/>
            <a:ext cx="1299882" cy="295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6481482" y="5316071"/>
            <a:ext cx="2413136" cy="918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Parentesi quadra aperta 8"/>
          <p:cNvSpPr/>
          <p:nvPr/>
        </p:nvSpPr>
        <p:spPr>
          <a:xfrm>
            <a:off x="218209" y="4132729"/>
            <a:ext cx="247956" cy="1640542"/>
          </a:xfrm>
          <a:prstGeom prst="leftBracke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663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Presentazione del paziente</a:t>
            </a:r>
            <a:endParaRPr lang="it-IT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Nome: </a:t>
            </a:r>
            <a:r>
              <a:rPr lang="it-IT" dirty="0" smtClean="0">
                <a:latin typeface="Times New Roman" charset="0"/>
                <a:ea typeface="Times New Roman" charset="0"/>
                <a:cs typeface="Times New Roman" charset="0"/>
              </a:rPr>
              <a:t>AP, anni 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55, disoccupato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Trasferimento </a:t>
            </a:r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da UOC di Cardiologia di altra struttura sanitaria del napoletano. Motivazione: versamento ascitico in paziente con cirrosi epatica di </a:t>
            </a:r>
            <a:r>
              <a:rPr lang="it-IT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ndd</a:t>
            </a:r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Anamnesi </a:t>
            </a:r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familiare: padre deceduto a 75 anni per ictus cerebri; madre deceduta a 53 anni per </a:t>
            </a:r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carcinoma della colecisti</a:t>
            </a:r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; sorella vivente affetta da ipertensione arteriosa </a:t>
            </a:r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essenziale in trattamento farmacologico</a:t>
            </a:r>
            <a:endParaRPr lang="it-IT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Nulla di patologicamente alterato alla valutazione di: diuresi, minzione, alvo, appetito, abitudini alimentari e digestione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Fumatore di circa 10 sigarette al giorno dall’età di 18 anni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Alcol: nega; stupefacenti: nega</a:t>
            </a:r>
          </a:p>
          <a:p>
            <a:pPr marL="342900" indent="-342900" algn="just">
              <a:buFont typeface="+mj-lt"/>
              <a:buAutoNum type="arabicPeriod"/>
            </a:pPr>
            <a:endParaRPr lang="it-IT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7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822960" y="1650846"/>
            <a:ext cx="7543800" cy="4815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3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Paracentesi esplorativa</a:t>
            </a:r>
          </a:p>
        </p:txBody>
      </p:sp>
      <p:sp>
        <p:nvSpPr>
          <p:cNvPr id="4" name="Rettangolo 3"/>
          <p:cNvSpPr/>
          <p:nvPr/>
        </p:nvSpPr>
        <p:spPr>
          <a:xfrm>
            <a:off x="453271" y="2541947"/>
            <a:ext cx="828317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100" dirty="0">
                <a:solidFill>
                  <a:srgbClr val="000000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“liquido di colore giallo citrino, con basso peso specifico e scarse cellule mesoteliali e del sistema reticolo-endoteliale. L’esame colturale non evidenziava presenza di batteri all’interno del liquido, e il gradiente siero-ascite dell’albumina risulta superiore a 1,1. I seguenti reperti nel complesso orientavano circa la </a:t>
            </a:r>
            <a:r>
              <a:rPr lang="it-IT" sz="2100" b="1" dirty="0">
                <a:solidFill>
                  <a:srgbClr val="000000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natura trasudatizia </a:t>
            </a:r>
            <a:r>
              <a:rPr lang="it-IT" sz="2100" dirty="0">
                <a:solidFill>
                  <a:srgbClr val="000000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del versamento”</a:t>
            </a:r>
            <a:r>
              <a:rPr lang="it-IT" sz="21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515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822960" y="1650846"/>
            <a:ext cx="7543800" cy="4815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3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Toracentesi</a:t>
            </a:r>
          </a:p>
        </p:txBody>
      </p:sp>
      <p:sp>
        <p:nvSpPr>
          <p:cNvPr id="3" name="Rettangolo 2"/>
          <p:cNvSpPr/>
          <p:nvPr/>
        </p:nvSpPr>
        <p:spPr>
          <a:xfrm>
            <a:off x="492919" y="2719599"/>
            <a:ext cx="8045291" cy="1475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Risultati dell’analisi del liquido prelevato concordanti con una </a:t>
            </a:r>
            <a:r>
              <a:rPr lang="it-IT" sz="21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natura trasudatizia</a:t>
            </a: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del versamento: bassa concentrazione di proteine, concentrazione di glucosio nei limiti della norma, scarsa presenza di elementi cellulari, assenza di ceppi batterici e colorito trasparente.</a:t>
            </a:r>
            <a:endParaRPr lang="it-IT" sz="2100" dirty="0"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54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21871" y="749961"/>
            <a:ext cx="8148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Come ci orientiamo?? Un ventaglio di possibilità diagnostiche</a:t>
            </a:r>
          </a:p>
        </p:txBody>
      </p:sp>
      <p:sp>
        <p:nvSpPr>
          <p:cNvPr id="3" name="Ovale 2"/>
          <p:cNvSpPr/>
          <p:nvPr/>
        </p:nvSpPr>
        <p:spPr>
          <a:xfrm>
            <a:off x="114300" y="1891145"/>
            <a:ext cx="2766060" cy="1225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Cirrosi epatica HBV/HCV correlata?</a:t>
            </a:r>
          </a:p>
        </p:txBody>
      </p:sp>
      <p:sp>
        <p:nvSpPr>
          <p:cNvPr id="4" name="Ovale 3"/>
          <p:cNvSpPr/>
          <p:nvPr/>
        </p:nvSpPr>
        <p:spPr>
          <a:xfrm>
            <a:off x="496196" y="3742117"/>
            <a:ext cx="2107154" cy="62642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latin typeface="Times New Roman" charset="0"/>
                <a:ea typeface="Times New Roman" charset="0"/>
                <a:cs typeface="Times New Roman" charset="0"/>
              </a:rPr>
              <a:t>Il paziente beve???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2954318" y="4135582"/>
            <a:ext cx="1628073" cy="74337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latin typeface="Times New Roman" charset="0"/>
                <a:ea typeface="Times New Roman" charset="0"/>
                <a:cs typeface="Times New Roman" charset="0"/>
              </a:rPr>
              <a:t>NAFLD?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Ovale 5"/>
          <p:cNvSpPr/>
          <p:nvPr/>
        </p:nvSpPr>
        <p:spPr>
          <a:xfrm>
            <a:off x="5642019" y="1891145"/>
            <a:ext cx="2840263" cy="120845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Il cuore può </a:t>
            </a:r>
            <a:r>
              <a:rPr lang="it-IT">
                <a:latin typeface="Times New Roman" charset="0"/>
                <a:ea typeface="Times New Roman" charset="0"/>
                <a:cs typeface="Times New Roman" charset="0"/>
              </a:rPr>
              <a:t>essere responsabile del quadro clinico?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Ovale 6"/>
          <p:cNvSpPr/>
          <p:nvPr/>
        </p:nvSpPr>
        <p:spPr>
          <a:xfrm>
            <a:off x="6434173" y="3477363"/>
            <a:ext cx="2385509" cy="110650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Emocromatosi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, M. di Wilson?</a:t>
            </a:r>
          </a:p>
        </p:txBody>
      </p:sp>
      <p:sp>
        <p:nvSpPr>
          <p:cNvPr id="8" name="Ovale 7"/>
          <p:cNvSpPr/>
          <p:nvPr/>
        </p:nvSpPr>
        <p:spPr>
          <a:xfrm>
            <a:off x="4219687" y="4641866"/>
            <a:ext cx="3088789" cy="16728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Patologie tumorali della </a:t>
            </a:r>
            <a:r>
              <a:rPr lang="it-IT">
                <a:latin typeface="Times New Roman" charset="0"/>
                <a:ea typeface="Times New Roman" charset="0"/>
                <a:cs typeface="Times New Roman" charset="0"/>
              </a:rPr>
              <a:t>sfera ematologica e/o di altro organo?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Ovale 8"/>
          <p:cNvSpPr/>
          <p:nvPr/>
        </p:nvSpPr>
        <p:spPr>
          <a:xfrm>
            <a:off x="2954318" y="2628901"/>
            <a:ext cx="2580492" cy="121214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Esposizione a tossici ambientali?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941163" y="1652835"/>
            <a:ext cx="111233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35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968537" y="3212790"/>
            <a:ext cx="111233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35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683438" y="2392436"/>
            <a:ext cx="111233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35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096795" y="3174014"/>
            <a:ext cx="111233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35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4323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Cosa avreste fatto?</a:t>
            </a:r>
            <a:endParaRPr lang="it-IT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9874" y="2416397"/>
            <a:ext cx="7543800" cy="3017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- Altre indagini di laboratorio?</a:t>
            </a:r>
          </a:p>
          <a:p>
            <a:pPr marL="0" indent="0">
              <a:buNone/>
            </a:pP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- Biopsia epatica? </a:t>
            </a:r>
          </a:p>
          <a:p>
            <a:pPr marL="0" indent="0">
              <a:buNone/>
            </a:pP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- Altro???</a:t>
            </a:r>
          </a:p>
        </p:txBody>
      </p:sp>
    </p:spTree>
    <p:extLst>
      <p:ext uri="{BB962C8B-B14F-4D97-AF65-F5344CB8AC3E}">
        <p14:creationId xmlns:p14="http://schemas.microsoft.com/office/powerpoint/2010/main" val="209868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Indagini di laboratorio</a:t>
            </a:r>
            <a:endParaRPr lang="it-IT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29988" y="1690689"/>
            <a:ext cx="78783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buFont typeface="Arial" charset="0"/>
              <a:buChar char="•"/>
            </a:pP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Sulla base del sospetto di una patologia da accumulo, veniva eseguito uno screening genetico di patologie quali malattia di </a:t>
            </a:r>
            <a:r>
              <a:rPr lang="it-IT" sz="2100" dirty="0" err="1">
                <a:solidFill>
                  <a:srgbClr val="000000"/>
                </a:solidFill>
                <a:latin typeface="Times New Roman" charset="0"/>
                <a:ea typeface="Times New Roman" charset="0"/>
              </a:rPr>
              <a:t>Fabry</a:t>
            </a: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, malattia di </a:t>
            </a:r>
            <a:r>
              <a:rPr lang="it-IT" sz="2100" dirty="0" err="1">
                <a:solidFill>
                  <a:srgbClr val="000000"/>
                </a:solidFill>
                <a:latin typeface="Times New Roman" charset="0"/>
                <a:ea typeface="Times New Roman" charset="0"/>
              </a:rPr>
              <a:t>Gaucher</a:t>
            </a: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, Mucopolisaccaridosi tipo II; il referto mostrava un lieve deficit della </a:t>
            </a:r>
            <a:r>
              <a:rPr lang="it-IT" sz="2100" dirty="0" err="1">
                <a:solidFill>
                  <a:srgbClr val="000000"/>
                </a:solidFill>
                <a:latin typeface="Times New Roman" charset="0"/>
                <a:ea typeface="Times New Roman" charset="0"/>
              </a:rPr>
              <a:t>glucocerebrosidasi</a:t>
            </a: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 e della alfa-</a:t>
            </a:r>
            <a:r>
              <a:rPr lang="it-IT" sz="2100" dirty="0" err="1">
                <a:solidFill>
                  <a:srgbClr val="000000"/>
                </a:solidFill>
                <a:latin typeface="Times New Roman" charset="0"/>
                <a:ea typeface="Times New Roman" charset="0"/>
              </a:rPr>
              <a:t>galattosidasi</a:t>
            </a: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, ma tali reperti venivano descritti come aspecifici;</a:t>
            </a:r>
          </a:p>
          <a:p>
            <a:pPr marL="257175" indent="-257175" algn="just">
              <a:buFont typeface="Arial" charset="0"/>
              <a:buChar char="•"/>
            </a:pPr>
            <a:endParaRPr lang="it-IT" sz="2100" dirty="0">
              <a:solidFill>
                <a:srgbClr val="000000"/>
              </a:solidFill>
              <a:latin typeface="Times New Roman" charset="0"/>
              <a:ea typeface="Times New Roman" charset="0"/>
            </a:endParaRPr>
          </a:p>
          <a:p>
            <a:pPr marL="257175" indent="-257175" algn="just">
              <a:buFont typeface="Arial" charset="0"/>
              <a:buChar char="•"/>
            </a:pP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Beta-2 </a:t>
            </a:r>
            <a:r>
              <a:rPr lang="it-IT" sz="2100" dirty="0" err="1">
                <a:solidFill>
                  <a:srgbClr val="000000"/>
                </a:solidFill>
                <a:latin typeface="Times New Roman" charset="0"/>
                <a:ea typeface="Times New Roman" charset="0"/>
              </a:rPr>
              <a:t>microglobulina</a:t>
            </a: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: valori normali;</a:t>
            </a:r>
          </a:p>
          <a:p>
            <a:pPr marL="257175" indent="-257175" algn="just">
              <a:buFont typeface="Arial" charset="0"/>
              <a:buChar char="•"/>
            </a:pPr>
            <a:endParaRPr lang="it-IT" sz="2100" dirty="0">
              <a:solidFill>
                <a:srgbClr val="000000"/>
              </a:solidFill>
              <a:latin typeface="Times New Roman" charset="0"/>
              <a:ea typeface="Times New Roman" charset="0"/>
            </a:endParaRPr>
          </a:p>
          <a:p>
            <a:pPr marL="257175" indent="-257175" algn="just">
              <a:buFont typeface="Arial" charset="0"/>
              <a:buChar char="•"/>
            </a:pPr>
            <a:r>
              <a:rPr lang="it-IT" sz="2100" dirty="0" err="1">
                <a:solidFill>
                  <a:srgbClr val="000000"/>
                </a:solidFill>
                <a:latin typeface="Times New Roman" charset="0"/>
                <a:ea typeface="Times New Roman" charset="0"/>
              </a:rPr>
              <a:t>Insulinemia</a:t>
            </a: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, HOMA-IR: valori normali;</a:t>
            </a:r>
          </a:p>
          <a:p>
            <a:pPr marL="257175" indent="-257175" algn="just">
              <a:buFont typeface="Arial" charset="0"/>
              <a:buChar char="•"/>
            </a:pPr>
            <a:endParaRPr lang="it-IT" sz="2100" dirty="0">
              <a:solidFill>
                <a:srgbClr val="000000"/>
              </a:solidFill>
              <a:latin typeface="Times New Roman" charset="0"/>
              <a:ea typeface="Times New Roman" charset="0"/>
            </a:endParaRPr>
          </a:p>
          <a:p>
            <a:pPr marL="257175" indent="-257175" algn="just">
              <a:buFont typeface="Arial" charset="0"/>
              <a:buChar char="•"/>
            </a:pP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Urine: volume urinario 24h: 2000 ml, proteine urinarie 24 h: 885,2 mg/L (</a:t>
            </a:r>
            <a:r>
              <a:rPr lang="it-IT" sz="2100" dirty="0" err="1">
                <a:solidFill>
                  <a:srgbClr val="000000"/>
                </a:solidFill>
                <a:latin typeface="Times New Roman" charset="0"/>
                <a:ea typeface="Times New Roman" charset="0"/>
              </a:rPr>
              <a:t>vn</a:t>
            </a: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 &lt; 150); proteina di BJ: presente, tipo lambda.</a:t>
            </a:r>
            <a:endParaRPr lang="it-IT" sz="2100" dirty="0"/>
          </a:p>
        </p:txBody>
      </p:sp>
    </p:spTree>
    <p:extLst>
      <p:ext uri="{BB962C8B-B14F-4D97-AF65-F5344CB8AC3E}">
        <p14:creationId xmlns:p14="http://schemas.microsoft.com/office/powerpoint/2010/main" val="17525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21871" y="749961"/>
            <a:ext cx="8148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Come ci orientiamo?? Un ventaglio di possibilità diagnostiche</a:t>
            </a:r>
          </a:p>
        </p:txBody>
      </p:sp>
      <p:sp>
        <p:nvSpPr>
          <p:cNvPr id="3" name="Ovale 2"/>
          <p:cNvSpPr/>
          <p:nvPr/>
        </p:nvSpPr>
        <p:spPr>
          <a:xfrm>
            <a:off x="114300" y="1891145"/>
            <a:ext cx="2766060" cy="1225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Cirrosi epatica HBV/HCV correlata?</a:t>
            </a:r>
          </a:p>
        </p:txBody>
      </p:sp>
      <p:sp>
        <p:nvSpPr>
          <p:cNvPr id="4" name="Ovale 3"/>
          <p:cNvSpPr/>
          <p:nvPr/>
        </p:nvSpPr>
        <p:spPr>
          <a:xfrm>
            <a:off x="496196" y="3742117"/>
            <a:ext cx="2107154" cy="62642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latin typeface="Times New Roman" charset="0"/>
                <a:ea typeface="Times New Roman" charset="0"/>
                <a:cs typeface="Times New Roman" charset="0"/>
              </a:rPr>
              <a:t>Il paziente beve???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2954318" y="4135582"/>
            <a:ext cx="1628073" cy="74337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latin typeface="Times New Roman" charset="0"/>
                <a:ea typeface="Times New Roman" charset="0"/>
                <a:cs typeface="Times New Roman" charset="0"/>
              </a:rPr>
              <a:t>NAFLD?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Ovale 5"/>
          <p:cNvSpPr/>
          <p:nvPr/>
        </p:nvSpPr>
        <p:spPr>
          <a:xfrm>
            <a:off x="5642019" y="1891145"/>
            <a:ext cx="2840263" cy="120845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Il cuore può </a:t>
            </a:r>
            <a:r>
              <a:rPr lang="it-IT">
                <a:latin typeface="Times New Roman" charset="0"/>
                <a:ea typeface="Times New Roman" charset="0"/>
                <a:cs typeface="Times New Roman" charset="0"/>
              </a:rPr>
              <a:t>essere responsabile del quadro clinico?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Ovale 6"/>
          <p:cNvSpPr/>
          <p:nvPr/>
        </p:nvSpPr>
        <p:spPr>
          <a:xfrm>
            <a:off x="6434173" y="3477363"/>
            <a:ext cx="2385509" cy="110650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Emocromatosi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, M. di Wilson?</a:t>
            </a:r>
          </a:p>
        </p:txBody>
      </p:sp>
      <p:sp>
        <p:nvSpPr>
          <p:cNvPr id="8" name="Ovale 7"/>
          <p:cNvSpPr/>
          <p:nvPr/>
        </p:nvSpPr>
        <p:spPr>
          <a:xfrm>
            <a:off x="4219687" y="4641866"/>
            <a:ext cx="3088789" cy="16728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Patologie tumorali della </a:t>
            </a:r>
            <a:r>
              <a:rPr lang="it-IT">
                <a:latin typeface="Times New Roman" charset="0"/>
                <a:ea typeface="Times New Roman" charset="0"/>
                <a:cs typeface="Times New Roman" charset="0"/>
              </a:rPr>
              <a:t>sfera ematologica e/o di altro organo?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Ovale 8"/>
          <p:cNvSpPr/>
          <p:nvPr/>
        </p:nvSpPr>
        <p:spPr>
          <a:xfrm>
            <a:off x="2954318" y="2628901"/>
            <a:ext cx="2580492" cy="121214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Esposizione a tossici ambientali?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941163" y="1652835"/>
            <a:ext cx="111233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35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968537" y="3212790"/>
            <a:ext cx="111233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35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683438" y="2392436"/>
            <a:ext cx="111233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35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096795" y="3174014"/>
            <a:ext cx="111233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35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219169" y="3698234"/>
            <a:ext cx="111233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35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240610" y="4629626"/>
            <a:ext cx="111233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35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4685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Cuore</a:t>
            </a:r>
            <a:r>
              <a:rPr lang="is-I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…cuore...cuore... </a:t>
            </a:r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is-I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 allora...</a:t>
            </a:r>
            <a:endParaRPr lang="it-IT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65553"/>
            <a:ext cx="1629569" cy="245048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743899" y="1363364"/>
            <a:ext cx="718189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Tx/>
              <a:buChar char="-"/>
            </a:pP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Il paziente ha una non ben chiara evidenza di </a:t>
            </a:r>
            <a:r>
              <a:rPr lang="it-IT" sz="2100" dirty="0" err="1">
                <a:latin typeface="Times New Roman" charset="0"/>
                <a:ea typeface="Times New Roman" charset="0"/>
                <a:cs typeface="Times New Roman" charset="0"/>
              </a:rPr>
              <a:t>bradiaritmia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 da blocco fascicolare;</a:t>
            </a:r>
          </a:p>
          <a:p>
            <a:pPr marL="214313" indent="-214313" algn="just">
              <a:buFontTx/>
              <a:buChar char="-"/>
            </a:pP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Il paziente ha avuto una rottura spontanea della milza “piuttosto strana”;</a:t>
            </a:r>
          </a:p>
          <a:p>
            <a:pPr marL="214313" indent="-214313" algn="just">
              <a:buFontTx/>
              <a:buChar char="-"/>
            </a:pP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Il paziente lamenta prurito tuttavia l’aumento degli indici di colestasi non è associato ad una franca elevazione della bilirubina sierica  o del colesterolo</a:t>
            </a:r>
            <a:r>
              <a:rPr lang="is-IS" sz="2100" dirty="0">
                <a:latin typeface="Times New Roman" charset="0"/>
                <a:ea typeface="Times New Roman" charset="0"/>
                <a:cs typeface="Times New Roman" charset="0"/>
              </a:rPr>
              <a:t>…e se non fosse una colestasi?;</a:t>
            </a:r>
          </a:p>
          <a:p>
            <a:pPr marL="214313" indent="-214313" algn="just">
              <a:buFontTx/>
              <a:buChar char="-"/>
            </a:pP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is-IS" sz="2100" dirty="0">
                <a:latin typeface="Times New Roman" charset="0"/>
                <a:ea typeface="Times New Roman" charset="0"/>
                <a:cs typeface="Times New Roman" charset="0"/>
              </a:rPr>
              <a:t>a negatività per gli esami eseguiti al fine di diagnosticare epatopatie note ha dato esito negativo (eccetto prova evidente di assenza di NAFLD);</a:t>
            </a:r>
          </a:p>
          <a:p>
            <a:pPr marL="214313" indent="-214313" algn="just">
              <a:buFontTx/>
              <a:buChar char="-"/>
            </a:pPr>
            <a:r>
              <a:rPr lang="is-IS" sz="2100" dirty="0">
                <a:latin typeface="Times New Roman" charset="0"/>
                <a:ea typeface="Times New Roman" charset="0"/>
                <a:cs typeface="Times New Roman" charset="0"/>
              </a:rPr>
              <a:t>IL PAZIENTE SEMBRA EFFETTIVAMENTE UNO SCOMPENSATO CARDIACO...</a:t>
            </a:r>
          </a:p>
          <a:p>
            <a:pPr marL="214313" indent="-214313" algn="just">
              <a:buFontTx/>
              <a:buChar char="-"/>
            </a:pPr>
            <a:endParaRPr lang="it-IT" sz="2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056702" y="5782494"/>
            <a:ext cx="5227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AMILOIDOSI!!!!!</a:t>
            </a:r>
          </a:p>
        </p:txBody>
      </p:sp>
    </p:spTree>
    <p:extLst>
      <p:ext uri="{BB962C8B-B14F-4D97-AF65-F5344CB8AC3E}">
        <p14:creationId xmlns:p14="http://schemas.microsoft.com/office/powerpoint/2010/main" val="1370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Cosa avreste fatto?</a:t>
            </a:r>
            <a:endParaRPr lang="it-IT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9874" y="2416397"/>
            <a:ext cx="7543800" cy="3017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- Nuova ecocardiografia?</a:t>
            </a:r>
          </a:p>
          <a:p>
            <a:pPr marL="0" indent="0">
              <a:buNone/>
            </a:pP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- Biopsia del grasso periombelicale e della mucosa rettale.</a:t>
            </a:r>
          </a:p>
        </p:txBody>
      </p:sp>
    </p:spTree>
    <p:extLst>
      <p:ext uri="{BB962C8B-B14F-4D97-AF65-F5344CB8AC3E}">
        <p14:creationId xmlns:p14="http://schemas.microsoft.com/office/powerpoint/2010/main" val="113457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6300" y="171957"/>
            <a:ext cx="4023360" cy="692491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Nuova ecocardiografia</a:t>
            </a:r>
            <a:endParaRPr lang="it-IT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t="31748" r="11388" b="50732"/>
          <a:stretch/>
        </p:blipFill>
        <p:spPr>
          <a:xfrm>
            <a:off x="306279" y="1015497"/>
            <a:ext cx="8484430" cy="223783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9" t="14342" r="9491" b="58537"/>
          <a:stretch/>
        </p:blipFill>
        <p:spPr>
          <a:xfrm>
            <a:off x="306278" y="3253333"/>
            <a:ext cx="8484431" cy="345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7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Nuova ecocardiografia</a:t>
            </a:r>
            <a:endParaRPr lang="it-IT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" t="50715" r="11120" b="6341"/>
          <a:stretch/>
        </p:blipFill>
        <p:spPr>
          <a:xfrm>
            <a:off x="1135207" y="1464079"/>
            <a:ext cx="6873586" cy="50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7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Presentazione del paziente</a:t>
            </a:r>
            <a:endParaRPr lang="it-IT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242047" y="1825625"/>
            <a:ext cx="8579224" cy="4351338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it-IT" b="1" dirty="0">
                <a:latin typeface="Times New Roman" charset="0"/>
                <a:ea typeface="Times New Roman" charset="0"/>
                <a:cs typeface="Times New Roman" charset="0"/>
              </a:rPr>
              <a:t>Anamnesi patologica remota: 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it-IT" dirty="0" smtClean="0">
                <a:latin typeface="Times New Roman" charset="0"/>
                <a:ea typeface="Times New Roman" charset="0"/>
                <a:cs typeface="Times New Roman" charset="0"/>
              </a:rPr>
              <a:t>iferisce 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di aver contratto le comuni malattie esantematiche dell’infanzia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risoltesi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senza esiti né reliquati; pregresso seminoma del testicolo destro trattato chirurgicamente all’età di 25 anni; diverticolosi del sigma diagnosticata circa 10 anni fa; blocco di branca destre ed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emiblocco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anteriore sinistro; rottura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atraumatica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della milza nel 2015.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it-IT" b="1" dirty="0" smtClean="0">
                <a:latin typeface="Times New Roman" charset="0"/>
                <a:ea typeface="Times New Roman" charset="0"/>
                <a:cs typeface="Times New Roman" charset="0"/>
              </a:rPr>
              <a:t>Interventi </a:t>
            </a:r>
            <a:r>
              <a:rPr lang="it-IT" b="1" dirty="0">
                <a:latin typeface="Times New Roman" charset="0"/>
                <a:ea typeface="Times New Roman" charset="0"/>
                <a:cs typeface="Times New Roman" charset="0"/>
              </a:rPr>
              <a:t>chirurgici: 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Tonsillectomia all’età di 10 anni; orchiectomia destra all’età di 25 anni; posizionamento di pacemaker nel maggio 2016; </a:t>
            </a:r>
            <a:r>
              <a:rPr lang="it-IT" dirty="0" smtClean="0">
                <a:latin typeface="Times New Roman" charset="0"/>
                <a:ea typeface="Times New Roman" charset="0"/>
                <a:cs typeface="Times New Roman" charset="0"/>
              </a:rPr>
              <a:t>splenectomia 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d’urgenza nel 2015.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Char char="-"/>
              <a:defRPr/>
            </a:pP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Char char="-"/>
              <a:defRPr/>
            </a:pP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5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2960" y="1292148"/>
            <a:ext cx="7543800" cy="692491"/>
          </a:xfrm>
        </p:spPr>
        <p:txBody>
          <a:bodyPr>
            <a:noAutofit/>
          </a:bodyPr>
          <a:lstStyle/>
          <a:p>
            <a:pPr algn="ctr"/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Biopsia del grasso periombelicale e della mucosa rettale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67990" y="2630294"/>
            <a:ext cx="82045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Tx/>
              <a:buChar char="-"/>
            </a:pP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Adipe periombelicale: frammento di tessuto adiposo sede di congestione vascolare e </a:t>
            </a:r>
            <a:r>
              <a:rPr lang="it-IT" sz="2100" dirty="0" err="1">
                <a:latin typeface="Times New Roman" charset="0"/>
                <a:ea typeface="Times New Roman" charset="0"/>
                <a:cs typeface="Times New Roman" charset="0"/>
              </a:rPr>
              <a:t>scleroialinosi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. La metodica istochimica per la ricerca di amiloide (Rosso Congo) su tessuto è risultata </a:t>
            </a:r>
            <a:r>
              <a:rPr lang="it-IT" sz="2100" b="1" dirty="0">
                <a:latin typeface="Times New Roman" charset="0"/>
                <a:ea typeface="Times New Roman" charset="0"/>
                <a:cs typeface="Times New Roman" charset="0"/>
              </a:rPr>
              <a:t>NEGATIVA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214313" indent="-214313" algn="just">
              <a:buFontTx/>
              <a:buChar char="-"/>
            </a:pPr>
            <a:endParaRPr lang="it-IT" sz="21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14313" indent="-214313" algn="just">
              <a:buFontTx/>
              <a:buChar char="-"/>
            </a:pP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Mucosa rettale sede di buona rappresentazione e maturazione ghiandolare, edema, congestione ed infiltrato infiammatorio cronico a carico della lamina propria. La metodica istochimica per la ricerca di </a:t>
            </a:r>
            <a:r>
              <a:rPr lang="it-IT" sz="2100" dirty="0" err="1">
                <a:latin typeface="Times New Roman" charset="0"/>
                <a:ea typeface="Times New Roman" charset="0"/>
                <a:cs typeface="Times New Roman" charset="0"/>
              </a:rPr>
              <a:t>amiloidosi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 su tessuto (Rosso Congo) ha dato esito </a:t>
            </a:r>
            <a:r>
              <a:rPr lang="it-IT" sz="2100" b="1" dirty="0">
                <a:latin typeface="Times New Roman" charset="0"/>
                <a:ea typeface="Times New Roman" charset="0"/>
                <a:cs typeface="Times New Roman" charset="0"/>
              </a:rPr>
              <a:t>NEGATIVO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it-IT" sz="21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94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Cosa avreste fatto?</a:t>
            </a:r>
            <a:endParaRPr lang="it-IT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9874" y="2416397"/>
            <a:ext cx="7543800" cy="3017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- Biopsia epatica?</a:t>
            </a:r>
          </a:p>
          <a:p>
            <a:pPr marL="0" indent="0">
              <a:buNone/>
            </a:pP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- Biopsia dei depositi cardiaci?</a:t>
            </a:r>
          </a:p>
          <a:p>
            <a:pPr marL="0" indent="0">
              <a:buNone/>
            </a:pP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- Altro?</a:t>
            </a:r>
          </a:p>
        </p:txBody>
      </p:sp>
    </p:spTree>
    <p:extLst>
      <p:ext uri="{BB962C8B-B14F-4D97-AF65-F5344CB8AC3E}">
        <p14:creationId xmlns:p14="http://schemas.microsoft.com/office/powerpoint/2010/main" val="204897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Biopsia depositi cardiaci</a:t>
            </a:r>
            <a:endParaRPr lang="it-IT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822960" y="2580113"/>
            <a:ext cx="754380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Il paziente è stato sottoposto ad una biopsia miocardica per via endovasale </a:t>
            </a:r>
            <a:r>
              <a:rPr lang="it-IT" sz="2100">
                <a:latin typeface="Times New Roman" charset="0"/>
                <a:ea typeface="Times New Roman" charset="0"/>
                <a:cs typeface="Times New Roman" charset="0"/>
              </a:rPr>
              <a:t>(accesso giugulare). 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L’esame istologico del tessuto </a:t>
            </a:r>
            <a:r>
              <a:rPr lang="it-IT" sz="2100" dirty="0" err="1">
                <a:latin typeface="Times New Roman" charset="0"/>
                <a:ea typeface="Times New Roman" charset="0"/>
                <a:cs typeface="Times New Roman" charset="0"/>
              </a:rPr>
              <a:t>endomiocardico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 sopposto a biopsia risultava</a:t>
            </a: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positivo per la presenza di depositi di fibrille amiloidi, visualizzate tramite microscopia elettronica dopo colorazione con Rosso Congo.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190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Dimissione</a:t>
            </a:r>
            <a:endParaRPr lang="it-IT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43622" y="2780835"/>
            <a:ext cx="7953608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“Cardiomiopatia restrittiva per infiltrazione amiloide di tipo primario complicata da versamento pleurico destro in soggetto portatore di pacemaker per blocco </a:t>
            </a:r>
            <a:r>
              <a:rPr lang="it-IT" sz="2100" dirty="0" err="1">
                <a:latin typeface="Times New Roman" charset="0"/>
                <a:ea typeface="Times New Roman" charset="0"/>
                <a:cs typeface="Times New Roman" charset="0"/>
              </a:rPr>
              <a:t>bifascicolare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 atrio ventricolare. Proteinuria di </a:t>
            </a:r>
            <a:r>
              <a:rPr lang="it-IT" sz="2100" dirty="0" err="1">
                <a:latin typeface="Times New Roman" charset="0"/>
                <a:ea typeface="Times New Roman" charset="0"/>
                <a:cs typeface="Times New Roman" charset="0"/>
              </a:rPr>
              <a:t>Bence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-Jones a catene Lambda. Pregressa splenectomia per rottura spontanea della milza. Diverticolosi del sigma diagnosticata in altra sede e pregresso seminoma testicolare destro trattato con chirurgia radicale”</a:t>
            </a:r>
          </a:p>
        </p:txBody>
      </p:sp>
    </p:spTree>
    <p:extLst>
      <p:ext uri="{BB962C8B-B14F-4D97-AF65-F5344CB8AC3E}">
        <p14:creationId xmlns:p14="http://schemas.microsoft.com/office/powerpoint/2010/main" val="73516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8960" y="2193212"/>
            <a:ext cx="8218449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La biopsia del retto è considerata da molti una efficace metodica di screening, con sensibilità intorno all’80%, nonostante sia comunque una procedura moderatamente invasiva.</a:t>
            </a:r>
            <a:r>
              <a:rPr lang="it-IT" sz="2100" baseline="30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La sensibilità della biopsia rettale varia tra il 69 e il 97% e dipende largamente dalla quantità, dalla qualità e dalla sede del tessuto prelevato </a:t>
            </a:r>
          </a:p>
          <a:p>
            <a:pPr marL="342900" indent="-342900" algn="just">
              <a:buFontTx/>
              <a:buChar char="-"/>
            </a:pPr>
            <a:endParaRPr lang="it-IT" sz="2100" baseline="30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FontTx/>
              <a:buChar char="-"/>
            </a:pP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la puntura del grasso periombelicale, introdotta nel 1973 da </a:t>
            </a:r>
            <a:r>
              <a:rPr lang="it-IT" sz="2100" dirty="0" err="1">
                <a:latin typeface="Times New Roman" charset="0"/>
                <a:ea typeface="Times New Roman" charset="0"/>
                <a:cs typeface="Times New Roman" charset="0"/>
              </a:rPr>
              <a:t>Westermarket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 et al. ha una specificità che raggiunge anche il 100%, mentre la sensibilità possiede un </a:t>
            </a:r>
            <a:r>
              <a:rPr lang="it-IT" sz="2100" dirty="0" err="1">
                <a:latin typeface="Times New Roman" charset="0"/>
                <a:ea typeface="Times New Roman" charset="0"/>
                <a:cs typeface="Times New Roman" charset="0"/>
              </a:rPr>
              <a:t>range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 molto più ampio, andando dal 19% fino al 100%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775704" y="987071"/>
            <a:ext cx="7543800" cy="10880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3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Diagnosi di </a:t>
            </a:r>
            <a:r>
              <a:rPr lang="it-IT" sz="33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amiloidosi</a:t>
            </a:r>
            <a:endParaRPr lang="it-IT" sz="33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28960" y="5648566"/>
            <a:ext cx="8437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/>
              <a:t>Bogov</a:t>
            </a:r>
            <a:r>
              <a:rPr lang="en-US" sz="1600" dirty="0"/>
              <a:t> B. </a:t>
            </a:r>
            <a:r>
              <a:rPr lang="it-IT" sz="1600" dirty="0" err="1"/>
              <a:t>Hippokratia</a:t>
            </a:r>
            <a:r>
              <a:rPr lang="it-IT" sz="1600" dirty="0"/>
              <a:t> 2008; </a:t>
            </a:r>
            <a:r>
              <a:rPr lang="it-IT" sz="1600" dirty="0" err="1"/>
              <a:t>Fatihi</a:t>
            </a:r>
            <a:r>
              <a:rPr lang="it-IT" sz="1600" dirty="0"/>
              <a:t> E. </a:t>
            </a:r>
            <a:r>
              <a:rPr lang="it-IT" sz="1600" dirty="0" err="1"/>
              <a:t>Nephrologie</a:t>
            </a:r>
            <a:r>
              <a:rPr lang="it-IT" sz="1600" dirty="0"/>
              <a:t> 2000; </a:t>
            </a:r>
            <a:r>
              <a:rPr lang="it-IT" sz="1600" dirty="0" err="1"/>
              <a:t>Duston</a:t>
            </a:r>
            <a:r>
              <a:rPr lang="it-IT" sz="1600" dirty="0"/>
              <a:t> MA. </a:t>
            </a:r>
            <a:r>
              <a:rPr lang="it-IT" sz="1600" dirty="0" err="1"/>
              <a:t>Arthritis</a:t>
            </a:r>
            <a:r>
              <a:rPr lang="it-IT" sz="1600" dirty="0"/>
              <a:t> </a:t>
            </a:r>
            <a:r>
              <a:rPr lang="it-IT" sz="1600" dirty="0" err="1"/>
              <a:t>Rheum</a:t>
            </a:r>
            <a:r>
              <a:rPr lang="it-IT" sz="1600" dirty="0"/>
              <a:t> 1989. </a:t>
            </a:r>
            <a:r>
              <a:rPr lang="it-IT" sz="1600" dirty="0" err="1"/>
              <a:t>Westermark</a:t>
            </a:r>
            <a:r>
              <a:rPr lang="it-IT" sz="1600" dirty="0"/>
              <a:t> P. </a:t>
            </a:r>
            <a:r>
              <a:rPr lang="it-IT" sz="1600" dirty="0" err="1"/>
              <a:t>Arch</a:t>
            </a:r>
            <a:r>
              <a:rPr lang="it-IT" sz="1600" dirty="0"/>
              <a:t> </a:t>
            </a:r>
            <a:r>
              <a:rPr lang="it-IT" sz="1600" dirty="0" err="1"/>
              <a:t>Intern</a:t>
            </a:r>
            <a:r>
              <a:rPr lang="it-IT" sz="1600" dirty="0"/>
              <a:t> </a:t>
            </a:r>
            <a:r>
              <a:rPr lang="it-IT" sz="1600" dirty="0" err="1"/>
              <a:t>Med</a:t>
            </a:r>
            <a:r>
              <a:rPr lang="it-IT" sz="1600" dirty="0"/>
              <a:t> 1973. </a:t>
            </a:r>
          </a:p>
        </p:txBody>
      </p:sp>
    </p:spTree>
    <p:extLst>
      <p:ext uri="{BB962C8B-B14F-4D97-AF65-F5344CB8AC3E}">
        <p14:creationId xmlns:p14="http://schemas.microsoft.com/office/powerpoint/2010/main" val="139636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37685" y="1150320"/>
            <a:ext cx="821844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morfologia relativamente normale dell’</a:t>
            </a:r>
            <a:r>
              <a:rPr lang="it-IT" sz="21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ecostruttura</a:t>
            </a: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epatica,</a:t>
            </a:r>
          </a:p>
          <a:p>
            <a:pPr marL="342900" indent="-342900" algn="just">
              <a:buFontTx/>
              <a:buChar char="-"/>
            </a:pP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anamnesi negativa per tutte le condizioni note di insulto epatico</a:t>
            </a:r>
          </a:p>
          <a:p>
            <a:pPr marL="342900" indent="-342900" algn="just">
              <a:buFontTx/>
              <a:buChar char="-"/>
            </a:pP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assetto degli indici di danno e funzione epatica relativamente nei limiti</a:t>
            </a:r>
            <a:endParaRPr lang="it-IT" sz="2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37685" y="3009690"/>
            <a:ext cx="81431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Ci hanno portato a non ritenere la biopsia epatica un approccio sostenibile in termini di rapporto costo/beneficio. Come tale l’approccio bioptico </a:t>
            </a:r>
            <a:r>
              <a:rPr lang="it-IT" sz="2100" dirty="0" err="1">
                <a:latin typeface="Times New Roman" charset="0"/>
                <a:ea typeface="Times New Roman" charset="0"/>
                <a:cs typeface="Times New Roman" charset="0"/>
              </a:rPr>
              <a:t>endomiocardico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 risultava essere potenzialmente gravato dagli stessi rischi dell’approccio epatico percutaneo al fronte di una resa diagnostica nettamente superiore</a:t>
            </a:r>
          </a:p>
          <a:p>
            <a:endParaRPr lang="it-IT" sz="2100" dirty="0"/>
          </a:p>
        </p:txBody>
      </p:sp>
    </p:spTree>
    <p:extLst>
      <p:ext uri="{BB962C8B-B14F-4D97-AF65-F5344CB8AC3E}">
        <p14:creationId xmlns:p14="http://schemas.microsoft.com/office/powerpoint/2010/main" val="97606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8703" y="807520"/>
            <a:ext cx="88786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buFontTx/>
              <a:buChar char="-"/>
            </a:pP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L’associazione tra ascite e </a:t>
            </a:r>
            <a:r>
              <a:rPr lang="it-IT" sz="2100" dirty="0" err="1">
                <a:solidFill>
                  <a:srgbClr val="000000"/>
                </a:solidFill>
                <a:latin typeface="Times New Roman" charset="0"/>
                <a:ea typeface="Times New Roman" charset="0"/>
              </a:rPr>
              <a:t>amiloidosi</a:t>
            </a: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 è poco descritta in letteratura: la presenza di versamento ascitico in soggetti affetti da </a:t>
            </a:r>
            <a:r>
              <a:rPr lang="it-IT" sz="2100" dirty="0" err="1">
                <a:solidFill>
                  <a:srgbClr val="000000"/>
                </a:solidFill>
                <a:latin typeface="Times New Roman" charset="0"/>
                <a:ea typeface="Times New Roman" charset="0"/>
              </a:rPr>
              <a:t>amiloidosi</a:t>
            </a: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 sistemica infatti è una manifestazione patologica decisamente rara, ed è riportata la sua presenza solo nel 10-20% dei casi; </a:t>
            </a:r>
          </a:p>
          <a:p>
            <a:pPr marL="214313" indent="-214313" algn="just">
              <a:buFontTx/>
              <a:buChar char="-"/>
            </a:pP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La cardiopatia amiloide è presente in circa il 50% dei pazienti con </a:t>
            </a:r>
            <a:r>
              <a:rPr lang="it-IT" sz="2100" dirty="0" err="1">
                <a:solidFill>
                  <a:srgbClr val="000000"/>
                </a:solidFill>
                <a:latin typeface="Times New Roman" charset="0"/>
                <a:ea typeface="Times New Roman" charset="0"/>
              </a:rPr>
              <a:t>amiloidosi</a:t>
            </a: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 primaria, ed è stato valutato come l’interessamento cardiaco possa andare a impattare negativamente sulla prognosi della malattia </a:t>
            </a:r>
            <a:r>
              <a:rPr lang="it-IT" sz="2100" dirty="0" smtClean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stessa</a:t>
            </a:r>
            <a:endParaRPr lang="it-IT" sz="2100" dirty="0">
              <a:solidFill>
                <a:srgbClr val="000000"/>
              </a:solidFill>
              <a:latin typeface="Times New Roman" charset="0"/>
              <a:ea typeface="Times New Roman" charset="0"/>
            </a:endParaRPr>
          </a:p>
          <a:p>
            <a:pPr marL="214313" indent="-214313" algn="just">
              <a:buFontTx/>
              <a:buChar char="-"/>
            </a:pP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Un utile ausilio diagnostico può essere l’esecuzione di una ecocardiografia, che può mostrare reperti abbastanza indicativi e suggestivi come ispessimento ventricolare sinistro con disfunzione diastolica ma con conservata funzione sistolica (pattern restrittivo), </a:t>
            </a:r>
            <a:r>
              <a:rPr lang="it-IT" sz="2100" dirty="0" err="1">
                <a:solidFill>
                  <a:srgbClr val="000000"/>
                </a:solidFill>
                <a:latin typeface="Times New Roman" charset="0"/>
                <a:ea typeface="Times New Roman" charset="0"/>
              </a:rPr>
              <a:t>dissincronia</a:t>
            </a: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 tra segmenti basali e apicali cardiaci, dilatazione di entrambi gli atri con rigurgito secondario a livello di mitrale e </a:t>
            </a:r>
            <a:r>
              <a:rPr lang="it-IT" sz="2100" dirty="0" smtClean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tricuspide</a:t>
            </a:r>
            <a:endParaRPr lang="it-IT" sz="2100" dirty="0">
              <a:solidFill>
                <a:srgbClr val="000000"/>
              </a:solidFill>
              <a:latin typeface="Times New Roman" charset="0"/>
              <a:ea typeface="Times New Roman" charset="0"/>
            </a:endParaRPr>
          </a:p>
          <a:p>
            <a:pPr marL="214313" indent="-214313" algn="just">
              <a:buFontTx/>
              <a:buChar char="-"/>
            </a:pP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La biopsia miocardica, tuttavia, nonostante l’invasività e la difficoltà di esecuzione della metodica, rimane il </a:t>
            </a:r>
            <a:r>
              <a:rPr lang="it-IT" sz="2100" dirty="0" err="1">
                <a:solidFill>
                  <a:srgbClr val="000000"/>
                </a:solidFill>
                <a:latin typeface="Times New Roman" charset="0"/>
                <a:ea typeface="Times New Roman" charset="0"/>
              </a:rPr>
              <a:t>gold</a:t>
            </a: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 standard per la diagnosi definitiva di </a:t>
            </a:r>
            <a:r>
              <a:rPr lang="it-IT" sz="2100" dirty="0" err="1">
                <a:solidFill>
                  <a:srgbClr val="000000"/>
                </a:solidFill>
                <a:latin typeface="Times New Roman" charset="0"/>
                <a:ea typeface="Times New Roman" charset="0"/>
              </a:rPr>
              <a:t>amiloidosi</a:t>
            </a:r>
            <a:r>
              <a:rPr lang="it-IT" sz="2100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 cardiaca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800601" y="83781"/>
            <a:ext cx="39381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300" dirty="0">
                <a:latin typeface="Times New Roman" charset="0"/>
                <a:ea typeface="Times New Roman" charset="0"/>
                <a:cs typeface="Times New Roman" charset="0"/>
              </a:rPr>
              <a:t>Take home </a:t>
            </a:r>
            <a:r>
              <a:rPr lang="it-IT" sz="3300" dirty="0" err="1" smtClean="0">
                <a:latin typeface="Times New Roman" charset="0"/>
                <a:ea typeface="Times New Roman" charset="0"/>
                <a:cs typeface="Times New Roman" charset="0"/>
              </a:rPr>
              <a:t>messages</a:t>
            </a:r>
            <a:endParaRPr lang="it-IT" sz="33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44059" y="6365953"/>
            <a:ext cx="8567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>
                <a:latin typeface="Times New Roman" charset="0"/>
                <a:ea typeface="Times New Roman" charset="0"/>
                <a:cs typeface="Times New Roman" charset="0"/>
              </a:rPr>
              <a:t>Stooley</a:t>
            </a:r>
            <a:r>
              <a:rPr lang="it-IT" sz="1400" dirty="0">
                <a:latin typeface="Times New Roman" charset="0"/>
                <a:ea typeface="Times New Roman" charset="0"/>
                <a:cs typeface="Times New Roman" charset="0"/>
              </a:rPr>
              <a:t> P. </a:t>
            </a:r>
            <a:r>
              <a:rPr lang="it-IT" sz="1400" dirty="0" err="1">
                <a:latin typeface="Times New Roman" charset="0"/>
                <a:ea typeface="Times New Roman" charset="0"/>
                <a:cs typeface="Times New Roman" charset="0"/>
              </a:rPr>
              <a:t>Sonography</a:t>
            </a:r>
            <a:r>
              <a:rPr lang="it-IT" sz="1400" dirty="0">
                <a:latin typeface="Times New Roman" charset="0"/>
                <a:ea typeface="Times New Roman" charset="0"/>
                <a:cs typeface="Times New Roman" charset="0"/>
              </a:rPr>
              <a:t> 2015; </a:t>
            </a:r>
            <a:r>
              <a:rPr lang="en-US" sz="1400" dirty="0" err="1">
                <a:latin typeface="Times New Roman" charset="0"/>
                <a:ea typeface="Times New Roman" charset="0"/>
                <a:cs typeface="Times New Roman" charset="0"/>
              </a:rPr>
              <a:t>Hydes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 TJ. </a:t>
            </a:r>
            <a:r>
              <a:rPr lang="it-IT" sz="1400" dirty="0" err="1">
                <a:latin typeface="Times New Roman" charset="0"/>
                <a:ea typeface="Times New Roman" charset="0"/>
                <a:cs typeface="Times New Roman" charset="0"/>
              </a:rPr>
              <a:t>Gastroenterol</a:t>
            </a:r>
            <a:r>
              <a:rPr lang="it-IT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1400" dirty="0" err="1">
                <a:latin typeface="Times New Roman" charset="0"/>
                <a:ea typeface="Times New Roman" charset="0"/>
                <a:cs typeface="Times New Roman" charset="0"/>
              </a:rPr>
              <a:t>Hepatol</a:t>
            </a:r>
            <a:r>
              <a:rPr lang="it-IT" sz="1400" dirty="0">
                <a:latin typeface="Times New Roman" charset="0"/>
                <a:ea typeface="Times New Roman" charset="0"/>
                <a:cs typeface="Times New Roman" charset="0"/>
              </a:rPr>
              <a:t> 2012; </a:t>
            </a:r>
            <a:r>
              <a:rPr lang="it-IT" sz="1400" dirty="0" err="1">
                <a:latin typeface="Times New Roman" charset="0"/>
                <a:ea typeface="Times New Roman" charset="0"/>
                <a:cs typeface="Times New Roman" charset="0"/>
              </a:rPr>
              <a:t>Banypersad</a:t>
            </a:r>
            <a:r>
              <a:rPr lang="it-IT" sz="1400" dirty="0">
                <a:latin typeface="Times New Roman" charset="0"/>
                <a:ea typeface="Times New Roman" charset="0"/>
                <a:cs typeface="Times New Roman" charset="0"/>
              </a:rPr>
              <a:t> SM. </a:t>
            </a:r>
            <a:r>
              <a:rPr lang="it-IT" sz="1400" dirty="0" err="1">
                <a:latin typeface="Times New Roman" charset="0"/>
                <a:ea typeface="Times New Roman" charset="0"/>
                <a:cs typeface="Times New Roman" charset="0"/>
              </a:rPr>
              <a:t>J</a:t>
            </a:r>
            <a:r>
              <a:rPr lang="it-IT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1400" dirty="0" err="1">
                <a:latin typeface="Times New Roman" charset="0"/>
                <a:ea typeface="Times New Roman" charset="0"/>
                <a:cs typeface="Times New Roman" charset="0"/>
              </a:rPr>
              <a:t>Am</a:t>
            </a:r>
            <a:r>
              <a:rPr lang="it-IT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1400" dirty="0" err="1">
                <a:latin typeface="Times New Roman" charset="0"/>
                <a:ea typeface="Times New Roman" charset="0"/>
                <a:cs typeface="Times New Roman" charset="0"/>
              </a:rPr>
              <a:t>Heart</a:t>
            </a:r>
            <a:r>
              <a:rPr lang="it-IT" sz="1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1400" dirty="0" err="1">
                <a:latin typeface="Times New Roman" charset="0"/>
                <a:ea typeface="Times New Roman" charset="0"/>
                <a:cs typeface="Times New Roman" charset="0"/>
              </a:rPr>
              <a:t>Assoc</a:t>
            </a:r>
            <a:r>
              <a:rPr lang="it-IT" sz="1400" dirty="0">
                <a:latin typeface="Times New Roman" charset="0"/>
                <a:ea typeface="Times New Roman" charset="0"/>
                <a:cs typeface="Times New Roman" charset="0"/>
              </a:rPr>
              <a:t> 2012.</a:t>
            </a:r>
          </a:p>
        </p:txBody>
      </p:sp>
    </p:spTree>
    <p:extLst>
      <p:ext uri="{BB962C8B-B14F-4D97-AF65-F5344CB8AC3E}">
        <p14:creationId xmlns:p14="http://schemas.microsoft.com/office/powerpoint/2010/main" val="12754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Presentazione del paziente:</a:t>
            </a:r>
            <a:b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it-IT" sz="1800" dirty="0">
                <a:latin typeface="Times New Roman" charset="0"/>
                <a:ea typeface="Times New Roman" charset="0"/>
                <a:cs typeface="Times New Roman" charset="0"/>
              </a:rPr>
              <a:t>Ricostruzione della storia medica ed analisi della documentazione clinica riportata</a:t>
            </a:r>
            <a:endParaRPr lang="it-IT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259976" y="1493919"/>
            <a:ext cx="8597153" cy="5462681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Nell’ottobre 2015 il paziente richiede l’intervento medico a causa di una profonda astenia a suo dire talmente importante da impedirgli di eseguire tutte le attività quotidiane abituali. Esegue dunque consulto cardiologico escludente qualsiasi condizione patologica relativa a cuore e grossi vasi</a:t>
            </a:r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endParaRPr lang="it-IT" sz="11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Comparsa di dispnea per sforzi di media entità che portano il paziente a richiedere l’esecuzione di approfondimenti diagnostici. 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it-IT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TC torace con mdc: “</a:t>
            </a:r>
            <a:r>
              <a:rPr lang="is-IS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… grossolano versamento pleurico apico-basale declive destro con spessore massimo di circa 5 cm, modesta atelettasia dei segmenti polmonari viciniori. </a:t>
            </a:r>
            <a:r>
              <a:rPr lang="it-IT" sz="21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is-IS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eliquati fibrotici apicali bialterali. </a:t>
            </a:r>
            <a:r>
              <a:rPr lang="it-IT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is-IS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iffuso ispessimento dell’interstizio polmonare con bolle enfisematose pan e centrolobulari. </a:t>
            </a:r>
            <a:r>
              <a:rPr lang="it-IT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is-IS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l passaggio toraco-addominale si segnala falda liquida in sede periepatica”.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is-IS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Eco addome: “... </a:t>
            </a:r>
            <a:r>
              <a:rPr lang="it-IT" sz="21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is-IS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alda fluida peritoneale a sede periepatica, perisplenica ed in scavo pelvico. </a:t>
            </a:r>
            <a:r>
              <a:rPr lang="it-IT" sz="21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Q</a:t>
            </a:r>
            <a:r>
              <a:rPr lang="is-IS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uota di versamento pleurico basale destro. </a:t>
            </a:r>
            <a:r>
              <a:rPr lang="it-IT" sz="21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is-IS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egato disomogeneo con margini regolari (esame reso difficoltoso dall’interposizione di aria</a:t>
            </a:r>
            <a:r>
              <a:rPr lang="is-IS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).</a:t>
            </a:r>
            <a:endParaRPr lang="is-IS" sz="21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28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Presentazione del paziente:</a:t>
            </a:r>
            <a:b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it-IT" sz="1800" dirty="0">
                <a:latin typeface="Times New Roman" charset="0"/>
                <a:ea typeface="Times New Roman" charset="0"/>
                <a:cs typeface="Times New Roman" charset="0"/>
              </a:rPr>
              <a:t>Ricostruzione della storia medica ed analisi della documentazione clinica riportata</a:t>
            </a:r>
            <a:endParaRPr lang="it-IT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150668" y="1784350"/>
            <a:ext cx="8842663" cy="3351754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3"/>
              <a:defRPr/>
            </a:pPr>
            <a:r>
              <a:rPr lang="it-IT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is-I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el novembre 2015 il paziente va incontro a shock emorragico per rottura spontanea della milza, per la qual cosa viene sottoposto a splenectomia d’urgenza. </a:t>
            </a:r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Nella descrizione del</a:t>
            </a:r>
            <a:r>
              <a:rPr lang="is-I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l’intervento chirurgico il chirurgo segnala: </a:t>
            </a:r>
            <a:r>
              <a:rPr lang="is-IS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“fegato con aspetto di cirrosi micronodulare”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3"/>
              <a:defRPr/>
            </a:pPr>
            <a:endParaRPr lang="is-IS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3"/>
              <a:defRPr/>
            </a:pPr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is-I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stologia del pezzo operatorio: “splenomegalia fibrocongestizia ed edematosa sottocapsulare ed intraparenchimale riconducibili a rottura spontanea della milza verosimilmente secondaria ad epatopatia cronica”.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3"/>
              <a:defRPr/>
            </a:pPr>
            <a:endParaRPr lang="is-IS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3"/>
              <a:defRPr/>
            </a:pPr>
            <a:r>
              <a:rPr lang="is-I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Gennaio 2016: a causa della dispnea ingravecente e del persistere del versameno pleurico il paziente viene sottoposto a toracentesi (1500 cc di liquido=trasudato); ecocardio: “cardiopatia ipertrofica lieve non ostruttiva con disfunzione diastolica isolata ed aumento delle pressioni di riempimento. FE conservata”.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3"/>
              <a:defRPr/>
            </a:pPr>
            <a:endParaRPr lang="is-IS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3"/>
              <a:defRPr/>
            </a:pPr>
            <a:endParaRPr lang="is-IS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58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Presentazione del paziente:</a:t>
            </a:r>
            <a:b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it-IT" sz="1800" dirty="0">
                <a:latin typeface="Times New Roman" charset="0"/>
                <a:ea typeface="Times New Roman" charset="0"/>
                <a:cs typeface="Times New Roman" charset="0"/>
              </a:rPr>
              <a:t>Ricostruzione della storia medica ed analisi della documentazione clinica riportata</a:t>
            </a:r>
            <a:endParaRPr lang="it-IT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197427" y="1555750"/>
            <a:ext cx="8489373" cy="2532156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3"/>
              <a:defRPr/>
            </a:pPr>
            <a:endParaRPr lang="is-IS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6"/>
              <a:defRPr/>
            </a:pPr>
            <a:r>
              <a:rPr lang="is-I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Nello stesso mese esegue una nuova ecografia dell’addome: “presenza di versamento liquido nei recessi addominali sottodiaframmatici e nello spazio di Morrison e scavo pelvico. </a:t>
            </a:r>
            <a:r>
              <a:rPr lang="it-IT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is-I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egato modicamente aumentato senza evidenza di lesioni focali e con note di steatosi diffusa.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6"/>
              <a:defRPr/>
            </a:pPr>
            <a:endParaRPr lang="is-IS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6"/>
              <a:defRPr/>
            </a:pPr>
            <a:r>
              <a:rPr lang="is-I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Ultima EGDS nello stesso mese negativa per varici esofagee e gastriche.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6"/>
              <a:defRPr/>
            </a:pPr>
            <a:endParaRPr lang="is-IS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6"/>
              <a:defRPr/>
            </a:pPr>
            <a:endParaRPr lang="is-IS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03411" y="4512172"/>
            <a:ext cx="770068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Terapia:</a:t>
            </a:r>
          </a:p>
          <a:p>
            <a:pPr marL="214313" indent="-214313">
              <a:buFontTx/>
              <a:buChar char="-"/>
            </a:pPr>
            <a:r>
              <a:rPr lang="it-IT" sz="2100" dirty="0" err="1" smtClean="0">
                <a:latin typeface="Times New Roman" charset="0"/>
                <a:ea typeface="Times New Roman" charset="0"/>
                <a:cs typeface="Times New Roman" charset="0"/>
              </a:rPr>
              <a:t>Furosemide</a:t>
            </a:r>
            <a:r>
              <a:rPr lang="it-IT" sz="21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25 mg compresse, una </a:t>
            </a:r>
            <a:r>
              <a:rPr lang="it-IT" sz="2100" dirty="0" err="1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/die;</a:t>
            </a:r>
          </a:p>
          <a:p>
            <a:pPr marL="214313" indent="-214313">
              <a:buFontTx/>
              <a:buChar char="-"/>
            </a:pPr>
            <a:r>
              <a:rPr lang="it-IT" sz="2100" dirty="0" err="1" smtClean="0">
                <a:latin typeface="Times New Roman" charset="0"/>
                <a:ea typeface="Times New Roman" charset="0"/>
                <a:cs typeface="Times New Roman" charset="0"/>
              </a:rPr>
              <a:t>Canrenone</a:t>
            </a:r>
            <a:r>
              <a:rPr lang="it-IT" sz="2100" dirty="0" smtClean="0">
                <a:latin typeface="Times New Roman" charset="0"/>
                <a:ea typeface="Times New Roman" charset="0"/>
                <a:cs typeface="Times New Roman" charset="0"/>
              </a:rPr>
              <a:t> 100 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mg compresse, una </a:t>
            </a:r>
            <a:r>
              <a:rPr lang="it-IT" sz="2100" dirty="0" err="1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/die;</a:t>
            </a:r>
          </a:p>
          <a:p>
            <a:pPr marL="214313" indent="-214313">
              <a:buFontTx/>
              <a:buChar char="-"/>
            </a:pPr>
            <a:r>
              <a:rPr lang="it-IT" sz="2100" dirty="0" err="1">
                <a:latin typeface="Times New Roman" charset="0"/>
                <a:ea typeface="Times New Roman" charset="0"/>
                <a:cs typeface="Times New Roman" charset="0"/>
              </a:rPr>
              <a:t>Bisoprololo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 5 mg compresse, una </a:t>
            </a:r>
            <a:r>
              <a:rPr lang="it-IT" sz="2100" dirty="0" err="1">
                <a:latin typeface="Times New Roman" charset="0"/>
                <a:ea typeface="Times New Roman" charset="0"/>
                <a:cs typeface="Times New Roman" charset="0"/>
              </a:rPr>
              <a:t>cp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/die;</a:t>
            </a:r>
          </a:p>
          <a:p>
            <a:pPr marL="214313" indent="-214313">
              <a:buFontTx/>
              <a:buChar char="-"/>
            </a:pPr>
            <a:r>
              <a:rPr lang="it-IT" sz="2100" dirty="0" err="1">
                <a:latin typeface="Times New Roman" charset="0"/>
                <a:ea typeface="Times New Roman" charset="0"/>
                <a:cs typeface="Times New Roman" charset="0"/>
              </a:rPr>
              <a:t>Delorazepam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 1 mg gocce, ventisei gocce prima di coricarsi</a:t>
            </a:r>
          </a:p>
        </p:txBody>
      </p:sp>
    </p:spTree>
    <p:extLst>
      <p:ext uri="{BB962C8B-B14F-4D97-AF65-F5344CB8AC3E}">
        <p14:creationId xmlns:p14="http://schemas.microsoft.com/office/powerpoint/2010/main" val="186510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1799" y="363773"/>
            <a:ext cx="8100509" cy="1088068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Presentazione del paziente: esame obiettivo</a:t>
            </a:r>
            <a:endParaRPr lang="it-IT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0" y="1451841"/>
            <a:ext cx="8842664" cy="3392095"/>
          </a:xfrm>
        </p:spPr>
        <p:txBody>
          <a:bodyPr>
            <a:noAutofit/>
          </a:bodyPr>
          <a:lstStyle/>
          <a:p>
            <a:pPr lvl="1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it-IT" sz="21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P.A.: </a:t>
            </a:r>
            <a:r>
              <a:rPr lang="it-IT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105/70 </a:t>
            </a:r>
            <a:r>
              <a:rPr lang="it-IT" sz="21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mmHg</a:t>
            </a:r>
            <a:r>
              <a:rPr lang="it-IT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; FC 68 </a:t>
            </a:r>
            <a:r>
              <a:rPr lang="it-IT" sz="21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bpm</a:t>
            </a:r>
            <a:r>
              <a:rPr lang="it-IT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; SpO</a:t>
            </a:r>
            <a:r>
              <a:rPr lang="it-IT" sz="2100" baseline="-25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it-IT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%: 97 in </a:t>
            </a:r>
            <a:r>
              <a:rPr lang="it-IT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aria ambiente in </a:t>
            </a:r>
            <a:r>
              <a:rPr lang="it-IT" sz="21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it-IT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osizione supina; BMI: 22.7;</a:t>
            </a:r>
            <a:endParaRPr lang="it-IT" sz="21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it-IT" sz="21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Collo: </a:t>
            </a:r>
            <a:r>
              <a:rPr lang="it-IT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lievissimo turgore delle giugulari che si accentua con la manovra di </a:t>
            </a:r>
            <a:r>
              <a:rPr lang="it-IT" sz="21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Kussmaul</a:t>
            </a:r>
            <a:r>
              <a:rPr lang="it-IT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;</a:t>
            </a:r>
            <a:endParaRPr lang="it-IT" sz="21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it-IT" sz="21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Torace: </a:t>
            </a:r>
            <a:r>
              <a:rPr lang="it-IT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di forma tronco conica, simmetrico nella statica ma asimmetrico nella dinamica per </a:t>
            </a:r>
            <a:r>
              <a:rPr lang="it-IT" sz="21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ipomobilità</a:t>
            </a:r>
            <a:r>
              <a:rPr lang="it-IT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dell’emitorace destro;</a:t>
            </a:r>
            <a:endParaRPr lang="it-IT" sz="21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it-IT" sz="21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Apparato respiratorio: </a:t>
            </a:r>
            <a:r>
              <a:rPr lang="it-IT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suono di percussione chiaro polmonare su tutti gli ambiti eccetto che al di sotto del metamero passante per il soma della VII vertebra toracica a destra (</a:t>
            </a:r>
            <a:r>
              <a:rPr lang="it-IT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ottusità </a:t>
            </a:r>
            <a:r>
              <a:rPr lang="it-IT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medio-basale destra). FVT </a:t>
            </a:r>
            <a:r>
              <a:rPr lang="it-IT" sz="21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ipotrasmesso</a:t>
            </a:r>
            <a:r>
              <a:rPr lang="it-IT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nella stessa sede appena descritta, normale sui restanti ambiti polmonari destri e sinistri. MV assente in medio-basale destro, fisiologico sui restanti ambiti polmonari destri e sinistri. Assenza di rumori accessori.</a:t>
            </a:r>
            <a:endParaRPr lang="it-IT" sz="21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it-IT" sz="21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Cuore: </a:t>
            </a:r>
            <a:r>
              <a:rPr lang="it-IT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aia cardiaca lievemente ingrandita in corrispondenza del secondo arco cardiaco di sinistra. Toni ritmici, rinforzo della componente polmonare al II tono. Soffio olosistolico mitralico 3/6 sec. Levine.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it-IT" sz="21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it-IT" sz="21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it-IT" sz="21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endParaRPr lang="it-IT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endParaRPr lang="it-IT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9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4606" y="539942"/>
            <a:ext cx="8100509" cy="1088068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Presentazione del paziente: esame obiettivo</a:t>
            </a:r>
            <a:endParaRPr lang="it-IT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295835" y="1628010"/>
            <a:ext cx="8349279" cy="3392095"/>
          </a:xfrm>
        </p:spPr>
        <p:txBody>
          <a:bodyPr>
            <a:normAutofit/>
          </a:bodyPr>
          <a:lstStyle/>
          <a:p>
            <a:pPr lvl="1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it-IT" sz="21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Fegato: </a:t>
            </a:r>
            <a:r>
              <a:rPr lang="it-IT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margine inferiore debordante dall’arcata costale di circa 2 cm;</a:t>
            </a:r>
            <a:endParaRPr lang="it-IT" sz="21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it-IT" sz="21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Addome: </a:t>
            </a:r>
            <a:r>
              <a:rPr lang="it-IT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falda di versamento ascitico di lieve entità: margine superiore che incontra il piano sagittale mediano a livello del punto di unione tra il terzo superiore ed il terzo medio della linea ombelico-pubica</a:t>
            </a:r>
            <a:endParaRPr lang="it-IT" sz="21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it-IT" sz="21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Arti inferiori: </a:t>
            </a:r>
            <a:r>
              <a:rPr lang="it-IT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edema </a:t>
            </a:r>
            <a:r>
              <a:rPr lang="it-IT" sz="2100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perimalleolare</a:t>
            </a:r>
            <a:r>
              <a:rPr lang="it-IT" sz="21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bilaterale.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it-IT" sz="21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it-IT" sz="21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it-IT" sz="2100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endParaRPr lang="it-IT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endParaRPr lang="it-IT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37702" y="5020459"/>
            <a:ext cx="8314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 smtClean="0">
                <a:latin typeface="Times New Roman" charset="0"/>
                <a:ea typeface="Times New Roman" charset="0"/>
                <a:cs typeface="Times New Roman" charset="0"/>
              </a:rPr>
              <a:t>Citazione del  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paziente: </a:t>
            </a:r>
            <a:r>
              <a:rPr lang="it-IT" sz="2100" dirty="0" smtClean="0">
                <a:latin typeface="Times New Roman" charset="0"/>
                <a:ea typeface="Times New Roman" charset="0"/>
                <a:cs typeface="Times New Roman" charset="0"/>
              </a:rPr>
              <a:t>“Dottore ho un prurito esagerato!! 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Ma </a:t>
            </a:r>
            <a:r>
              <a:rPr lang="it-IT" sz="2100" dirty="0" smtClean="0">
                <a:latin typeface="Times New Roman" charset="0"/>
                <a:ea typeface="Times New Roman" charset="0"/>
                <a:cs typeface="Times New Roman" charset="0"/>
              </a:rPr>
              <a:t>dipende dal fegato</a:t>
            </a:r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?”</a:t>
            </a:r>
          </a:p>
          <a:p>
            <a:endParaRPr lang="it-IT" sz="21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it-IT" sz="2100" dirty="0">
                <a:latin typeface="Times New Roman" charset="0"/>
                <a:ea typeface="Times New Roman" charset="0"/>
                <a:cs typeface="Times New Roman" charset="0"/>
              </a:rPr>
              <a:t>Risposta del medico: (come avreste risposto?)</a:t>
            </a:r>
          </a:p>
        </p:txBody>
      </p:sp>
    </p:spTree>
    <p:extLst>
      <p:ext uri="{BB962C8B-B14F-4D97-AF65-F5344CB8AC3E}">
        <p14:creationId xmlns:p14="http://schemas.microsoft.com/office/powerpoint/2010/main" val="122609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21871" y="749961"/>
            <a:ext cx="8148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charset="0"/>
                <a:ea typeface="Times New Roman" charset="0"/>
                <a:cs typeface="Times New Roman" charset="0"/>
              </a:rPr>
              <a:t>Come ci orientiamo?? Un ventaglio di possibilità diagnostiche</a:t>
            </a:r>
          </a:p>
        </p:txBody>
      </p:sp>
      <p:sp>
        <p:nvSpPr>
          <p:cNvPr id="3" name="Ovale 2"/>
          <p:cNvSpPr/>
          <p:nvPr/>
        </p:nvSpPr>
        <p:spPr>
          <a:xfrm>
            <a:off x="114300" y="1891145"/>
            <a:ext cx="2766060" cy="1225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Cirrosi epatica HBV/HCV correlata?</a:t>
            </a:r>
          </a:p>
        </p:txBody>
      </p:sp>
      <p:sp>
        <p:nvSpPr>
          <p:cNvPr id="4" name="Ovale 3"/>
          <p:cNvSpPr/>
          <p:nvPr/>
        </p:nvSpPr>
        <p:spPr>
          <a:xfrm>
            <a:off x="496196" y="3742117"/>
            <a:ext cx="2107154" cy="62642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latin typeface="Times New Roman" charset="0"/>
                <a:ea typeface="Times New Roman" charset="0"/>
                <a:cs typeface="Times New Roman" charset="0"/>
              </a:rPr>
              <a:t>Il paziente beve???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2954318" y="4135582"/>
            <a:ext cx="1628073" cy="74337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latin typeface="Times New Roman" charset="0"/>
                <a:ea typeface="Times New Roman" charset="0"/>
                <a:cs typeface="Times New Roman" charset="0"/>
              </a:rPr>
              <a:t>NAFLD?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Ovale 5"/>
          <p:cNvSpPr/>
          <p:nvPr/>
        </p:nvSpPr>
        <p:spPr>
          <a:xfrm>
            <a:off x="5642019" y="1891145"/>
            <a:ext cx="2840263" cy="120845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Il cuore può </a:t>
            </a:r>
            <a:r>
              <a:rPr lang="it-IT">
                <a:latin typeface="Times New Roman" charset="0"/>
                <a:ea typeface="Times New Roman" charset="0"/>
                <a:cs typeface="Times New Roman" charset="0"/>
              </a:rPr>
              <a:t>essere responsabile del quadro clinico?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Ovale 6"/>
          <p:cNvSpPr/>
          <p:nvPr/>
        </p:nvSpPr>
        <p:spPr>
          <a:xfrm>
            <a:off x="6434173" y="3477363"/>
            <a:ext cx="2385509" cy="110650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Emocromatosi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, M. di Wilson?</a:t>
            </a:r>
          </a:p>
        </p:txBody>
      </p:sp>
      <p:sp>
        <p:nvSpPr>
          <p:cNvPr id="8" name="Ovale 7"/>
          <p:cNvSpPr/>
          <p:nvPr/>
        </p:nvSpPr>
        <p:spPr>
          <a:xfrm>
            <a:off x="4219687" y="4641866"/>
            <a:ext cx="3088789" cy="16728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Patologie tumorali della </a:t>
            </a:r>
            <a:r>
              <a:rPr lang="it-IT">
                <a:latin typeface="Times New Roman" charset="0"/>
                <a:ea typeface="Times New Roman" charset="0"/>
                <a:cs typeface="Times New Roman" charset="0"/>
              </a:rPr>
              <a:t>sfera ematologica e/o di altro organo?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Ovale 8"/>
          <p:cNvSpPr/>
          <p:nvPr/>
        </p:nvSpPr>
        <p:spPr>
          <a:xfrm>
            <a:off x="2954318" y="2628901"/>
            <a:ext cx="2580492" cy="121214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Esposizione a tossici ambientali?</a:t>
            </a:r>
          </a:p>
        </p:txBody>
      </p:sp>
    </p:spTree>
    <p:extLst>
      <p:ext uri="{BB962C8B-B14F-4D97-AF65-F5344CB8AC3E}">
        <p14:creationId xmlns:p14="http://schemas.microsoft.com/office/powerpoint/2010/main" val="181508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de _ Seminario Dirigenti 2016" id="{5ACF2AD0-9D08-E14B-942F-B79B0F69619E}" vid="{4B5AFD1A-43A8-0B43-88B5-30102379EE52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 _ Seminario Dirigenti 2016</Template>
  <TotalTime>90</TotalTime>
  <Words>2040</Words>
  <Application>Microsoft Office PowerPoint</Application>
  <PresentationFormat>Presentazione su schermo (4:3)</PresentationFormat>
  <Paragraphs>169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37" baseType="lpstr">
      <vt:lpstr>Tema di Office</vt:lpstr>
      <vt:lpstr>Uno strano caso di ascite…</vt:lpstr>
      <vt:lpstr>Presentazione del paziente</vt:lpstr>
      <vt:lpstr>Presentazione del paziente</vt:lpstr>
      <vt:lpstr>Presentazione del paziente: Ricostruzione della storia medica ed analisi della documentazione clinica riportata</vt:lpstr>
      <vt:lpstr>Presentazione del paziente: Ricostruzione della storia medica ed analisi della documentazione clinica riportata</vt:lpstr>
      <vt:lpstr>Presentazione del paziente: Ricostruzione della storia medica ed analisi della documentazione clinica riportata</vt:lpstr>
      <vt:lpstr>Presentazione del paziente: esame obiettivo</vt:lpstr>
      <vt:lpstr>Presentazione del paziente: esame obiettivo</vt:lpstr>
      <vt:lpstr>Presentazione standard di PowerPoint</vt:lpstr>
      <vt:lpstr>Cosa avreste fatto?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Cosa avreste fatto?</vt:lpstr>
      <vt:lpstr>Indagini di laboratorio</vt:lpstr>
      <vt:lpstr>Presentazione standard di PowerPoint</vt:lpstr>
      <vt:lpstr>Cuore…cuore...cuore... Ma allora...</vt:lpstr>
      <vt:lpstr>Cosa avreste fatto?</vt:lpstr>
      <vt:lpstr>Nuova ecocardiografia</vt:lpstr>
      <vt:lpstr>Nuova ecocardiografia</vt:lpstr>
      <vt:lpstr>Biopsia del grasso periombelicale e della mucosa rettale</vt:lpstr>
      <vt:lpstr>Cosa avreste fatto?</vt:lpstr>
      <vt:lpstr>Biopsia depositi cardiaci</vt:lpstr>
      <vt:lpstr>Dimissione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Admin</cp:lastModifiedBy>
  <cp:revision>42</cp:revision>
  <cp:lastPrinted>2016-12-02T11:41:50Z</cp:lastPrinted>
  <dcterms:created xsi:type="dcterms:W3CDTF">2016-12-13T10:19:20Z</dcterms:created>
  <dcterms:modified xsi:type="dcterms:W3CDTF">2017-11-29T10:11:55Z</dcterms:modified>
</cp:coreProperties>
</file>