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9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9" r:id="rId16"/>
    <p:sldId id="291" r:id="rId17"/>
    <p:sldId id="292" r:id="rId18"/>
    <p:sldId id="293" r:id="rId19"/>
    <p:sldId id="294" r:id="rId20"/>
    <p:sldId id="295" r:id="rId21"/>
    <p:sldId id="296" r:id="rId22"/>
    <p:sldId id="314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5" r:id="rId38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DCCBFBC-4F8B-4D4D-9CB7-0422D99B5216}">
  <a:tblStyle styleId="{7DCCBFBC-4F8B-4D4D-9CB7-0422D99B5216}" styleName="Table_0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A8A8A8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A8A8A8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A8A8A8"/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  <a:tblStyle styleId="{C1A5C8B0-2865-45AF-89D8-6594D9E20A8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8E7"/>
          </a:solidFill>
        </a:fill>
      </a:tcStyle>
    </a:wholeTbl>
    <a:band1H>
      <a:tcTxStyle/>
      <a:tcStyle>
        <a:tcBdr/>
        <a:fill>
          <a:solidFill>
            <a:srgbClr val="F6CE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6CE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5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7547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39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697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8630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912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39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835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489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233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069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295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15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854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942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531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805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751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637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108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220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585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131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61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317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050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449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172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92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907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4740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411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41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790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71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19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92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9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30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75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 preserve="1">
  <p:cSld name="1_Vuota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3538" y="188640"/>
            <a:ext cx="634982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Logo DSM (leggero)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0416" y="18864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4" cstate="print"/>
          <a:srcRect t="4182" r="2437" b="31686"/>
          <a:stretch>
            <a:fillRect/>
          </a:stretch>
        </p:blipFill>
        <p:spPr bwMode="auto">
          <a:xfrm>
            <a:off x="10200456" y="188640"/>
            <a:ext cx="1044000" cy="35370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 userDrawn="1"/>
        </p:nvSpPr>
        <p:spPr>
          <a:xfrm rot="19817613">
            <a:off x="-153327" y="269102"/>
            <a:ext cx="15903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CPF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58" name="Google Shape;58;p11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9194357" y="6477291"/>
            <a:ext cx="27432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1421957" y="214051"/>
            <a:ext cx="1051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 rot="5400000">
            <a:off x="4504088" y="-1733387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9194357" y="6477291"/>
            <a:ext cx="27432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9194357" y="6477291"/>
            <a:ext cx="27432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titolo" preserve="1" userDrawn="1">
  <p:cSld name="2_Diapositiva titol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9194357" y="6477291"/>
            <a:ext cx="27432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4972215" y="176279"/>
            <a:ext cx="698389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545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E254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384275" y="6488268"/>
            <a:ext cx="624840" cy="18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254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254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254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254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254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2545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2545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2545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2545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9194357" y="6477291"/>
            <a:ext cx="27432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421957" y="214051"/>
            <a:ext cx="1051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9194357" y="6477291"/>
            <a:ext cx="27432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9194357" y="6477291"/>
            <a:ext cx="27432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421957" y="214051"/>
            <a:ext cx="1051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9194357" y="6477291"/>
            <a:ext cx="27432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9194357" y="6477291"/>
            <a:ext cx="27432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3" name="Google Shape;53;p1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9194357" y="6477291"/>
            <a:ext cx="27432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421957" y="214051"/>
            <a:ext cx="1051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421957" y="13487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194357" y="6477291"/>
            <a:ext cx="27432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50C5AAD7-2952-4858-9153-02232B5F5D02}"/>
              </a:ext>
            </a:extLst>
          </p:cNvPr>
          <p:cNvSpPr txBox="1">
            <a:spLocks/>
          </p:cNvSpPr>
          <p:nvPr/>
        </p:nvSpPr>
        <p:spPr>
          <a:xfrm>
            <a:off x="2819636" y="1484784"/>
            <a:ext cx="6552728" cy="14401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9600" b="1" dirty="0">
                <a:solidFill>
                  <a:srgbClr val="0070C0"/>
                </a:solidFill>
              </a:rPr>
              <a:t>CIPO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xmlns="" id="{6A025EAA-F321-4A0F-92C7-113A0616D5D0}"/>
              </a:ext>
            </a:extLst>
          </p:cNvPr>
          <p:cNvSpPr txBox="1">
            <a:spLocks/>
          </p:cNvSpPr>
          <p:nvPr/>
        </p:nvSpPr>
        <p:spPr>
          <a:xfrm>
            <a:off x="810000" y="3645024"/>
            <a:ext cx="10572000" cy="1213856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4000" dirty="0">
                <a:solidFill>
                  <a:srgbClr val="0070C0"/>
                </a:solidFill>
              </a:rPr>
              <a:t>PSEUDOSTRUZIONE INTESTINALE CRONICA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CF17F7E5-D391-45C7-B0EA-0AA116199C5C}"/>
              </a:ext>
            </a:extLst>
          </p:cNvPr>
          <p:cNvSpPr txBox="1"/>
          <p:nvPr/>
        </p:nvSpPr>
        <p:spPr>
          <a:xfrm>
            <a:off x="1055440" y="5517232"/>
            <a:ext cx="10081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Michele </a:t>
            </a:r>
            <a:r>
              <a:rPr lang="it-IT" sz="1600" b="1" dirty="0" err="1" smtClean="0"/>
              <a:t>Campigotto</a:t>
            </a:r>
            <a:r>
              <a:rPr lang="it-IT" sz="1600" b="1" dirty="0" smtClean="0"/>
              <a:t> </a:t>
            </a:r>
          </a:p>
          <a:p>
            <a:pPr algn="ctr"/>
            <a:r>
              <a:rPr lang="it-IT" sz="1600" b="1" dirty="0" smtClean="0"/>
              <a:t>Scuola </a:t>
            </a:r>
            <a:r>
              <a:rPr lang="it-IT" sz="1600" b="1" dirty="0"/>
              <a:t>di specializzazione in Malattie dell’Apparato </a:t>
            </a:r>
            <a:r>
              <a:rPr lang="it-IT" sz="1600" b="1" dirty="0" smtClean="0"/>
              <a:t>Digerente- Università degli studi di Trieste</a:t>
            </a:r>
          </a:p>
          <a:p>
            <a:pPr algn="ctr"/>
            <a:endParaRPr lang="it-IT" sz="1600" b="1" dirty="0" smtClean="0"/>
          </a:p>
          <a:p>
            <a:pPr algn="ctr"/>
            <a:r>
              <a:rPr lang="it-IT" sz="1600" b="1" dirty="0" smtClean="0"/>
              <a:t>Tutor: prof.ssa Saveria Lory </a:t>
            </a:r>
            <a:r>
              <a:rPr lang="it-IT" sz="1600" b="1" dirty="0" err="1" smtClean="0"/>
              <a:t>Crocè</a:t>
            </a:r>
            <a:endParaRPr lang="it-IT" sz="16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8DB4F74-5B17-4AA2-A78B-7D642739A685}"/>
              </a:ext>
            </a:extLst>
          </p:cNvPr>
          <p:cNvSpPr txBox="1">
            <a:spLocks/>
          </p:cNvSpPr>
          <p:nvPr/>
        </p:nvSpPr>
        <p:spPr>
          <a:xfrm>
            <a:off x="442913" y="2060848"/>
            <a:ext cx="11269711" cy="446449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3200" dirty="0"/>
              <a:t>Tra maggio 2014 e luglio 2016: </a:t>
            </a:r>
            <a:r>
              <a:rPr lang="it-IT" sz="3200" b="1" dirty="0"/>
              <a:t>ricoverata</a:t>
            </a:r>
            <a:r>
              <a:rPr lang="it-IT" sz="3200" dirty="0"/>
              <a:t> più volte presso la Chirurgia di Monfalcone per </a:t>
            </a:r>
            <a:r>
              <a:rPr lang="it-IT" sz="3200" b="1" dirty="0">
                <a:solidFill>
                  <a:srgbClr val="FF0000"/>
                </a:solidFill>
              </a:rPr>
              <a:t>ragade anale, prolasso anale, ascesso perianale.</a:t>
            </a:r>
          </a:p>
          <a:p>
            <a:pPr algn="just"/>
            <a:endParaRPr lang="it-IT" sz="3200" b="1" dirty="0" smtClean="0">
              <a:solidFill>
                <a:srgbClr val="FF0000"/>
              </a:solidFill>
            </a:endParaRPr>
          </a:p>
          <a:p>
            <a:pPr algn="just"/>
            <a:endParaRPr lang="it-IT" sz="3200" b="1" dirty="0">
              <a:solidFill>
                <a:srgbClr val="FF0000"/>
              </a:solidFill>
            </a:endParaRPr>
          </a:p>
          <a:p>
            <a:pPr algn="just"/>
            <a:r>
              <a:rPr lang="it-IT" sz="3200" dirty="0"/>
              <a:t>Nel novembre 2016 e gennaio 2017  altri </a:t>
            </a:r>
            <a:r>
              <a:rPr lang="it-IT" sz="3200" b="1" dirty="0"/>
              <a:t>ricoveri</a:t>
            </a:r>
            <a:r>
              <a:rPr lang="it-IT" sz="3200" dirty="0"/>
              <a:t> (Policlinico S. Orsola e Ospedale di </a:t>
            </a:r>
            <a:r>
              <a:rPr lang="it-IT" sz="3200" dirty="0" err="1"/>
              <a:t>Cattinara</a:t>
            </a:r>
            <a:r>
              <a:rPr lang="it-IT" sz="3200" dirty="0"/>
              <a:t>) per </a:t>
            </a:r>
            <a:r>
              <a:rPr lang="it-IT" sz="3200" b="1" dirty="0">
                <a:solidFill>
                  <a:srgbClr val="FF0000"/>
                </a:solidFill>
              </a:rPr>
              <a:t>episodi </a:t>
            </a:r>
            <a:r>
              <a:rPr lang="it-IT" sz="3200" b="1" dirty="0" err="1">
                <a:solidFill>
                  <a:srgbClr val="FF0000"/>
                </a:solidFill>
              </a:rPr>
              <a:t>subocclusivi</a:t>
            </a:r>
            <a:r>
              <a:rPr lang="it-IT" sz="3200" b="1" dirty="0">
                <a:solidFill>
                  <a:srgbClr val="FF0000"/>
                </a:solidFill>
              </a:rPr>
              <a:t> e </a:t>
            </a:r>
            <a:r>
              <a:rPr lang="it-IT" sz="3200" b="1" dirty="0" err="1">
                <a:solidFill>
                  <a:srgbClr val="FF0000"/>
                </a:solidFill>
              </a:rPr>
              <a:t>disionia</a:t>
            </a:r>
            <a:r>
              <a:rPr lang="it-IT" sz="3200" b="1" dirty="0">
                <a:solidFill>
                  <a:srgbClr val="FF0000"/>
                </a:solidFill>
              </a:rPr>
              <a:t>. Necessità di riprendere la NPD prima via MIDLINE poi PICC. </a:t>
            </a:r>
            <a:endParaRPr lang="it-IT" sz="3200" b="1" dirty="0" smtClean="0">
              <a:solidFill>
                <a:srgbClr val="FF0000"/>
              </a:solidFill>
            </a:endParaRPr>
          </a:p>
          <a:p>
            <a:pPr algn="just"/>
            <a:endParaRPr lang="it-IT" sz="3200" b="1" dirty="0">
              <a:solidFill>
                <a:srgbClr val="FF0000"/>
              </a:solidFill>
            </a:endParaRPr>
          </a:p>
          <a:p>
            <a:pPr algn="just"/>
            <a:endParaRPr lang="it-IT" sz="3200" b="1" dirty="0">
              <a:solidFill>
                <a:srgbClr val="FF0000"/>
              </a:solidFill>
            </a:endParaRPr>
          </a:p>
          <a:p>
            <a:pPr algn="just"/>
            <a:r>
              <a:rPr lang="it-IT" sz="3200" b="1" dirty="0">
                <a:solidFill>
                  <a:srgbClr val="FF0000"/>
                </a:solidFill>
              </a:rPr>
              <a:t>Altri episodi  </a:t>
            </a:r>
            <a:r>
              <a:rPr lang="it-IT" sz="3200" b="1" dirty="0" err="1">
                <a:solidFill>
                  <a:srgbClr val="FF0000"/>
                </a:solidFill>
              </a:rPr>
              <a:t>subocclusivi</a:t>
            </a:r>
            <a:r>
              <a:rPr lang="it-IT" sz="3200" b="1" dirty="0">
                <a:solidFill>
                  <a:srgbClr val="FF0000"/>
                </a:solidFill>
              </a:rPr>
              <a:t> con peggioramento dello stato nutrizionale ed episodi di spondiloartrite </a:t>
            </a:r>
            <a:r>
              <a:rPr lang="it-IT" sz="3200" dirty="0"/>
              <a:t>richiedono ricoveri multipli a Bologna e Trieste (marzo 2017, aprile 2017, maggio 2017…). Problema </a:t>
            </a:r>
            <a:r>
              <a:rPr lang="it-IT" sz="3200" b="1" dirty="0"/>
              <a:t>dell’</a:t>
            </a:r>
            <a:r>
              <a:rPr lang="it-IT" sz="3200" b="1" dirty="0" err="1"/>
              <a:t>anemizzazione</a:t>
            </a:r>
            <a:r>
              <a:rPr lang="it-IT" sz="3200" dirty="0"/>
              <a:t> da </a:t>
            </a:r>
            <a:r>
              <a:rPr lang="it-IT" sz="3200" b="1" dirty="0"/>
              <a:t>sanguinamento delle anastomosi ileo- ileale e ileo- colica</a:t>
            </a:r>
            <a:r>
              <a:rPr lang="it-IT" sz="3200" dirty="0"/>
              <a:t>. La nota </a:t>
            </a:r>
            <a:r>
              <a:rPr lang="it-IT" sz="3200" b="1" dirty="0"/>
              <a:t>ragade e fistola anale sono in fase di guarigione. </a:t>
            </a:r>
            <a:r>
              <a:rPr lang="it-IT" sz="3200" b="1" dirty="0">
                <a:solidFill>
                  <a:srgbClr val="FF0000"/>
                </a:solidFill>
              </a:rPr>
              <a:t>Ipotesi di reintrodurre il farmaco biologico</a:t>
            </a:r>
            <a:r>
              <a:rPr lang="it-IT" sz="3200" b="1" dirty="0"/>
              <a:t>.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endParaRPr lang="it-IT" sz="3200" dirty="0"/>
          </a:p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0E8A4E45-8B78-4152-A8C0-6FB6F17F8A18}"/>
              </a:ext>
            </a:extLst>
          </p:cNvPr>
          <p:cNvSpPr txBox="1">
            <a:spLocks/>
          </p:cNvSpPr>
          <p:nvPr/>
        </p:nvSpPr>
        <p:spPr>
          <a:xfrm>
            <a:off x="810001" y="764704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5400" b="1" dirty="0">
                <a:solidFill>
                  <a:srgbClr val="0070C0"/>
                </a:solidFill>
              </a:rPr>
              <a:t>IL CASO</a:t>
            </a:r>
          </a:p>
        </p:txBody>
      </p:sp>
    </p:spTree>
    <p:extLst>
      <p:ext uri="{BB962C8B-B14F-4D97-AF65-F5344CB8AC3E}">
        <p14:creationId xmlns:p14="http://schemas.microsoft.com/office/powerpoint/2010/main" val="143740198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B37BC81-C99A-4E2D-BCFA-339096824F2C}"/>
              </a:ext>
            </a:extLst>
          </p:cNvPr>
          <p:cNvSpPr txBox="1">
            <a:spLocks/>
          </p:cNvSpPr>
          <p:nvPr/>
        </p:nvSpPr>
        <p:spPr>
          <a:xfrm>
            <a:off x="914400" y="1628800"/>
            <a:ext cx="10798224" cy="393723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it-IT" sz="2400" dirty="0"/>
          </a:p>
          <a:p>
            <a:pPr algn="ctr"/>
            <a:r>
              <a:rPr lang="it-IT" sz="2400" dirty="0"/>
              <a:t>Durante </a:t>
            </a:r>
            <a:r>
              <a:rPr lang="it-IT" sz="2400" b="1" dirty="0">
                <a:solidFill>
                  <a:srgbClr val="FF0000"/>
                </a:solidFill>
              </a:rPr>
              <a:t>l’ultimo ricovero a Bologna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(Maggio 2017):</a:t>
            </a:r>
          </a:p>
          <a:p>
            <a:pPr algn="just"/>
            <a:endParaRPr lang="it-IT" sz="100" dirty="0"/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Introduzione della </a:t>
            </a:r>
            <a:r>
              <a:rPr lang="it-IT" sz="2000" b="1" dirty="0" err="1"/>
              <a:t>Budesonide</a:t>
            </a:r>
            <a:r>
              <a:rPr lang="it-IT" sz="2000" dirty="0"/>
              <a:t> per OS, con miglioramento del quadro nutrizionale</a:t>
            </a:r>
          </a:p>
          <a:p>
            <a:pPr algn="just"/>
            <a:r>
              <a:rPr lang="it-IT" sz="2000" dirty="0"/>
              <a:t>Dimessa con programma di </a:t>
            </a:r>
            <a:r>
              <a:rPr lang="it-IT" sz="2000" b="1" dirty="0"/>
              <a:t>nutrizione parenterale personalizzato</a:t>
            </a:r>
            <a:r>
              <a:rPr lang="it-IT" sz="2000" b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b="1" dirty="0" smtClean="0"/>
              <a:t>Persistenza </a:t>
            </a:r>
            <a:r>
              <a:rPr lang="it-IT" sz="2000" b="1" dirty="0"/>
              <a:t>di algie articolari, </a:t>
            </a:r>
            <a:r>
              <a:rPr lang="it-IT" sz="2000" b="1" dirty="0" smtClean="0"/>
              <a:t>progressiva </a:t>
            </a:r>
            <a:r>
              <a:rPr lang="it-IT" sz="2000" b="1" dirty="0"/>
              <a:t>comparsa di osteoporosi ma quadro anale stabilizzato. 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b="1" dirty="0"/>
              <a:t>EGDS</a:t>
            </a:r>
            <a:r>
              <a:rPr lang="it-IT" sz="2000" dirty="0"/>
              <a:t>: non lesioni mucose apparenti, non segni di sanguinamento.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b="1" dirty="0"/>
              <a:t>Colonscopia</a:t>
            </a:r>
            <a:r>
              <a:rPr lang="it-IT" sz="2000" dirty="0"/>
              <a:t>: non lesioni apparenti del Colon. </a:t>
            </a:r>
            <a:r>
              <a:rPr lang="it-IT" sz="2000" dirty="0" err="1"/>
              <a:t>Substenosi</a:t>
            </a:r>
            <a:r>
              <a:rPr lang="it-IT" sz="2000" dirty="0"/>
              <a:t> dell’anastomosi ileo- colica. </a:t>
            </a:r>
            <a:r>
              <a:rPr lang="it-IT" sz="2000" b="1" dirty="0">
                <a:solidFill>
                  <a:srgbClr val="FF0000"/>
                </a:solidFill>
              </a:rPr>
              <a:t>FLOGOSI ILEALE IN ATTESA DI DEFINIZIONE ISTOLOGICA </a:t>
            </a:r>
            <a:r>
              <a:rPr lang="it-IT" sz="2000" b="1" dirty="0"/>
              <a:t>(non quadro patognomonico di forma specifica di IBD).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DF59913A-F2EB-4F9F-8F5D-F6291F46CA82}"/>
              </a:ext>
            </a:extLst>
          </p:cNvPr>
          <p:cNvSpPr/>
          <p:nvPr/>
        </p:nvSpPr>
        <p:spPr>
          <a:xfrm>
            <a:off x="5234226" y="5526272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6F9DD05-BF48-4DCA-8956-8D570FDBD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0" y="5085184"/>
            <a:ext cx="2602003" cy="1465496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56F9402E-E53E-445B-9233-8EC76AF89922}"/>
              </a:ext>
            </a:extLst>
          </p:cNvPr>
          <p:cNvSpPr txBox="1">
            <a:spLocks/>
          </p:cNvSpPr>
          <p:nvPr/>
        </p:nvSpPr>
        <p:spPr>
          <a:xfrm>
            <a:off x="810001" y="874374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5400" b="1" dirty="0">
                <a:solidFill>
                  <a:srgbClr val="0070C0"/>
                </a:solidFill>
              </a:rPr>
              <a:t>IL CASO</a:t>
            </a:r>
          </a:p>
        </p:txBody>
      </p:sp>
    </p:spTree>
    <p:extLst>
      <p:ext uri="{BB962C8B-B14F-4D97-AF65-F5344CB8AC3E}">
        <p14:creationId xmlns:p14="http://schemas.microsoft.com/office/powerpoint/2010/main" val="35638860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6A5F7513-1E70-4E1E-84EE-63D134BF23F6}"/>
              </a:ext>
            </a:extLst>
          </p:cNvPr>
          <p:cNvSpPr txBox="1">
            <a:spLocks/>
          </p:cNvSpPr>
          <p:nvPr/>
        </p:nvSpPr>
        <p:spPr>
          <a:xfrm>
            <a:off x="983433" y="1234414"/>
            <a:ext cx="10225135" cy="9704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4400" b="1" dirty="0" smtClean="0">
                <a:solidFill>
                  <a:srgbClr val="0070C0"/>
                </a:solidFill>
              </a:rPr>
              <a:t>PSEUDO-OSTRUZIONE CRONICA INTESTINALE: DEFINZIONE</a:t>
            </a:r>
            <a:endParaRPr lang="it-IT" sz="4400" b="1" dirty="0">
              <a:solidFill>
                <a:srgbClr val="0070C0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63A6A121-DF94-4159-BAB9-C6F91F438F58}"/>
              </a:ext>
            </a:extLst>
          </p:cNvPr>
          <p:cNvSpPr txBox="1">
            <a:spLocks/>
          </p:cNvSpPr>
          <p:nvPr/>
        </p:nvSpPr>
        <p:spPr>
          <a:xfrm>
            <a:off x="515380" y="2996952"/>
            <a:ext cx="11161240" cy="302433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2400" b="1" dirty="0" smtClean="0"/>
              <a:t>«La CIPO è un disordine </a:t>
            </a:r>
            <a:r>
              <a:rPr lang="it-IT" sz="2400" b="1" dirty="0"/>
              <a:t>raro, </a:t>
            </a:r>
            <a:r>
              <a:rPr lang="it-IT" sz="2400" b="1" dirty="0" smtClean="0"/>
              <a:t>potenzialmente invalidante</a:t>
            </a:r>
            <a:r>
              <a:rPr lang="it-IT" sz="2400" b="1" dirty="0"/>
              <a:t>, caratterizzato </a:t>
            </a:r>
            <a:r>
              <a:rPr lang="it-IT" sz="2400" b="1" dirty="0">
                <a:solidFill>
                  <a:srgbClr val="FF0000"/>
                </a:solidFill>
              </a:rPr>
              <a:t>da anomalie coinvolgenti la peristalsi </a:t>
            </a:r>
            <a:r>
              <a:rPr lang="it-IT" sz="2400" b="1" dirty="0"/>
              <a:t>del tratto gastrointestinale</a:t>
            </a:r>
            <a:r>
              <a:rPr lang="it-IT" sz="2400" b="1" dirty="0" smtClean="0"/>
              <a:t>».</a:t>
            </a:r>
            <a:endParaRPr lang="it-IT" sz="2400" b="1" dirty="0"/>
          </a:p>
          <a:p>
            <a:pPr algn="just"/>
            <a:endParaRPr lang="it-IT" sz="2400" b="1" dirty="0" smtClean="0"/>
          </a:p>
          <a:p>
            <a:pPr algn="just"/>
            <a:endParaRPr lang="it-IT" sz="2400" b="1" dirty="0"/>
          </a:p>
          <a:p>
            <a:pPr algn="just"/>
            <a:r>
              <a:rPr lang="it-IT" sz="2400" b="1" dirty="0"/>
              <a:t>Esita in un quadro simile ad un ostruzione meccanica, in assenza di processi </a:t>
            </a:r>
            <a:r>
              <a:rPr lang="it-IT" sz="2400" b="1" dirty="0" smtClean="0"/>
              <a:t>ostruttivi.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932871843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2ECC8FB4-6ACD-4661-AF67-054C536ABE75}"/>
              </a:ext>
            </a:extLst>
          </p:cNvPr>
          <p:cNvSpPr txBox="1">
            <a:spLocks/>
          </p:cNvSpPr>
          <p:nvPr/>
        </p:nvSpPr>
        <p:spPr>
          <a:xfrm>
            <a:off x="810001" y="1022601"/>
            <a:ext cx="10571998" cy="4621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FISIOLOGIA DELLA MOTILITA’ INTESTINALE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13E83FDA-C124-4FB3-B87A-13C9EB4CFE15}"/>
              </a:ext>
            </a:extLst>
          </p:cNvPr>
          <p:cNvSpPr txBox="1">
            <a:spLocks/>
          </p:cNvSpPr>
          <p:nvPr/>
        </p:nvSpPr>
        <p:spPr>
          <a:xfrm>
            <a:off x="558823" y="2204864"/>
            <a:ext cx="6761313" cy="353509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/>
              <a:t>NOTEVOLE </a:t>
            </a:r>
            <a:r>
              <a:rPr lang="it-IT" sz="2000" b="1" dirty="0">
                <a:solidFill>
                  <a:srgbClr val="FF0000"/>
                </a:solidFill>
              </a:rPr>
              <a:t>COMPLESSITA</a:t>
            </a:r>
            <a:r>
              <a:rPr lang="it-IT" sz="2000" dirty="0"/>
              <a:t>’!</a:t>
            </a:r>
          </a:p>
          <a:p>
            <a:endParaRPr lang="it-IT" sz="2000" dirty="0"/>
          </a:p>
          <a:p>
            <a:endParaRPr lang="it-IT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MOTILITA’ A RIPOSO </a:t>
            </a:r>
          </a:p>
          <a:p>
            <a:r>
              <a:rPr lang="it-IT" sz="2000" dirty="0"/>
              <a:t>(Onde elettriche lente, cellule di </a:t>
            </a:r>
            <a:r>
              <a:rPr lang="it-IT" sz="2000" dirty="0" err="1"/>
              <a:t>Cajal</a:t>
            </a:r>
            <a:r>
              <a:rPr lang="it-IT" sz="2000" dirty="0"/>
              <a:t> VS </a:t>
            </a:r>
          </a:p>
          <a:p>
            <a:r>
              <a:rPr lang="it-IT" sz="2000" dirty="0"/>
              <a:t>Interneuroni inibitori. Frequenze diverse nei</a:t>
            </a:r>
          </a:p>
          <a:p>
            <a:r>
              <a:rPr lang="it-IT" sz="2000" dirty="0"/>
              <a:t>vari tratti: </a:t>
            </a:r>
            <a:r>
              <a:rPr lang="it-IT" sz="2000" dirty="0" err="1"/>
              <a:t>Dudeno</a:t>
            </a:r>
            <a:r>
              <a:rPr lang="it-IT" sz="2000" dirty="0"/>
              <a:t> &gt; ileo, cieco &lt; sigma e retto)</a:t>
            </a:r>
          </a:p>
          <a:p>
            <a:endParaRPr lang="it-IT" sz="1100" dirty="0" smtClean="0"/>
          </a:p>
          <a:p>
            <a:endParaRPr lang="it-IT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RIFLESSI PERISTALTICI</a:t>
            </a:r>
          </a:p>
          <a:p>
            <a:endParaRPr lang="it-IT" sz="1050" dirty="0" smtClean="0"/>
          </a:p>
          <a:p>
            <a:endParaRPr lang="it-IT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ATTIVITA’ CONTRATTILE DIVERSA IN SEDI DIVERSE </a:t>
            </a:r>
          </a:p>
          <a:p>
            <a:r>
              <a:rPr lang="it-IT" sz="2000" dirty="0"/>
              <a:t>     (Antro, esofago e tenue VS sfinteri)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A7D5CA70-70E4-4A42-8C6D-E669D9780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2132856"/>
            <a:ext cx="4752528" cy="415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9864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A4741882-1413-4B92-BC7D-DD78FB0F475B}"/>
              </a:ext>
            </a:extLst>
          </p:cNvPr>
          <p:cNvSpPr txBox="1">
            <a:spLocks/>
          </p:cNvSpPr>
          <p:nvPr/>
        </p:nvSpPr>
        <p:spPr>
          <a:xfrm>
            <a:off x="810000" y="764704"/>
            <a:ext cx="10571998" cy="970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4400" b="1" dirty="0">
                <a:solidFill>
                  <a:srgbClr val="0070C0"/>
                </a:solidFill>
              </a:rPr>
              <a:t>INQUADRAMENTO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D7021149-CCCE-41FC-80BA-FDF7C0057068}"/>
              </a:ext>
            </a:extLst>
          </p:cNvPr>
          <p:cNvSpPr txBox="1">
            <a:spLocks/>
          </p:cNvSpPr>
          <p:nvPr/>
        </p:nvSpPr>
        <p:spPr>
          <a:xfrm>
            <a:off x="717904" y="1844824"/>
            <a:ext cx="10922712" cy="484177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800" b="1" dirty="0" smtClean="0">
                <a:solidFill>
                  <a:schemeClr val="tx1"/>
                </a:solidFill>
              </a:rPr>
              <a:t>La CIPO rappresenta il  15% delle forme di insufficienza intestinale cronica nei bambini ed il 20% negli adulti</a:t>
            </a:r>
          </a:p>
          <a:p>
            <a:pPr algn="just"/>
            <a:endParaRPr lang="it-IT" sz="1800" b="1" dirty="0" smtClean="0">
              <a:solidFill>
                <a:schemeClr val="tx1"/>
              </a:solidFill>
            </a:endParaRPr>
          </a:p>
          <a:p>
            <a:pPr algn="just"/>
            <a:r>
              <a:rPr lang="it-IT" sz="1800" b="1" dirty="0" smtClean="0">
                <a:solidFill>
                  <a:srgbClr val="FF0000"/>
                </a:solidFill>
              </a:rPr>
              <a:t>INSUFFICIENZA </a:t>
            </a:r>
            <a:r>
              <a:rPr lang="it-IT" sz="1800" b="1" dirty="0">
                <a:solidFill>
                  <a:srgbClr val="FF0000"/>
                </a:solidFill>
              </a:rPr>
              <a:t>CRONICA INTESTINALE: </a:t>
            </a:r>
            <a:r>
              <a:rPr lang="it-IT" sz="1800" dirty="0"/>
              <a:t>incapacità dell’intestino di assorbire acqua, macro e micronutrienti ed elettroliti in quantità sufficiente a sostenere la vita e richiedente un trattamento di supporto.</a:t>
            </a:r>
          </a:p>
          <a:p>
            <a:pPr algn="just"/>
            <a:endParaRPr lang="it-IT" sz="1800" dirty="0"/>
          </a:p>
          <a:p>
            <a:pPr algn="just"/>
            <a:r>
              <a:rPr lang="it-IT" sz="1800" dirty="0"/>
              <a:t>Viene </a:t>
            </a:r>
            <a:r>
              <a:rPr lang="it-IT" sz="1800" b="1" dirty="0"/>
              <a:t>classificata</a:t>
            </a:r>
            <a:r>
              <a:rPr lang="it-IT" sz="1800" dirty="0"/>
              <a:t> in: </a:t>
            </a:r>
          </a:p>
          <a:p>
            <a:pPr algn="just"/>
            <a:endParaRPr lang="it-IT" sz="1800" dirty="0"/>
          </a:p>
          <a:p>
            <a:pPr algn="just"/>
            <a:r>
              <a:rPr lang="it-IT" sz="1800" b="1" dirty="0">
                <a:solidFill>
                  <a:srgbClr val="FF0000"/>
                </a:solidFill>
              </a:rPr>
              <a:t>TIPI 1 E 2 (FORME ACUTE): </a:t>
            </a:r>
            <a:r>
              <a:rPr lang="it-IT" sz="1800" dirty="0"/>
              <a:t>in genere rappresentano le fasi iniziali della malattia e durano da alcune settimane- tipo 1, ileo post operatorio- ad alcuni mesi –tipo2-. </a:t>
            </a:r>
          </a:p>
          <a:p>
            <a:pPr algn="just"/>
            <a:endParaRPr lang="it-IT" sz="1800" b="1" dirty="0">
              <a:solidFill>
                <a:srgbClr val="FF0000"/>
              </a:solidFill>
            </a:endParaRPr>
          </a:p>
          <a:p>
            <a:pPr algn="just"/>
            <a:r>
              <a:rPr lang="it-IT" sz="1800" b="1" dirty="0">
                <a:solidFill>
                  <a:srgbClr val="FF0000"/>
                </a:solidFill>
              </a:rPr>
              <a:t>TIPO 3 (FORMA CRONICA): </a:t>
            </a:r>
            <a:r>
              <a:rPr lang="it-IT" sz="1800" dirty="0"/>
              <a:t>dura da mesi ad anni e colpisce 50/1000000. Da </a:t>
            </a:r>
            <a:r>
              <a:rPr lang="it-IT" sz="1800" b="1" dirty="0"/>
              <a:t>intestino corto</a:t>
            </a:r>
            <a:r>
              <a:rPr lang="it-IT" sz="1800" dirty="0"/>
              <a:t>, </a:t>
            </a:r>
            <a:r>
              <a:rPr lang="it-IT" sz="1800" b="1" dirty="0" err="1"/>
              <a:t>dismotilità</a:t>
            </a:r>
            <a:r>
              <a:rPr lang="it-IT" sz="1800" dirty="0"/>
              <a:t>, fistole intestinali, ostruzioni meccaniche croniche, malattia della mucosa del piccolo intestino</a:t>
            </a:r>
            <a:endParaRPr lang="it-IT" sz="1800" b="1" dirty="0">
              <a:solidFill>
                <a:srgbClr val="FF0000"/>
              </a:solidFill>
            </a:endParaRPr>
          </a:p>
          <a:p>
            <a:pPr algn="just"/>
            <a:r>
              <a:rPr lang="it-IT" sz="1800" dirty="0"/>
              <a:t> Connessa a molte </a:t>
            </a:r>
            <a:r>
              <a:rPr lang="it-IT" sz="1800" b="1" dirty="0"/>
              <a:t>problematiche</a:t>
            </a:r>
            <a:r>
              <a:rPr lang="it-IT" sz="1800" dirty="0"/>
              <a:t>: gestione dell’apporto nutrizionale e delle cause responsabili, prevenzione delle complicanze tromboemboliche ed infettive da uso di cateteri, della disfunzione epatica da TPN e delle malattie metaboliche ossee</a:t>
            </a:r>
            <a:r>
              <a:rPr lang="it-IT" dirty="0"/>
              <a:t>.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349A8792-9DB9-405E-AD3F-3D8AC58E6E47}"/>
              </a:ext>
            </a:extLst>
          </p:cNvPr>
          <p:cNvSpPr/>
          <p:nvPr/>
        </p:nvSpPr>
        <p:spPr>
          <a:xfrm>
            <a:off x="316833" y="5223928"/>
            <a:ext cx="450575" cy="4373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432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F080ED5-4B0F-417E-AB61-1A7B8B44A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81" r="9058" b="-5"/>
          <a:stretch/>
        </p:blipFill>
        <p:spPr>
          <a:xfrm>
            <a:off x="8466137" y="2204864"/>
            <a:ext cx="3212761" cy="399781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DBC6AD7F-9636-46BC-9952-C457A3FEB21A}"/>
              </a:ext>
            </a:extLst>
          </p:cNvPr>
          <p:cNvSpPr txBox="1">
            <a:spLocks/>
          </p:cNvSpPr>
          <p:nvPr/>
        </p:nvSpPr>
        <p:spPr>
          <a:xfrm>
            <a:off x="810001" y="1162406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200" b="1" dirty="0">
                <a:solidFill>
                  <a:srgbClr val="0070C0"/>
                </a:solidFill>
              </a:rPr>
              <a:t>CIPO: ASPETTI </a:t>
            </a:r>
            <a:r>
              <a:rPr lang="it-IT" sz="3200" b="1" dirty="0" smtClean="0">
                <a:solidFill>
                  <a:srgbClr val="0070C0"/>
                </a:solidFill>
              </a:rPr>
              <a:t>EPIDEMIOLOGICI ED EZIOLOGICI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4161AF96-4547-46FC-876B-9F54E561EBA6}"/>
              </a:ext>
            </a:extLst>
          </p:cNvPr>
          <p:cNvSpPr txBox="1">
            <a:spLocks/>
          </p:cNvSpPr>
          <p:nvPr/>
        </p:nvSpPr>
        <p:spPr>
          <a:xfrm>
            <a:off x="818713" y="2239500"/>
            <a:ext cx="7396600" cy="39978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Malattia </a:t>
            </a:r>
            <a:r>
              <a:rPr lang="it-IT" sz="2000" b="1" dirty="0" smtClean="0">
                <a:solidFill>
                  <a:srgbClr val="FF0000"/>
                </a:solidFill>
              </a:rPr>
              <a:t>RARA.</a:t>
            </a:r>
            <a:endParaRPr lang="it-IT" sz="2000" b="1" dirty="0">
              <a:solidFill>
                <a:srgbClr val="FF0000"/>
              </a:solidFill>
            </a:endParaRPr>
          </a:p>
          <a:p>
            <a:endParaRPr lang="it-IT" sz="2000" b="1" dirty="0"/>
          </a:p>
          <a:p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Dati epidemiologici </a:t>
            </a:r>
            <a:r>
              <a:rPr lang="it-IT" sz="2000" dirty="0" smtClean="0"/>
              <a:t>solo stimati </a:t>
            </a:r>
            <a:r>
              <a:rPr lang="it-IT" sz="2000" dirty="0"/>
              <a:t>da </a:t>
            </a:r>
            <a:r>
              <a:rPr lang="it-IT" sz="2000" b="1" dirty="0"/>
              <a:t>centri di terzo </a:t>
            </a:r>
            <a:r>
              <a:rPr lang="it-IT" sz="2000" b="1" dirty="0" smtClean="0"/>
              <a:t>livello.</a:t>
            </a: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Principali studi indicano: </a:t>
            </a:r>
            <a:r>
              <a:rPr lang="it-IT" sz="2000" b="1" dirty="0">
                <a:solidFill>
                  <a:srgbClr val="FF0000"/>
                </a:solidFill>
              </a:rPr>
              <a:t>PREVALENZA</a:t>
            </a:r>
            <a:r>
              <a:rPr lang="it-IT" sz="2000" dirty="0"/>
              <a:t> </a:t>
            </a:r>
            <a:r>
              <a:rPr lang="it-IT" sz="2000" b="1" dirty="0"/>
              <a:t>0,80- 1/ 1000 </a:t>
            </a:r>
            <a:r>
              <a:rPr lang="it-IT" sz="2000" b="1" dirty="0" smtClean="0"/>
              <a:t>abitanti </a:t>
            </a:r>
            <a:r>
              <a:rPr lang="it-IT" sz="2000" dirty="0"/>
              <a:t>ed</a:t>
            </a:r>
            <a:r>
              <a:rPr lang="it-IT" sz="2000" b="1" dirty="0">
                <a:solidFill>
                  <a:srgbClr val="FF0000"/>
                </a:solidFill>
              </a:rPr>
              <a:t> INCIDENZA</a:t>
            </a:r>
            <a:r>
              <a:rPr lang="it-IT" sz="2000" dirty="0"/>
              <a:t> </a:t>
            </a:r>
            <a:r>
              <a:rPr lang="it-IT" sz="2000" b="1" dirty="0"/>
              <a:t>0,21-0,24/ </a:t>
            </a:r>
            <a:r>
              <a:rPr lang="it-IT" sz="2000" b="1" dirty="0" smtClean="0"/>
              <a:t>100000 </a:t>
            </a:r>
            <a:r>
              <a:rPr lang="it-IT" sz="2000" b="1" dirty="0" err="1" smtClean="0"/>
              <a:t>ab</a:t>
            </a:r>
            <a:r>
              <a:rPr lang="it-IT" sz="2000" b="1" dirty="0" smtClean="0"/>
              <a:t>/anno.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FORME </a:t>
            </a:r>
            <a:r>
              <a:rPr lang="it-IT" sz="2000" b="1" dirty="0" smtClean="0">
                <a:solidFill>
                  <a:srgbClr val="FF0000"/>
                </a:solidFill>
              </a:rPr>
              <a:t>PRIMITIVE</a:t>
            </a:r>
            <a:r>
              <a:rPr lang="it-IT" sz="2000" b="1" dirty="0" smtClean="0"/>
              <a:t> (più comuni)</a:t>
            </a:r>
            <a:r>
              <a:rPr lang="it-IT" sz="2000" dirty="0" smtClean="0"/>
              <a:t>: difetti intrinseci a carico delle strutture muscolari o neuronali enteriche.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FORME </a:t>
            </a:r>
            <a:r>
              <a:rPr lang="it-IT" sz="2000" b="1" dirty="0" smtClean="0">
                <a:solidFill>
                  <a:srgbClr val="FF0000"/>
                </a:solidFill>
              </a:rPr>
              <a:t>SECONDARIE</a:t>
            </a:r>
            <a:r>
              <a:rPr lang="it-IT" sz="2000" dirty="0" smtClean="0"/>
              <a:t>: più tipiche degli adulti.</a:t>
            </a:r>
          </a:p>
          <a:p>
            <a:pPr marL="342900" indent="-342900"/>
            <a:r>
              <a:rPr lang="it-IT" sz="2000" dirty="0" smtClean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502372183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D0F30307-D71E-4E54-9A0C-0EAB699679AC}"/>
              </a:ext>
            </a:extLst>
          </p:cNvPr>
          <p:cNvSpPr txBox="1">
            <a:spLocks/>
          </p:cNvSpPr>
          <p:nvPr/>
        </p:nvSpPr>
        <p:spPr>
          <a:xfrm>
            <a:off x="810001" y="692696"/>
            <a:ext cx="10571998" cy="970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EZIOLOGIA: FORME SECONDARIE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E85F9832-A918-4C98-8AD9-F6DBE16EFD57}"/>
              </a:ext>
            </a:extLst>
          </p:cNvPr>
          <p:cNvSpPr txBox="1">
            <a:spLocks/>
          </p:cNvSpPr>
          <p:nvPr/>
        </p:nvSpPr>
        <p:spPr>
          <a:xfrm>
            <a:off x="265043" y="1628800"/>
            <a:ext cx="11099531" cy="463163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7200" b="1" spc="150" dirty="0">
                <a:solidFill>
                  <a:srgbClr val="FF0000"/>
                </a:solidFill>
              </a:rPr>
              <a:t>CONNETTIVITI</a:t>
            </a:r>
            <a:r>
              <a:rPr lang="it-IT" sz="7200" spc="150" dirty="0"/>
              <a:t>  (sclerodermia, Ehlers </a:t>
            </a:r>
            <a:r>
              <a:rPr lang="it-IT" sz="7200" spc="150" dirty="0" err="1"/>
              <a:t>Danlos</a:t>
            </a:r>
            <a:r>
              <a:rPr lang="it-IT" sz="7200" spc="150" dirty="0"/>
              <a:t>, Lupus, DM, connettiviti miste, AR). </a:t>
            </a:r>
            <a:r>
              <a:rPr lang="it-IT" sz="7200" u="sng" spc="150" dirty="0"/>
              <a:t>Autoimmunità?</a:t>
            </a:r>
            <a:r>
              <a:rPr lang="it-IT" sz="7200" spc="150" dirty="0"/>
              <a:t> </a:t>
            </a:r>
            <a:r>
              <a:rPr lang="it-IT" sz="7200" b="1" spc="150" dirty="0"/>
              <a:t>(FORME SIA NEUROGENE SIA MIOGENE</a:t>
            </a:r>
            <a:r>
              <a:rPr lang="it-IT" sz="7200" b="1" spc="150" dirty="0" smtClean="0"/>
              <a:t>).</a:t>
            </a:r>
            <a:endParaRPr lang="it-IT" sz="7200" u="sng" spc="15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it-IT" sz="7200" spc="150" dirty="0" smtClean="0"/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7200" spc="150" dirty="0" smtClean="0"/>
              <a:t>DISORDINI </a:t>
            </a:r>
            <a:r>
              <a:rPr lang="it-IT" sz="7200" b="1" spc="150" dirty="0">
                <a:solidFill>
                  <a:srgbClr val="FF0000"/>
                </a:solidFill>
              </a:rPr>
              <a:t>ENDOCRINI</a:t>
            </a:r>
            <a:r>
              <a:rPr lang="it-IT" sz="7200" spc="150" dirty="0"/>
              <a:t> (DM, </a:t>
            </a:r>
            <a:r>
              <a:rPr lang="it-IT" sz="7200" spc="150" dirty="0" err="1"/>
              <a:t>Ipotirodismo</a:t>
            </a:r>
            <a:r>
              <a:rPr lang="it-IT" sz="7200" spc="150" dirty="0"/>
              <a:t>, </a:t>
            </a:r>
            <a:r>
              <a:rPr lang="it-IT" sz="7200" spc="150" dirty="0" err="1"/>
              <a:t>ipoparatiroidismo</a:t>
            </a:r>
            <a:r>
              <a:rPr lang="it-IT" sz="7200" spc="150" dirty="0" smtClean="0"/>
              <a:t>).</a:t>
            </a:r>
            <a:endParaRPr lang="it-IT" sz="7200" spc="15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it-IT" sz="7200" spc="150" dirty="0" smtClean="0"/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7200" spc="150" dirty="0" smtClean="0"/>
              <a:t>DISORDINI </a:t>
            </a:r>
            <a:r>
              <a:rPr lang="it-IT" sz="7200" b="1" spc="150" dirty="0">
                <a:solidFill>
                  <a:srgbClr val="FF0000"/>
                </a:solidFill>
              </a:rPr>
              <a:t>NEUROLOGICI</a:t>
            </a:r>
            <a:r>
              <a:rPr lang="it-IT" sz="7200" spc="150" dirty="0"/>
              <a:t> (Forme da neuropatie centrali e periferiche: </a:t>
            </a:r>
            <a:r>
              <a:rPr lang="it-IT" sz="7200" spc="150" dirty="0" err="1"/>
              <a:t>stroke</a:t>
            </a:r>
            <a:r>
              <a:rPr lang="it-IT" sz="7200" spc="150" dirty="0"/>
              <a:t>, calcificazioni dei gangli della base, encefaliti, Parkinson, Atrofie </a:t>
            </a:r>
            <a:r>
              <a:rPr lang="it-IT" sz="7200" spc="150" dirty="0" err="1"/>
              <a:t>multisistemiche</a:t>
            </a:r>
            <a:r>
              <a:rPr lang="it-IT" sz="7200" spc="150" dirty="0"/>
              <a:t>, malattia di </a:t>
            </a:r>
            <a:r>
              <a:rPr lang="it-IT" sz="7200" spc="150" dirty="0" err="1"/>
              <a:t>Hrischprung</a:t>
            </a:r>
            <a:r>
              <a:rPr lang="it-IT" sz="7200" spc="150" dirty="0" smtClean="0"/>
              <a:t>).</a:t>
            </a:r>
            <a:endParaRPr lang="it-IT" sz="7200" spc="15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it-IT" sz="7200" spc="150" dirty="0" smtClean="0"/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7200" spc="150" dirty="0" smtClean="0"/>
              <a:t>FORME </a:t>
            </a:r>
            <a:r>
              <a:rPr lang="it-IT" sz="7200" b="1" spc="150" dirty="0">
                <a:solidFill>
                  <a:srgbClr val="FF0000"/>
                </a:solidFill>
              </a:rPr>
              <a:t>PARANEOPLASTICHE</a:t>
            </a:r>
            <a:r>
              <a:rPr lang="it-IT" sz="7200" spc="150" dirty="0"/>
              <a:t> (Ca. del polmone, neoplasie SNC, </a:t>
            </a:r>
            <a:r>
              <a:rPr lang="it-IT" sz="7200" spc="150" dirty="0" err="1"/>
              <a:t>carcinoidi</a:t>
            </a:r>
            <a:r>
              <a:rPr lang="it-IT" sz="7200" spc="150" dirty="0"/>
              <a:t> bronchiali, leiomiosarcoma, timoma maligno. Spesso associate ad anticorpi «anti- </a:t>
            </a:r>
            <a:r>
              <a:rPr lang="it-IT" sz="7200" spc="150" dirty="0" err="1"/>
              <a:t>Hu</a:t>
            </a:r>
            <a:r>
              <a:rPr lang="it-IT" sz="7200" spc="150" dirty="0"/>
              <a:t>», epitopo condiviso da cellule tumorali e neuroni enterici</a:t>
            </a:r>
            <a:r>
              <a:rPr lang="it-IT" sz="7200" spc="150" dirty="0" smtClean="0"/>
              <a:t>).</a:t>
            </a:r>
            <a:endParaRPr lang="it-IT" sz="7200" spc="15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it-IT" sz="7200" b="1" spc="150" dirty="0" smtClean="0">
              <a:solidFill>
                <a:srgbClr val="FF0000"/>
              </a:solidFill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7200" b="1" spc="150" dirty="0" smtClean="0">
                <a:solidFill>
                  <a:srgbClr val="FF0000"/>
                </a:solidFill>
              </a:rPr>
              <a:t>MIOPATIE</a:t>
            </a:r>
            <a:r>
              <a:rPr lang="it-IT" sz="7200" spc="150" dirty="0" smtClean="0"/>
              <a:t> </a:t>
            </a:r>
            <a:r>
              <a:rPr lang="it-IT" sz="7200" spc="150" dirty="0"/>
              <a:t>(Distrofia di Duchenne, o Distrofia miotonica</a:t>
            </a:r>
            <a:r>
              <a:rPr lang="it-IT" sz="7200" spc="150" dirty="0" smtClean="0"/>
              <a:t>).</a:t>
            </a:r>
            <a:endParaRPr lang="it-IT" sz="7200" spc="15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it-IT" sz="7200" b="1" spc="150" dirty="0" smtClean="0">
              <a:solidFill>
                <a:srgbClr val="FF0000"/>
              </a:solidFill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7200" b="1" spc="150" dirty="0" smtClean="0">
                <a:solidFill>
                  <a:srgbClr val="FF0000"/>
                </a:solidFill>
              </a:rPr>
              <a:t>INFEZIONI</a:t>
            </a:r>
            <a:r>
              <a:rPr lang="it-IT" sz="7200" spc="150" dirty="0" smtClean="0"/>
              <a:t> </a:t>
            </a:r>
            <a:r>
              <a:rPr lang="it-IT" sz="7200" spc="150" dirty="0"/>
              <a:t>(EBV, CMV, </a:t>
            </a:r>
            <a:r>
              <a:rPr lang="it-IT" sz="7200" spc="150" dirty="0" err="1"/>
              <a:t>Chagas</a:t>
            </a:r>
            <a:r>
              <a:rPr lang="it-IT" sz="7200" spc="150" dirty="0"/>
              <a:t>, </a:t>
            </a:r>
            <a:r>
              <a:rPr lang="it-IT" sz="7200" spc="150" dirty="0" err="1"/>
              <a:t>Poliomavirus</a:t>
            </a:r>
            <a:r>
              <a:rPr lang="it-IT" sz="7200" spc="150" dirty="0"/>
              <a:t> JC</a:t>
            </a:r>
            <a:r>
              <a:rPr lang="it-IT" sz="7200" spc="150" dirty="0" smtClean="0"/>
              <a:t>).</a:t>
            </a:r>
            <a:endParaRPr lang="it-IT" sz="7200" spc="15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it-IT" sz="7200" b="1" spc="150" dirty="0" smtClean="0">
              <a:solidFill>
                <a:srgbClr val="FF0000"/>
              </a:solidFill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7200" b="1" spc="150" dirty="0" smtClean="0">
                <a:solidFill>
                  <a:srgbClr val="FF0000"/>
                </a:solidFill>
              </a:rPr>
              <a:t>FARMACI</a:t>
            </a:r>
            <a:r>
              <a:rPr lang="it-IT" sz="7200" spc="150" dirty="0" smtClean="0"/>
              <a:t> </a:t>
            </a:r>
            <a:r>
              <a:rPr lang="it-IT" sz="7200" spc="150" dirty="0"/>
              <a:t>(Triciclici, anticolinergici, </a:t>
            </a:r>
            <a:r>
              <a:rPr lang="it-IT" sz="7200" spc="150" dirty="0" err="1"/>
              <a:t>fenotiazine</a:t>
            </a:r>
            <a:r>
              <a:rPr lang="it-IT" sz="7200" spc="150" dirty="0"/>
              <a:t>, antidepressivi, antiparkinsoniani, broncodilatatori, </a:t>
            </a:r>
            <a:r>
              <a:rPr lang="it-IT" sz="7200" spc="150" dirty="0" smtClean="0"/>
              <a:t>narcotici).</a:t>
            </a:r>
            <a:endParaRPr lang="it-IT" sz="7200" spc="15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it-IT" sz="7200" b="1" spc="150" dirty="0" smtClean="0">
              <a:solidFill>
                <a:srgbClr val="FF0000"/>
              </a:solidFill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7200" b="1" spc="150" dirty="0" smtClean="0">
                <a:solidFill>
                  <a:srgbClr val="FF0000"/>
                </a:solidFill>
              </a:rPr>
              <a:t>ALTRE </a:t>
            </a:r>
            <a:r>
              <a:rPr lang="it-IT" sz="7200" b="1" spc="150" dirty="0">
                <a:solidFill>
                  <a:srgbClr val="FF0000"/>
                </a:solidFill>
              </a:rPr>
              <a:t>FORME</a:t>
            </a:r>
            <a:r>
              <a:rPr lang="it-IT" sz="7200" spc="150" dirty="0"/>
              <a:t> (amiloidosi, Celiachia, malattia di Ehlers- </a:t>
            </a:r>
            <a:r>
              <a:rPr lang="it-IT" sz="7200" spc="150" dirty="0" err="1"/>
              <a:t>Danlos</a:t>
            </a:r>
            <a:r>
              <a:rPr lang="it-IT" sz="7200" spc="150" dirty="0"/>
              <a:t>, sindrome feto- alcolica, enterite da radiazioni</a:t>
            </a:r>
            <a:r>
              <a:rPr lang="it-IT" sz="7200" spc="150" dirty="0" smtClean="0"/>
              <a:t>,).</a:t>
            </a:r>
            <a:endParaRPr lang="it-IT" sz="7200" spc="15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9282059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731A83AD-4528-4350-9817-44C79BA7B08D}"/>
              </a:ext>
            </a:extLst>
          </p:cNvPr>
          <p:cNvSpPr txBox="1">
            <a:spLocks/>
          </p:cNvSpPr>
          <p:nvPr/>
        </p:nvSpPr>
        <p:spPr>
          <a:xfrm>
            <a:off x="716427" y="752390"/>
            <a:ext cx="10759146" cy="11644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4000" b="1" dirty="0">
                <a:solidFill>
                  <a:srgbClr val="0070C0"/>
                </a:solidFill>
              </a:rPr>
              <a:t>CLASSIFICAZIONE ISTOLOGICA DELLA CIPO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4136E306-4661-4670-BB31-337629869F83}"/>
              </a:ext>
            </a:extLst>
          </p:cNvPr>
          <p:cNvSpPr txBox="1">
            <a:spLocks/>
          </p:cNvSpPr>
          <p:nvPr/>
        </p:nvSpPr>
        <p:spPr>
          <a:xfrm>
            <a:off x="551384" y="1988840"/>
            <a:ext cx="10759146" cy="465187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9376" y="2132856"/>
            <a:ext cx="113052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it-IT" sz="2000" b="1" dirty="0" smtClean="0"/>
              <a:t>FORME DA COINVOLGIMENTO NEURONALE (</a:t>
            </a:r>
            <a:r>
              <a:rPr lang="it-IT" sz="2000" b="1" dirty="0" smtClean="0">
                <a:solidFill>
                  <a:srgbClr val="FF0000"/>
                </a:solidFill>
              </a:rPr>
              <a:t>CIPO NEUROPATICA</a:t>
            </a:r>
            <a:r>
              <a:rPr lang="it-IT" sz="2000" b="1" dirty="0" smtClean="0"/>
              <a:t>)</a:t>
            </a:r>
          </a:p>
          <a:p>
            <a:r>
              <a:rPr lang="it-IT" sz="2000" dirty="0" smtClean="0"/>
              <a:t>Caratterizzate soprattutto da </a:t>
            </a:r>
            <a:r>
              <a:rPr lang="it-IT" sz="2000" b="1" dirty="0" smtClean="0"/>
              <a:t>contrazioni asincrone. </a:t>
            </a:r>
            <a:r>
              <a:rPr lang="it-IT" sz="2000" dirty="0" smtClean="0"/>
              <a:t>Presente </a:t>
            </a:r>
            <a:r>
              <a:rPr lang="it-IT" sz="2000" b="1" dirty="0" err="1" smtClean="0"/>
              <a:t>neurodegenerazione</a:t>
            </a:r>
            <a:r>
              <a:rPr lang="it-IT" sz="2000" dirty="0" smtClean="0"/>
              <a:t> ed   </a:t>
            </a:r>
            <a:r>
              <a:rPr lang="it-IT" sz="2000" b="1" dirty="0" smtClean="0"/>
              <a:t>infiammazione</a:t>
            </a:r>
            <a:r>
              <a:rPr lang="it-IT" sz="2000" dirty="0" smtClean="0"/>
              <a:t> con infiltrati CD4 e CD8 ed </a:t>
            </a:r>
            <a:r>
              <a:rPr lang="it-IT" sz="2000" dirty="0" err="1" smtClean="0"/>
              <a:t>autoanticopri</a:t>
            </a:r>
            <a:r>
              <a:rPr lang="it-IT" sz="2000" dirty="0" smtClean="0"/>
              <a:t> antineuroni (Anti- </a:t>
            </a:r>
            <a:r>
              <a:rPr lang="it-IT" sz="2000" dirty="0" err="1" smtClean="0"/>
              <a:t>Hu</a:t>
            </a:r>
            <a:r>
              <a:rPr lang="it-IT" sz="2000" dirty="0" smtClean="0"/>
              <a:t>). Rilevata presenza di DNA di HHV nelle cellule danneggiate.  </a:t>
            </a:r>
          </a:p>
          <a:p>
            <a:r>
              <a:rPr lang="it-IT" sz="2000" dirty="0" smtClean="0"/>
              <a:t>Esistenza di forme ad infiltrato eosinofilo: </a:t>
            </a:r>
            <a:r>
              <a:rPr lang="it-IT" sz="2000" b="1" dirty="0" smtClean="0"/>
              <a:t>più meccanismi?</a:t>
            </a:r>
          </a:p>
          <a:p>
            <a:endParaRPr lang="it-IT" sz="2000" b="1" dirty="0" smtClean="0"/>
          </a:p>
          <a:p>
            <a:pPr marL="571500" indent="-571500"/>
            <a:r>
              <a:rPr lang="it-IT" sz="2000" b="1" dirty="0" smtClean="0"/>
              <a:t>FORME DA COINVOLGIMENTO MUSCOLARE (</a:t>
            </a:r>
            <a:r>
              <a:rPr lang="it-IT" sz="2000" b="1" dirty="0" smtClean="0">
                <a:solidFill>
                  <a:srgbClr val="FF0000"/>
                </a:solidFill>
              </a:rPr>
              <a:t>CIPO MIOPATICA</a:t>
            </a:r>
            <a:r>
              <a:rPr lang="it-IT" sz="2000" b="1" dirty="0" smtClean="0"/>
              <a:t>)</a:t>
            </a:r>
          </a:p>
          <a:p>
            <a:r>
              <a:rPr lang="it-IT" sz="2000" dirty="0" smtClean="0"/>
              <a:t>Caratterizzate soprattutto da </a:t>
            </a:r>
            <a:r>
              <a:rPr lang="it-IT" sz="2000" b="1" dirty="0" smtClean="0"/>
              <a:t>deficit di contrazioni. </a:t>
            </a:r>
            <a:r>
              <a:rPr lang="it-IT" sz="2000" dirty="0" smtClean="0"/>
              <a:t>Caratterizzata da riduzione dell’ alfa-actina.</a:t>
            </a:r>
          </a:p>
          <a:p>
            <a:endParaRPr lang="it-IT" sz="2000" b="1" dirty="0" smtClean="0"/>
          </a:p>
          <a:p>
            <a:pPr marL="571500" indent="-571500"/>
            <a:r>
              <a:rPr lang="it-IT" sz="2000" b="1" dirty="0" smtClean="0"/>
              <a:t>FORME DA COINVOLGIMENTO DELLE CELLULE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CAJAL</a:t>
            </a:r>
            <a:r>
              <a:rPr lang="it-IT" sz="2000" dirty="0" smtClean="0"/>
              <a:t> (</a:t>
            </a:r>
            <a:r>
              <a:rPr lang="it-IT" sz="2000" b="1" dirty="0" smtClean="0">
                <a:solidFill>
                  <a:srgbClr val="FF0000"/>
                </a:solidFill>
              </a:rPr>
              <a:t>CIPO MESENCHIMOPATICA</a:t>
            </a:r>
            <a:r>
              <a:rPr lang="it-IT" sz="2000" b="1" dirty="0" smtClean="0"/>
              <a:t>)</a:t>
            </a:r>
          </a:p>
          <a:p>
            <a:r>
              <a:rPr lang="it-IT" sz="2000" dirty="0" smtClean="0"/>
              <a:t>Caratterizzate da </a:t>
            </a:r>
            <a:r>
              <a:rPr lang="it-IT" sz="2000" b="1" dirty="0" smtClean="0"/>
              <a:t>entrambi gli aspetti.</a:t>
            </a:r>
          </a:p>
          <a:p>
            <a:r>
              <a:rPr lang="it-IT" sz="2000" b="1" dirty="0" smtClean="0"/>
              <a:t>	</a:t>
            </a:r>
          </a:p>
          <a:p>
            <a:r>
              <a:rPr lang="it-IT" sz="2000" b="1" dirty="0" smtClean="0"/>
              <a:t>Utile </a:t>
            </a:r>
            <a:r>
              <a:rPr lang="it-IT" sz="2000" b="1" dirty="0" smtClean="0">
                <a:solidFill>
                  <a:srgbClr val="FF0000"/>
                </a:solidFill>
              </a:rPr>
              <a:t>l’</a:t>
            </a:r>
            <a:r>
              <a:rPr lang="it-IT" sz="2000" b="1" dirty="0" err="1" smtClean="0">
                <a:solidFill>
                  <a:srgbClr val="FF0000"/>
                </a:solidFill>
              </a:rPr>
              <a:t>immunoistochimica</a:t>
            </a:r>
            <a:r>
              <a:rPr lang="it-IT" sz="2000" b="1" dirty="0" smtClean="0"/>
              <a:t> per riconoscere le cellule e le loro anomalie.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544739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7B48E817-F2A1-46AE-8077-87F60673499A}"/>
              </a:ext>
            </a:extLst>
          </p:cNvPr>
          <p:cNvSpPr txBox="1">
            <a:spLocks/>
          </p:cNvSpPr>
          <p:nvPr/>
        </p:nvSpPr>
        <p:spPr>
          <a:xfrm>
            <a:off x="810001" y="1090398"/>
            <a:ext cx="10571998" cy="970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CLASSIFICAZIONE CLINICA DELLA CIPO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005097CC-C2B7-4B86-90D8-B768F610E2FA}"/>
              </a:ext>
            </a:extLst>
          </p:cNvPr>
          <p:cNvSpPr txBox="1">
            <a:spLocks/>
          </p:cNvSpPr>
          <p:nvPr/>
        </p:nvSpPr>
        <p:spPr>
          <a:xfrm>
            <a:off x="810000" y="1740747"/>
            <a:ext cx="5069976" cy="449656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FORME </a:t>
            </a:r>
            <a:r>
              <a:rPr lang="it-IT" sz="2200" b="1" dirty="0">
                <a:solidFill>
                  <a:srgbClr val="FF0000"/>
                </a:solidFill>
              </a:rPr>
              <a:t>SPORADICHE</a:t>
            </a:r>
            <a:r>
              <a:rPr lang="it-IT" sz="2200" dirty="0"/>
              <a:t> </a:t>
            </a:r>
          </a:p>
          <a:p>
            <a:endParaRPr lang="it-IT" sz="2200" dirty="0" smtClean="0"/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FORME </a:t>
            </a:r>
            <a:r>
              <a:rPr lang="it-IT" sz="2200" b="1" dirty="0" smtClean="0">
                <a:solidFill>
                  <a:srgbClr val="FF0000"/>
                </a:solidFill>
              </a:rPr>
              <a:t>FAMILIARI</a:t>
            </a:r>
            <a:r>
              <a:rPr lang="it-IT" sz="2200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 smtClean="0"/>
          </a:p>
          <a:p>
            <a:pPr marL="342900" indent="-342900"/>
            <a:r>
              <a:rPr lang="it-IT" sz="2200" dirty="0" smtClean="0"/>
              <a:t>    AUTOSOMICHE  </a:t>
            </a:r>
            <a:r>
              <a:rPr lang="it-IT" sz="2200" dirty="0"/>
              <a:t>DOMINANTI</a:t>
            </a:r>
          </a:p>
          <a:p>
            <a:pPr lvl="2"/>
            <a:r>
              <a:rPr lang="it-IT" sz="2200" dirty="0" smtClean="0"/>
              <a:t>    AUTOSOMICHE </a:t>
            </a:r>
            <a:r>
              <a:rPr lang="it-IT" sz="2200" dirty="0"/>
              <a:t>RECESSIVE</a:t>
            </a:r>
          </a:p>
          <a:p>
            <a:pPr lvl="2"/>
            <a:r>
              <a:rPr lang="it-IT" sz="2200" dirty="0" smtClean="0"/>
              <a:t>    X- </a:t>
            </a:r>
            <a:r>
              <a:rPr lang="it-IT" sz="2200" dirty="0"/>
              <a:t>LINKED </a:t>
            </a:r>
          </a:p>
          <a:p>
            <a:pPr marL="114300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EC45CB1-0AB6-49A1-9A30-99E4FE851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888" y="2506961"/>
            <a:ext cx="6733629" cy="36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55200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495D11A5-F5B2-48B9-9982-A167833BCEE3}"/>
              </a:ext>
            </a:extLst>
          </p:cNvPr>
          <p:cNvSpPr txBox="1">
            <a:spLocks/>
          </p:cNvSpPr>
          <p:nvPr/>
        </p:nvSpPr>
        <p:spPr>
          <a:xfrm>
            <a:off x="404191" y="1090398"/>
            <a:ext cx="11383618" cy="970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CLASSIFICAZIONE CLINICA: FORME FAMILIARI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AFA6E2B8-A171-4F54-BA7A-FBA2A4E9DF62}"/>
              </a:ext>
            </a:extLst>
          </p:cNvPr>
          <p:cNvSpPr txBox="1">
            <a:spLocks/>
          </p:cNvSpPr>
          <p:nvPr/>
        </p:nvSpPr>
        <p:spPr>
          <a:xfrm>
            <a:off x="611452" y="2060848"/>
            <a:ext cx="10969096" cy="45365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just"/>
            <a:r>
              <a:rPr lang="it-IT" sz="2400" dirty="0"/>
              <a:t>Più frequenti nella </a:t>
            </a:r>
            <a:r>
              <a:rPr lang="it-IT" sz="2400" b="1" dirty="0">
                <a:solidFill>
                  <a:srgbClr val="FF0000"/>
                </a:solidFill>
              </a:rPr>
              <a:t>MNGIE</a:t>
            </a:r>
            <a:r>
              <a:rPr lang="it-IT" sz="2400" dirty="0"/>
              <a:t> (</a:t>
            </a:r>
            <a:r>
              <a:rPr lang="it-IT" sz="2400" dirty="0" err="1"/>
              <a:t>Encefalomiopatia</a:t>
            </a:r>
            <a:r>
              <a:rPr lang="it-IT" sz="2400" dirty="0"/>
              <a:t> </a:t>
            </a:r>
            <a:r>
              <a:rPr lang="it-IT" sz="2400" dirty="0" err="1"/>
              <a:t>Neurogastrointestinale</a:t>
            </a:r>
            <a:r>
              <a:rPr lang="it-IT" sz="2400" dirty="0"/>
              <a:t> mitocondriale):</a:t>
            </a:r>
          </a:p>
          <a:p>
            <a:pPr marL="8001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episodi </a:t>
            </a:r>
            <a:r>
              <a:rPr lang="it-IT" sz="2400" dirty="0" err="1"/>
              <a:t>Subocclusivi</a:t>
            </a:r>
            <a:r>
              <a:rPr lang="it-IT" sz="2400" dirty="0"/>
              <a:t>,</a:t>
            </a:r>
          </a:p>
          <a:p>
            <a:pPr marL="8001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 acidosi lattica, </a:t>
            </a:r>
          </a:p>
          <a:p>
            <a:pPr marL="8001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anomalie </a:t>
            </a:r>
            <a:r>
              <a:rPr lang="it-IT" sz="2400" dirty="0" err="1"/>
              <a:t>schelettriche</a:t>
            </a:r>
            <a:r>
              <a:rPr lang="it-IT" sz="2400" dirty="0"/>
              <a:t> e ultrastrutturali mitocondriali (Da mutazione di ECGF-1 o TP</a:t>
            </a:r>
            <a:r>
              <a:rPr lang="it-IT" sz="2400" dirty="0" smtClean="0"/>
              <a:t>).</a:t>
            </a:r>
            <a:endParaRPr lang="it-IT" sz="2400" dirty="0"/>
          </a:p>
          <a:p>
            <a:pPr marL="114300" algn="just"/>
            <a:endParaRPr lang="it-IT" sz="2400" dirty="0" smtClean="0"/>
          </a:p>
          <a:p>
            <a:pPr marL="114300" algn="just"/>
            <a:endParaRPr lang="it-IT" sz="2400" dirty="0"/>
          </a:p>
          <a:p>
            <a:pPr marL="114300" algn="just"/>
            <a:r>
              <a:rPr lang="it-IT" sz="2400" dirty="0"/>
              <a:t>Presenti nella </a:t>
            </a:r>
            <a:r>
              <a:rPr lang="it-IT" sz="2400" b="1" dirty="0">
                <a:solidFill>
                  <a:srgbClr val="FF0000"/>
                </a:solidFill>
              </a:rPr>
              <a:t>MELAS</a:t>
            </a:r>
            <a:r>
              <a:rPr lang="it-IT" sz="2400" b="1" dirty="0"/>
              <a:t> </a:t>
            </a:r>
            <a:r>
              <a:rPr lang="it-IT" sz="2400" dirty="0"/>
              <a:t>(Encefalopatia mitocondriale con acidosi lattica ed episodi </a:t>
            </a:r>
            <a:r>
              <a:rPr lang="it-IT" sz="2400" dirty="0" err="1"/>
              <a:t>stroke</a:t>
            </a:r>
            <a:r>
              <a:rPr lang="it-IT" sz="2400" dirty="0"/>
              <a:t>- like) e nella </a:t>
            </a:r>
            <a:r>
              <a:rPr lang="it-IT" sz="2400" b="1" dirty="0">
                <a:solidFill>
                  <a:srgbClr val="FF0000"/>
                </a:solidFill>
              </a:rPr>
              <a:t>MERF</a:t>
            </a:r>
            <a:r>
              <a:rPr lang="it-IT" sz="2400" b="1" dirty="0"/>
              <a:t> </a:t>
            </a:r>
            <a:r>
              <a:rPr lang="it-IT" sz="2400" dirty="0"/>
              <a:t> (Epilessia mioclonica associata a fibre rosse raggiate). </a:t>
            </a:r>
          </a:p>
          <a:p>
            <a:pPr marL="114300" algn="just"/>
            <a:endParaRPr lang="it-IT" sz="2400" dirty="0" smtClean="0"/>
          </a:p>
          <a:p>
            <a:pPr marL="114300" algn="just"/>
            <a:endParaRPr lang="it-IT" sz="2400" dirty="0"/>
          </a:p>
          <a:p>
            <a:pPr marL="114300" algn="just"/>
            <a:r>
              <a:rPr lang="it-IT" sz="2400" b="1" dirty="0">
                <a:solidFill>
                  <a:srgbClr val="FF0000"/>
                </a:solidFill>
              </a:rPr>
              <a:t>Altri geni coinvolti</a:t>
            </a:r>
            <a:r>
              <a:rPr lang="it-IT" sz="2400" dirty="0"/>
              <a:t>:  SOX10 (fattore di trascrizione), POLG </a:t>
            </a:r>
            <a:r>
              <a:rPr lang="it-IT" sz="2400" dirty="0" smtClean="0"/>
              <a:t>(gene della DNA polimerasi gamma), </a:t>
            </a:r>
            <a:r>
              <a:rPr lang="it-IT" sz="2400" dirty="0"/>
              <a:t>FILAMIN A GENE (proteina </a:t>
            </a:r>
            <a:r>
              <a:rPr lang="it-IT" sz="2400" dirty="0" err="1"/>
              <a:t>citoscheletrica</a:t>
            </a:r>
            <a:r>
              <a:rPr lang="it-IT" sz="2400" dirty="0"/>
              <a:t>, x- </a:t>
            </a:r>
            <a:r>
              <a:rPr lang="it-IT" sz="2400" dirty="0" err="1"/>
              <a:t>linked</a:t>
            </a:r>
            <a:r>
              <a:rPr lang="it-IT" sz="2400" dirty="0"/>
              <a:t>), ACTG2 (</a:t>
            </a:r>
            <a:r>
              <a:rPr lang="it-IT" sz="2400" dirty="0" smtClean="0"/>
              <a:t>actina </a:t>
            </a:r>
            <a:r>
              <a:rPr lang="it-IT" sz="2400" dirty="0"/>
              <a:t>gamma2, associato ad altri </a:t>
            </a:r>
            <a:r>
              <a:rPr lang="it-IT" sz="2400" dirty="0" smtClean="0"/>
              <a:t>fenotipi</a:t>
            </a:r>
            <a:r>
              <a:rPr lang="it-IT" sz="2400" dirty="0"/>
              <a:t>), RAD </a:t>
            </a:r>
            <a:r>
              <a:rPr lang="it-IT" sz="2400" dirty="0" smtClean="0"/>
              <a:t>21... </a:t>
            </a:r>
            <a:r>
              <a:rPr lang="it-IT" sz="2400" dirty="0"/>
              <a:t>Altri?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34321920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B004B1A-53D9-46E9-A079-2A68BBBD21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29" r="23482" b="3"/>
          <a:stretch/>
        </p:blipFill>
        <p:spPr>
          <a:xfrm>
            <a:off x="8904312" y="2276872"/>
            <a:ext cx="2915860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8DBAF03A-0926-4A13-A721-05AAD343D59E}"/>
              </a:ext>
            </a:extLst>
          </p:cNvPr>
          <p:cNvSpPr txBox="1">
            <a:spLocks/>
          </p:cNvSpPr>
          <p:nvPr/>
        </p:nvSpPr>
        <p:spPr>
          <a:xfrm>
            <a:off x="852594" y="764704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5400" b="1" dirty="0">
                <a:solidFill>
                  <a:srgbClr val="0070C0"/>
                </a:solidFill>
              </a:rPr>
              <a:t>IL CASO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DA66AD95-3FB6-46F4-A5D0-B966642AD405}"/>
              </a:ext>
            </a:extLst>
          </p:cNvPr>
          <p:cNvSpPr txBox="1">
            <a:spLocks/>
          </p:cNvSpPr>
          <p:nvPr/>
        </p:nvSpPr>
        <p:spPr>
          <a:xfrm>
            <a:off x="416966" y="1988840"/>
            <a:ext cx="8415338" cy="455771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it-IT" sz="2000" b="1" dirty="0"/>
              <a:t>Alessia</a:t>
            </a:r>
            <a:r>
              <a:rPr lang="it-IT" sz="2000" dirty="0"/>
              <a:t>, ragazza di 25 anni, già nel </a:t>
            </a:r>
            <a:r>
              <a:rPr lang="it-IT" sz="2000" b="1" dirty="0"/>
              <a:t>primo anno</a:t>
            </a:r>
            <a:r>
              <a:rPr lang="it-IT" sz="2000" dirty="0"/>
              <a:t> di vita presenta </a:t>
            </a:r>
            <a:r>
              <a:rPr lang="it-IT" sz="2000" b="1" dirty="0"/>
              <a:t>ripetuti episodi di </a:t>
            </a:r>
            <a:r>
              <a:rPr lang="it-IT" sz="2000" b="1" dirty="0">
                <a:solidFill>
                  <a:srgbClr val="FF0000"/>
                </a:solidFill>
              </a:rPr>
              <a:t>occlusione intestinale </a:t>
            </a:r>
            <a:r>
              <a:rPr lang="it-IT" sz="2000" dirty="0"/>
              <a:t>da stenosi delle anse ileali. Il primo in </a:t>
            </a:r>
            <a:r>
              <a:rPr lang="it-IT" sz="2000" b="1" dirty="0"/>
              <a:t>seconda giornata di vita</a:t>
            </a:r>
            <a:r>
              <a:rPr lang="it-IT" sz="2000" dirty="0"/>
              <a:t>!</a:t>
            </a:r>
          </a:p>
          <a:p>
            <a:pPr algn="just">
              <a:lnSpc>
                <a:spcPct val="90000"/>
              </a:lnSpc>
            </a:pPr>
            <a:endParaRPr lang="it-IT" sz="2000" dirty="0" smtClean="0"/>
          </a:p>
          <a:p>
            <a:pPr algn="just">
              <a:lnSpc>
                <a:spcPct val="90000"/>
              </a:lnSpc>
            </a:pPr>
            <a:endParaRPr lang="it-IT" sz="2000" dirty="0"/>
          </a:p>
          <a:p>
            <a:pPr algn="just">
              <a:lnSpc>
                <a:spcPct val="90000"/>
              </a:lnSpc>
            </a:pPr>
            <a:r>
              <a:rPr lang="it-IT" sz="2000" dirty="0"/>
              <a:t> Viene seguita dall’ospedale di Monfalcone, e dall’IRCCS Burlo- Garofolo di Trieste dove viene sottoposta a 4 </a:t>
            </a:r>
            <a:r>
              <a:rPr lang="it-IT" sz="2000" b="1" dirty="0"/>
              <a:t>interventi chirurgici</a:t>
            </a:r>
            <a:r>
              <a:rPr lang="it-IT" sz="2000" dirty="0"/>
              <a:t> di resezione, con confezionamento di enterostomie di raffreddamento. </a:t>
            </a:r>
          </a:p>
          <a:p>
            <a:pPr algn="just">
              <a:lnSpc>
                <a:spcPct val="90000"/>
              </a:lnSpc>
            </a:pPr>
            <a:endParaRPr lang="it-IT" sz="2000" dirty="0" smtClean="0"/>
          </a:p>
          <a:p>
            <a:pPr algn="just">
              <a:lnSpc>
                <a:spcPct val="90000"/>
              </a:lnSpc>
            </a:pPr>
            <a:endParaRPr lang="it-IT" sz="2000" dirty="0"/>
          </a:p>
          <a:p>
            <a:pPr algn="just">
              <a:lnSpc>
                <a:spcPct val="90000"/>
              </a:lnSpc>
            </a:pPr>
            <a:r>
              <a:rPr lang="it-IT" sz="2000" dirty="0"/>
              <a:t>Durante gli interventi vengono eseguite delle </a:t>
            </a:r>
            <a:r>
              <a:rPr lang="it-IT" sz="2000" b="1" dirty="0"/>
              <a:t>biopsie </a:t>
            </a:r>
            <a:r>
              <a:rPr lang="it-IT" sz="2000" dirty="0"/>
              <a:t>che mostrano </a:t>
            </a:r>
            <a:r>
              <a:rPr lang="it-IT" sz="2000" b="1" dirty="0">
                <a:solidFill>
                  <a:srgbClr val="FF0000"/>
                </a:solidFill>
              </a:rPr>
              <a:t>edema della mucosa della parete ileale, nel contesto della quale non si osservano strutture gangliari</a:t>
            </a:r>
            <a:r>
              <a:rPr lang="it-IT" sz="2000" b="1" dirty="0"/>
              <a:t>. Componente muscolare scarsamente rappresentata, nel contesto della quale si rilevano solo elementi cellulari immaturi.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256348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610CB7D1-45CB-4905-B8FB-3724562330D2}"/>
              </a:ext>
            </a:extLst>
          </p:cNvPr>
          <p:cNvSpPr txBox="1">
            <a:spLocks/>
          </p:cNvSpPr>
          <p:nvPr/>
        </p:nvSpPr>
        <p:spPr>
          <a:xfrm>
            <a:off x="-726013" y="989788"/>
            <a:ext cx="10571998" cy="970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ASPETTI CLINICI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6C01105F-A241-4D82-AA3D-4B6A7B6C669C}"/>
              </a:ext>
            </a:extLst>
          </p:cNvPr>
          <p:cNvSpPr txBox="1">
            <a:spLocks/>
          </p:cNvSpPr>
          <p:nvPr/>
        </p:nvSpPr>
        <p:spPr>
          <a:xfrm>
            <a:off x="579365" y="2156486"/>
            <a:ext cx="11033270" cy="451287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b="1" dirty="0"/>
              <a:t>NATURA </a:t>
            </a:r>
            <a:r>
              <a:rPr lang="it-IT" sz="2200" b="1" dirty="0">
                <a:solidFill>
                  <a:srgbClr val="FF0000"/>
                </a:solidFill>
              </a:rPr>
              <a:t>CRONICA</a:t>
            </a:r>
            <a:r>
              <a:rPr lang="it-IT" sz="2200" b="1" dirty="0"/>
              <a:t> DELLA PATOLOGIA </a:t>
            </a:r>
            <a:r>
              <a:rPr lang="it-IT" sz="2200" dirty="0"/>
              <a:t>(Ma in molte forme vi sono dei «</a:t>
            </a:r>
            <a:r>
              <a:rPr lang="it-IT" sz="2200" dirty="0" err="1"/>
              <a:t>flare</a:t>
            </a:r>
            <a:r>
              <a:rPr lang="it-IT" sz="2200" dirty="0"/>
              <a:t>» dei sintomi. </a:t>
            </a:r>
            <a:r>
              <a:rPr lang="it-IT" sz="2200" b="1" dirty="0"/>
              <a:t>Rare</a:t>
            </a:r>
            <a:r>
              <a:rPr lang="it-IT" sz="2200" dirty="0"/>
              <a:t> forme asintomatiche tra i </a:t>
            </a:r>
            <a:r>
              <a:rPr lang="it-IT" sz="2200" dirty="0" err="1"/>
              <a:t>flare</a:t>
            </a:r>
            <a:r>
              <a:rPr lang="it-IT" sz="2200" dirty="0" smtClean="0"/>
              <a:t>).</a:t>
            </a:r>
            <a:endParaRPr lang="it-IT" sz="2200" dirty="0"/>
          </a:p>
          <a:p>
            <a:pPr algn="just"/>
            <a:endParaRPr lang="it-IT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b="1" dirty="0"/>
              <a:t>ESORDIO IN GENERE </a:t>
            </a:r>
            <a:r>
              <a:rPr lang="it-IT" sz="2200" b="1" dirty="0" smtClean="0">
                <a:solidFill>
                  <a:srgbClr val="FF0000"/>
                </a:solidFill>
              </a:rPr>
              <a:t>INSIDIOSO.</a:t>
            </a:r>
            <a:endParaRPr lang="it-IT" sz="2200" b="1" dirty="0">
              <a:solidFill>
                <a:srgbClr val="FF0000"/>
              </a:solidFill>
            </a:endParaRPr>
          </a:p>
          <a:p>
            <a:pPr algn="just"/>
            <a:endParaRPr lang="it-IT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FF0000"/>
                </a:solidFill>
              </a:rPr>
              <a:t>SINTOMI DIFFERENTI </a:t>
            </a:r>
            <a:r>
              <a:rPr lang="it-IT" sz="2200" b="1" dirty="0"/>
              <a:t>IN RELAZIONE ALL’ESTENSIONE E ALLA LOCALIZZAZIONE </a:t>
            </a:r>
            <a:r>
              <a:rPr lang="it-IT" sz="2200" dirty="0"/>
              <a:t>(</a:t>
            </a:r>
            <a:r>
              <a:rPr lang="it-IT" sz="2200" u="sng" dirty="0"/>
              <a:t>ogni punto del tratto gastrointestinale può essere potenzialmente coinvolto</a:t>
            </a:r>
            <a:r>
              <a:rPr lang="it-IT" sz="2200" dirty="0" smtClean="0"/>
              <a:t>).</a:t>
            </a:r>
            <a:endParaRPr lang="it-IT" sz="2200" dirty="0"/>
          </a:p>
          <a:p>
            <a:pPr algn="just"/>
            <a:endParaRPr lang="it-IT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b="1" dirty="0"/>
              <a:t>SINTOMI </a:t>
            </a:r>
            <a:r>
              <a:rPr lang="it-IT" sz="2200" b="1" dirty="0">
                <a:solidFill>
                  <a:srgbClr val="FF0000"/>
                </a:solidFill>
              </a:rPr>
              <a:t>ALLA NASCITA </a:t>
            </a:r>
            <a:r>
              <a:rPr lang="it-IT" sz="2200" b="1" dirty="0"/>
              <a:t>O AL PIU’ NEI PRIMI </a:t>
            </a:r>
            <a:r>
              <a:rPr lang="it-IT" sz="2200" b="1" dirty="0" smtClean="0"/>
              <a:t>ANNI.</a:t>
            </a:r>
            <a:endParaRPr lang="it-IT" sz="2200" b="1" dirty="0"/>
          </a:p>
          <a:p>
            <a:pPr algn="just"/>
            <a:endParaRPr lang="it-IT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/>
              <a:t>PER DEFINIZIONE DEVONO DURARE   </a:t>
            </a:r>
            <a:r>
              <a:rPr lang="it-IT" sz="2200" b="1" dirty="0">
                <a:solidFill>
                  <a:srgbClr val="FF0000"/>
                </a:solidFill>
              </a:rPr>
              <a:t>PIU’ DI 6 </a:t>
            </a:r>
            <a:r>
              <a:rPr lang="it-IT" sz="2200" b="1" dirty="0" smtClean="0">
                <a:solidFill>
                  <a:srgbClr val="FF0000"/>
                </a:solidFill>
              </a:rPr>
              <a:t>MESI.</a:t>
            </a:r>
            <a:endParaRPr lang="it-IT" sz="2200" b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21375EB-2EFE-4C89-B331-4530A1B10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2" y="698567"/>
            <a:ext cx="2603427" cy="14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3891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7489ECC-CA9A-4003-A241-455439AA1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0" y="2204864"/>
            <a:ext cx="4000500" cy="392561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463C8030-0D9B-42AF-B0DF-208115D2B950}"/>
              </a:ext>
            </a:extLst>
          </p:cNvPr>
          <p:cNvSpPr txBox="1">
            <a:spLocks/>
          </p:cNvSpPr>
          <p:nvPr/>
        </p:nvSpPr>
        <p:spPr>
          <a:xfrm>
            <a:off x="810001" y="874374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ASPETTI CLINICI: SINTOMI PRINCIPALI 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75C0E4AF-F339-4C4D-BE8B-23DE9EE19AF7}"/>
              </a:ext>
            </a:extLst>
          </p:cNvPr>
          <p:cNvSpPr txBox="1">
            <a:spLocks/>
          </p:cNvSpPr>
          <p:nvPr/>
        </p:nvSpPr>
        <p:spPr>
          <a:xfrm>
            <a:off x="4415009" y="1988840"/>
            <a:ext cx="7513639" cy="43924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600" b="1" dirty="0"/>
              <a:t>GONFIORE ADDOMINALE</a:t>
            </a:r>
            <a:r>
              <a:rPr lang="it-IT" sz="2600" dirty="0"/>
              <a:t>: 75</a:t>
            </a:r>
            <a:r>
              <a:rPr lang="it-IT" sz="2600" dirty="0" smtClean="0"/>
              <a:t>%</a:t>
            </a:r>
          </a:p>
          <a:p>
            <a:pPr marL="342900" indent="-342900"/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600" b="1" dirty="0"/>
              <a:t>DOLORE</a:t>
            </a:r>
            <a:r>
              <a:rPr lang="it-IT" sz="2600" dirty="0"/>
              <a:t> </a:t>
            </a:r>
            <a:r>
              <a:rPr lang="it-IT" sz="2600" dirty="0" smtClean="0"/>
              <a:t>(cronico </a:t>
            </a:r>
            <a:r>
              <a:rPr lang="it-IT" sz="2600" dirty="0"/>
              <a:t>o</a:t>
            </a:r>
            <a:r>
              <a:rPr lang="it-IT" sz="2600" dirty="0" smtClean="0"/>
              <a:t> </a:t>
            </a:r>
            <a:r>
              <a:rPr lang="it-IT" sz="2600" dirty="0" err="1" smtClean="0"/>
              <a:t>flare</a:t>
            </a:r>
            <a:r>
              <a:rPr lang="it-IT" sz="2600" dirty="0" smtClean="0"/>
              <a:t>, </a:t>
            </a:r>
            <a:r>
              <a:rPr lang="it-IT" sz="2600" dirty="0"/>
              <a:t>sordo </a:t>
            </a:r>
            <a:r>
              <a:rPr lang="it-IT" sz="2600" dirty="0" smtClean="0"/>
              <a:t>o a </a:t>
            </a:r>
            <a:r>
              <a:rPr lang="it-IT" sz="2600" dirty="0"/>
              <a:t>pugnalate</a:t>
            </a:r>
            <a:r>
              <a:rPr lang="it-IT" sz="2600" dirty="0" smtClean="0"/>
              <a:t>): 58%</a:t>
            </a:r>
          </a:p>
          <a:p>
            <a:pPr marL="342900" indent="-342900"/>
            <a:endParaRPr lang="it-IT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600" b="1" dirty="0"/>
              <a:t>NAUSEA</a:t>
            </a:r>
            <a:r>
              <a:rPr lang="it-IT" sz="2600" dirty="0"/>
              <a:t>: 49</a:t>
            </a:r>
            <a:r>
              <a:rPr lang="it-IT" sz="2600" dirty="0" smtClean="0"/>
              <a:t>%</a:t>
            </a:r>
          </a:p>
          <a:p>
            <a:pPr marL="342900" indent="-342900"/>
            <a:endParaRPr lang="it-IT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600" b="1" dirty="0"/>
              <a:t>COSTIPAZIONE</a:t>
            </a:r>
            <a:r>
              <a:rPr lang="it-IT" sz="2600" dirty="0"/>
              <a:t> (a volte vera e propria assenza di peristalsi): 48</a:t>
            </a:r>
            <a:r>
              <a:rPr lang="it-IT" sz="2600" dirty="0" smtClean="0"/>
              <a:t>%</a:t>
            </a:r>
          </a:p>
          <a:p>
            <a:pPr marL="342900" indent="-342900"/>
            <a:endParaRPr lang="it-IT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9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600" b="1" dirty="0"/>
              <a:t>VOMITO</a:t>
            </a:r>
            <a:r>
              <a:rPr lang="it-IT" sz="2600" dirty="0"/>
              <a:t>: 36</a:t>
            </a:r>
            <a:r>
              <a:rPr lang="it-IT" sz="2600" dirty="0" smtClean="0"/>
              <a:t>%</a:t>
            </a:r>
          </a:p>
          <a:p>
            <a:pPr marL="342900" indent="-342900"/>
            <a:endParaRPr lang="it-IT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9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600" b="1" dirty="0"/>
              <a:t>SENSO DI SAZIETA’ PRECOCE</a:t>
            </a:r>
            <a:r>
              <a:rPr lang="it-IT" sz="2600" dirty="0"/>
              <a:t>: 37%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6583716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028C321-3CDF-4991-879E-8B0F2A3F92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81" r="17150" b="-4"/>
          <a:stretch/>
        </p:blipFill>
        <p:spPr>
          <a:xfrm>
            <a:off x="8784192" y="2204864"/>
            <a:ext cx="2915860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6B55730C-EBF5-4CBE-99F5-AF77CC3BC556}"/>
              </a:ext>
            </a:extLst>
          </p:cNvPr>
          <p:cNvSpPr txBox="1">
            <a:spLocks/>
          </p:cNvSpPr>
          <p:nvPr/>
        </p:nvSpPr>
        <p:spPr>
          <a:xfrm>
            <a:off x="551384" y="730358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ASPETTI CLINICI: ALTRI SINTOMI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7BD64CFD-0EF9-4914-8FC8-AE8B16BE30F9}"/>
              </a:ext>
            </a:extLst>
          </p:cNvPr>
          <p:cNvSpPr txBox="1">
            <a:spLocks/>
          </p:cNvSpPr>
          <p:nvPr/>
        </p:nvSpPr>
        <p:spPr>
          <a:xfrm>
            <a:off x="318052" y="1556792"/>
            <a:ext cx="8097078" cy="501804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sz="7200" b="1" dirty="0"/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it-IT" sz="7200" b="1" dirty="0" smtClean="0"/>
              <a:t>AVVERSIONE </a:t>
            </a:r>
            <a:r>
              <a:rPr lang="it-IT" sz="7200" b="1" dirty="0"/>
              <a:t>AL CIBO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it-IT" sz="7200" b="1" dirty="0" smtClean="0"/>
              <a:t>MALASSORBIMENTO </a:t>
            </a:r>
            <a:r>
              <a:rPr lang="it-IT" sz="7200" b="1" dirty="0"/>
              <a:t>CON PERDITA DI PESO </a:t>
            </a:r>
            <a:r>
              <a:rPr lang="it-IT" sz="7200" dirty="0"/>
              <a:t>(Alterazioni digestive, esacerbazione all’ingestione di cibo, SIBO</a:t>
            </a:r>
            <a:r>
              <a:rPr lang="it-IT" sz="7200" dirty="0" smtClean="0"/>
              <a:t>).</a:t>
            </a:r>
            <a:endParaRPr lang="it-IT" sz="7200" dirty="0"/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it-IT" sz="7200" b="1" dirty="0" smtClean="0"/>
              <a:t>DIARREA</a:t>
            </a:r>
            <a:r>
              <a:rPr lang="it-IT" sz="7200" dirty="0" smtClean="0"/>
              <a:t> </a:t>
            </a:r>
            <a:r>
              <a:rPr lang="it-IT" sz="7200" dirty="0"/>
              <a:t>(Casi più </a:t>
            </a:r>
            <a:r>
              <a:rPr lang="it-IT" sz="7200" b="1" dirty="0"/>
              <a:t>rari</a:t>
            </a:r>
            <a:r>
              <a:rPr lang="it-IT" sz="7200" dirty="0"/>
              <a:t> da </a:t>
            </a:r>
            <a:r>
              <a:rPr lang="it-IT" sz="7200" dirty="0" err="1"/>
              <a:t>sovrainfezione</a:t>
            </a:r>
            <a:r>
              <a:rPr lang="it-IT" sz="7200" dirty="0"/>
              <a:t> batterica- SIBO) </a:t>
            </a:r>
            <a:r>
              <a:rPr lang="it-IT" sz="7200" dirty="0" smtClean="0"/>
              <a:t>.</a:t>
            </a:r>
            <a:endParaRPr lang="it-IT" sz="7200" dirty="0"/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it-IT" sz="7200" b="1" dirty="0" smtClean="0"/>
              <a:t>DISFAGIA</a:t>
            </a:r>
            <a:r>
              <a:rPr lang="it-IT" sz="7200" dirty="0" smtClean="0"/>
              <a:t> </a:t>
            </a:r>
            <a:r>
              <a:rPr lang="it-IT" sz="7200" dirty="0"/>
              <a:t>(Casi più </a:t>
            </a:r>
            <a:r>
              <a:rPr lang="it-IT" sz="7200" b="1" dirty="0"/>
              <a:t>rari</a:t>
            </a:r>
            <a:r>
              <a:rPr lang="it-IT" sz="7200" dirty="0"/>
              <a:t> da coinvolgimento esofageo</a:t>
            </a:r>
            <a:r>
              <a:rPr lang="it-IT" sz="7200" dirty="0" smtClean="0"/>
              <a:t>).</a:t>
            </a:r>
            <a:endParaRPr lang="it-IT" sz="7200" dirty="0"/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it-IT" sz="7200" b="1" dirty="0" smtClean="0"/>
              <a:t>COINVOLGIMENTO </a:t>
            </a:r>
            <a:r>
              <a:rPr lang="it-IT" sz="7200" b="1" dirty="0"/>
              <a:t>URINARIO  </a:t>
            </a:r>
            <a:r>
              <a:rPr lang="it-IT" sz="7200" dirty="0"/>
              <a:t>(</a:t>
            </a:r>
            <a:r>
              <a:rPr lang="it-IT" sz="7200" b="1" dirty="0"/>
              <a:t>Frequente</a:t>
            </a:r>
            <a:r>
              <a:rPr lang="it-IT" sz="7200" dirty="0"/>
              <a:t>, soprattutto nelle forme </a:t>
            </a:r>
            <a:r>
              <a:rPr lang="it-IT" sz="7200" u="sng" dirty="0"/>
              <a:t>miopatiche</a:t>
            </a:r>
            <a:r>
              <a:rPr lang="it-IT" sz="7200" dirty="0" smtClean="0"/>
              <a:t>).</a:t>
            </a:r>
            <a:endParaRPr lang="it-IT" sz="7200" dirty="0"/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it-IT" sz="7200" b="1" dirty="0" smtClean="0"/>
              <a:t>DEPRESSIONE </a:t>
            </a:r>
            <a:r>
              <a:rPr lang="it-IT" sz="7200" b="1" dirty="0"/>
              <a:t>E DISTURBI PSICOLOGICI </a:t>
            </a:r>
            <a:r>
              <a:rPr lang="it-IT" sz="7200" dirty="0"/>
              <a:t>(Dovuti alla ridotta qualità di vita o delle cure</a:t>
            </a:r>
            <a:r>
              <a:rPr lang="it-IT" sz="7200" dirty="0" smtClean="0"/>
              <a:t>).</a:t>
            </a:r>
          </a:p>
          <a:p>
            <a:pPr>
              <a:lnSpc>
                <a:spcPct val="90000"/>
              </a:lnSpc>
            </a:pPr>
            <a:endParaRPr lang="it-IT" sz="7200" dirty="0"/>
          </a:p>
          <a:p>
            <a:pPr>
              <a:lnSpc>
                <a:spcPct val="90000"/>
              </a:lnSpc>
            </a:pPr>
            <a:endParaRPr lang="it-IT" sz="7200" dirty="0"/>
          </a:p>
          <a:p>
            <a:pPr>
              <a:lnSpc>
                <a:spcPct val="90000"/>
              </a:lnSpc>
            </a:pPr>
            <a:endParaRPr lang="it-IT" sz="7200" dirty="0"/>
          </a:p>
          <a:p>
            <a:pPr>
              <a:lnSpc>
                <a:spcPct val="90000"/>
              </a:lnSpc>
            </a:pPr>
            <a:r>
              <a:rPr lang="it-IT" sz="7200" b="1" dirty="0">
                <a:solidFill>
                  <a:srgbClr val="FF0000"/>
                </a:solidFill>
              </a:rPr>
              <a:t>Tipiche le crisi </a:t>
            </a:r>
            <a:r>
              <a:rPr lang="it-IT" sz="7200" dirty="0"/>
              <a:t>con: dolore addominale, distensione, impossibilità a defecare, (alvo chiuso), nausea e vomito</a:t>
            </a:r>
          </a:p>
          <a:p>
            <a:pPr>
              <a:lnSpc>
                <a:spcPct val="90000"/>
              </a:lnSpc>
            </a:pP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776965378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748885ED-1B14-44BB-91F2-194E5D3C4D70}"/>
              </a:ext>
            </a:extLst>
          </p:cNvPr>
          <p:cNvSpPr txBox="1">
            <a:spLocks/>
          </p:cNvSpPr>
          <p:nvPr/>
        </p:nvSpPr>
        <p:spPr>
          <a:xfrm>
            <a:off x="810001" y="802366"/>
            <a:ext cx="10571998" cy="970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DIAGNOSI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85EA73E1-D7FB-4E79-9485-48DB45689E0E}"/>
              </a:ext>
            </a:extLst>
          </p:cNvPr>
          <p:cNvSpPr txBox="1">
            <a:spLocks/>
          </p:cNvSpPr>
          <p:nvPr/>
        </p:nvSpPr>
        <p:spPr>
          <a:xfrm>
            <a:off x="348486" y="1772816"/>
            <a:ext cx="11396870" cy="506232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2100" b="1" dirty="0"/>
              <a:t>SPESSO LA MALATTIA VIENE </a:t>
            </a:r>
            <a:r>
              <a:rPr lang="it-IT" sz="2100" b="1" dirty="0">
                <a:solidFill>
                  <a:srgbClr val="FF0000"/>
                </a:solidFill>
              </a:rPr>
              <a:t>MISCONOSCIUTA PER TEMPI ANCHE LUNGHI</a:t>
            </a:r>
            <a:r>
              <a:rPr lang="it-IT" sz="2100" b="1" dirty="0"/>
              <a:t>, ED IL PAZIENTE VIENE SOTTOPOSTO A RIPETUTI INTERVENTI CHIRURGICI, SPESSO INUTILI E POTENZIALMENTE </a:t>
            </a:r>
            <a:r>
              <a:rPr lang="it-IT" sz="2100" b="1" dirty="0" smtClean="0"/>
              <a:t>DANNOSI.</a:t>
            </a:r>
            <a:endParaRPr lang="it-IT" sz="2100" b="1" dirty="0"/>
          </a:p>
          <a:p>
            <a:pPr algn="just"/>
            <a:endParaRPr lang="it-IT" sz="1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2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100" b="1" dirty="0" smtClean="0">
                <a:solidFill>
                  <a:srgbClr val="FF0000"/>
                </a:solidFill>
              </a:rPr>
              <a:t>SINTOMI</a:t>
            </a:r>
            <a:r>
              <a:rPr lang="it-IT" sz="2100" dirty="0" smtClean="0"/>
              <a:t> </a:t>
            </a:r>
            <a:r>
              <a:rPr lang="it-IT" sz="2100" dirty="0"/>
              <a:t>CARATTERISTICI: punto di partenza fondamentale. </a:t>
            </a:r>
          </a:p>
          <a:p>
            <a:pPr algn="just"/>
            <a:endParaRPr lang="it-IT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100" b="1" dirty="0">
                <a:solidFill>
                  <a:srgbClr val="FF0000"/>
                </a:solidFill>
              </a:rPr>
              <a:t>STORIA</a:t>
            </a:r>
            <a:r>
              <a:rPr lang="it-IT" sz="2100" dirty="0"/>
              <a:t> DETTAGLIATA: spesso episodi multipli di subocclusione/ occlusione e storia di </a:t>
            </a:r>
            <a:r>
              <a:rPr lang="it-IT" sz="2100" dirty="0" smtClean="0"/>
              <a:t>interventi.</a:t>
            </a:r>
            <a:endParaRPr lang="it-IT" sz="2100" dirty="0"/>
          </a:p>
          <a:p>
            <a:pPr algn="just"/>
            <a:endParaRPr lang="it-IT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100" dirty="0"/>
              <a:t>TEST DI </a:t>
            </a:r>
            <a:r>
              <a:rPr lang="it-IT" sz="2100" b="1" dirty="0">
                <a:solidFill>
                  <a:srgbClr val="FF0000"/>
                </a:solidFill>
              </a:rPr>
              <a:t>LABORATORIO</a:t>
            </a:r>
            <a:r>
              <a:rPr lang="it-IT" sz="2100" dirty="0"/>
              <a:t>: aiutano a valutare potenziali cause sottostanti e lo stato </a:t>
            </a:r>
            <a:r>
              <a:rPr lang="it-IT" sz="2100" dirty="0" smtClean="0"/>
              <a:t>nutrizionale.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100" dirty="0" smtClean="0"/>
          </a:p>
          <a:p>
            <a:pPr marL="342900" lvl="3" indent="-342900" algn="just"/>
            <a:r>
              <a:rPr lang="it-IT" sz="1900" dirty="0" smtClean="0"/>
              <a:t>		Emocromo, VES e PCR (Anemia, infiammazione), Elettroliti (Diarrea, Vomito), Ormoni tiroidei e 	TSH (spesso ipotiroidismo), Albumina (malnutrizione), esami della coagulazione (difetti 	nutrizionali e </a:t>
            </a:r>
            <a:r>
              <a:rPr lang="it-IT" sz="1900" dirty="0" err="1" smtClean="0"/>
              <a:t>overgrowth</a:t>
            </a:r>
            <a:r>
              <a:rPr lang="it-IT" sz="1900" dirty="0" smtClean="0"/>
              <a:t> batterico con deficit vit. K), autoanticorpi (specifiche forme secondarie. 	</a:t>
            </a:r>
            <a:r>
              <a:rPr lang="it-IT" sz="1900" dirty="0" err="1" smtClean="0"/>
              <a:t>Es</a:t>
            </a:r>
            <a:r>
              <a:rPr lang="it-IT" sz="1900" dirty="0" smtClean="0"/>
              <a:t>: anti glutammico decarbossilasi, canali del calcio P/Q), </a:t>
            </a:r>
            <a:r>
              <a:rPr lang="it-IT" sz="1900" dirty="0" err="1" smtClean="0"/>
              <a:t>VIT</a:t>
            </a:r>
            <a:r>
              <a:rPr lang="it-IT" sz="1900" dirty="0" smtClean="0"/>
              <a:t>. B12 (bassa in caso di 	</a:t>
            </a:r>
            <a:r>
              <a:rPr lang="it-IT" sz="1900" dirty="0" err="1" smtClean="0"/>
              <a:t>overgrowth</a:t>
            </a:r>
            <a:r>
              <a:rPr lang="it-IT" sz="1900" dirty="0" smtClean="0"/>
              <a:t> batterico)</a:t>
            </a:r>
          </a:p>
          <a:p>
            <a:pPr marL="1828800" lvl="4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9925105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26AA896-EFAF-4AD7-8E0A-3A821D6E3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138" y="3189695"/>
            <a:ext cx="2913062" cy="216294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C03E8214-0868-4E31-BF5C-7A9A5E0186C8}"/>
              </a:ext>
            </a:extLst>
          </p:cNvPr>
          <p:cNvSpPr txBox="1">
            <a:spLocks/>
          </p:cNvSpPr>
          <p:nvPr/>
        </p:nvSpPr>
        <p:spPr>
          <a:xfrm>
            <a:off x="810001" y="908720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DIAGNOSI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83384157-4512-4CA4-ABC5-4CCF05D2F646}"/>
              </a:ext>
            </a:extLst>
          </p:cNvPr>
          <p:cNvSpPr txBox="1">
            <a:spLocks/>
          </p:cNvSpPr>
          <p:nvPr/>
        </p:nvSpPr>
        <p:spPr>
          <a:xfrm>
            <a:off x="500063" y="2135774"/>
            <a:ext cx="7289267" cy="4173546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MOLTO UTILE </a:t>
            </a:r>
            <a:r>
              <a:rPr lang="it-IT" sz="2200" b="1" dirty="0">
                <a:solidFill>
                  <a:srgbClr val="FF0000"/>
                </a:solidFill>
              </a:rPr>
              <a:t>RX</a:t>
            </a:r>
            <a:r>
              <a:rPr lang="it-IT" sz="2200" dirty="0"/>
              <a:t> DIRETTA ADDOME E/O CLISMA (Spesso clinicamente indistinguibile da forme di occlusione meccanica con dilatazione delle anse e livelli </a:t>
            </a:r>
            <a:r>
              <a:rPr lang="it-IT" sz="2200" dirty="0" err="1"/>
              <a:t>idroaerei</a:t>
            </a:r>
            <a:r>
              <a:rPr lang="it-IT" sz="2200" dirty="0"/>
              <a:t>. Si rileva inoltre la alterazione nella peristalsi e l’estensione dell’anomalia</a:t>
            </a:r>
            <a:r>
              <a:rPr lang="it-IT" sz="2200" dirty="0" smtClean="0"/>
              <a:t>).</a:t>
            </a:r>
            <a:endParaRPr lang="it-IT" sz="2200" dirty="0"/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A VOLTE NECESSARIA </a:t>
            </a:r>
            <a:r>
              <a:rPr lang="it-IT" sz="2200" b="1" dirty="0">
                <a:solidFill>
                  <a:srgbClr val="FF0000"/>
                </a:solidFill>
              </a:rPr>
              <a:t>TC</a:t>
            </a:r>
            <a:r>
              <a:rPr lang="it-IT" sz="2200" dirty="0"/>
              <a:t> ADDOME O </a:t>
            </a:r>
            <a:r>
              <a:rPr lang="it-IT" sz="2200" b="1" dirty="0">
                <a:solidFill>
                  <a:srgbClr val="FF0000"/>
                </a:solidFill>
              </a:rPr>
              <a:t>RMN</a:t>
            </a:r>
            <a:r>
              <a:rPr lang="it-IT" sz="2200" dirty="0"/>
              <a:t> (Per meglio valutare quadri di occlusione, coesistenza di aderenze negli operati o escludere megacolon tossico</a:t>
            </a:r>
            <a:r>
              <a:rPr lang="it-IT" sz="2200" dirty="0" smtClean="0"/>
              <a:t>).</a:t>
            </a:r>
            <a:endParaRPr lang="it-IT" sz="2200" dirty="0"/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FF0000"/>
                </a:solidFill>
              </a:rPr>
              <a:t>SCINTIGRAFIA</a:t>
            </a:r>
            <a:r>
              <a:rPr lang="it-IT" sz="2200" dirty="0"/>
              <a:t> DI TRANSITO G.I. : metodo </a:t>
            </a:r>
            <a:r>
              <a:rPr lang="it-IT" sz="2200" u="sng" dirty="0"/>
              <a:t>di elezione </a:t>
            </a:r>
            <a:r>
              <a:rPr lang="it-IT" sz="2200" dirty="0"/>
              <a:t> per valutare il transito </a:t>
            </a:r>
            <a:r>
              <a:rPr lang="it-IT" sz="2200" dirty="0" smtClean="0"/>
              <a:t>intestinale.</a:t>
            </a:r>
            <a:endParaRPr lang="it-IT" sz="2200" dirty="0"/>
          </a:p>
          <a:p>
            <a:endParaRPr lang="it-IT" sz="1700" dirty="0"/>
          </a:p>
          <a:p>
            <a:endParaRPr lang="it-IT" sz="1700" dirty="0"/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1465699570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449A3D6-950C-4DBA-98F0-138DB44644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6" r="25986" b="-2"/>
          <a:stretch/>
        </p:blipFill>
        <p:spPr>
          <a:xfrm>
            <a:off x="9771704" y="2942753"/>
            <a:ext cx="1953193" cy="243046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5E0A3F82-B343-4AD8-8091-0AD1909DED62}"/>
              </a:ext>
            </a:extLst>
          </p:cNvPr>
          <p:cNvSpPr txBox="1">
            <a:spLocks/>
          </p:cNvSpPr>
          <p:nvPr/>
        </p:nvSpPr>
        <p:spPr>
          <a:xfrm>
            <a:off x="810001" y="908720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DIAGNOSI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C3B5F083-AA6E-4AE1-9D38-031A834CF9BC}"/>
              </a:ext>
            </a:extLst>
          </p:cNvPr>
          <p:cNvSpPr txBox="1">
            <a:spLocks/>
          </p:cNvSpPr>
          <p:nvPr/>
        </p:nvSpPr>
        <p:spPr>
          <a:xfrm>
            <a:off x="228600" y="2132856"/>
            <a:ext cx="9344025" cy="4445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MANOMETRIE</a:t>
            </a:r>
            <a:r>
              <a:rPr lang="it-IT" sz="2000" b="1" dirty="0"/>
              <a:t> ESOFAGEA, DEL PICCOLO INTESTINO E ANORETTALE </a:t>
            </a:r>
            <a:r>
              <a:rPr lang="it-IT" sz="2000" dirty="0"/>
              <a:t>(fornisce ulteriore evidenza nella diagnosi di queste forme ed aiuta a capirne il sottotipo neuronale/ muscolare. E’ un esame però aspecifico</a:t>
            </a:r>
            <a:r>
              <a:rPr lang="it-IT" sz="2000" dirty="0" smtClean="0"/>
              <a:t>!).</a:t>
            </a:r>
            <a:endParaRPr lang="it-IT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/>
              <a:t>TEST </a:t>
            </a:r>
            <a:r>
              <a:rPr lang="it-IT" sz="2000" b="1" dirty="0">
                <a:solidFill>
                  <a:srgbClr val="FF0000"/>
                </a:solidFill>
              </a:rPr>
              <a:t>AUTONOMICI</a:t>
            </a:r>
            <a:r>
              <a:rPr lang="it-IT" sz="2000" b="1" dirty="0"/>
              <a:t> </a:t>
            </a:r>
            <a:r>
              <a:rPr lang="it-IT" sz="2000" dirty="0"/>
              <a:t>(servono a differenziare le forme di neuropatia periferica da lesioni centrali con </a:t>
            </a:r>
            <a:r>
              <a:rPr lang="it-IT" sz="2000" dirty="0" err="1"/>
              <a:t>disfuzione</a:t>
            </a:r>
            <a:r>
              <a:rPr lang="it-IT" sz="2000" dirty="0"/>
              <a:t> </a:t>
            </a:r>
            <a:r>
              <a:rPr lang="it-IT" sz="2000" dirty="0" err="1"/>
              <a:t>autonomica</a:t>
            </a:r>
            <a:r>
              <a:rPr lang="it-IT" sz="2000" dirty="0" smtClean="0"/>
              <a:t>).</a:t>
            </a:r>
            <a:endParaRPr lang="it-IT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/>
              <a:t>ENDOSCOPIE E </a:t>
            </a:r>
            <a:r>
              <a:rPr lang="it-IT" sz="2000" b="1" dirty="0">
                <a:solidFill>
                  <a:srgbClr val="FF0000"/>
                </a:solidFill>
              </a:rPr>
              <a:t>BIOPSIA</a:t>
            </a:r>
            <a:r>
              <a:rPr lang="it-IT" sz="2000" b="1" dirty="0"/>
              <a:t> </a:t>
            </a:r>
            <a:r>
              <a:rPr lang="it-IT" sz="2000" dirty="0"/>
              <a:t>(Utile sia in senso diagnostico che terapeutico –decompressione-</a:t>
            </a:r>
            <a:r>
              <a:rPr lang="it-IT" sz="2000" dirty="0" smtClean="0"/>
              <a:t>).</a:t>
            </a:r>
            <a:endParaRPr lang="it-IT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/>
              <a:t>BIOPSIA </a:t>
            </a:r>
            <a:r>
              <a:rPr lang="it-IT" sz="2000" b="1" dirty="0">
                <a:solidFill>
                  <a:srgbClr val="FF0000"/>
                </a:solidFill>
              </a:rPr>
              <a:t>CHIRURGICA</a:t>
            </a:r>
            <a:r>
              <a:rPr lang="it-IT" sz="2000" b="1" dirty="0"/>
              <a:t> A TUTTO SPESSORE</a:t>
            </a:r>
            <a:r>
              <a:rPr lang="it-IT" sz="2000" dirty="0"/>
              <a:t> (Controversa, la laparotomia può peggiorare la motilità. Da eseguire negli interventi per episodi </a:t>
            </a:r>
            <a:r>
              <a:rPr lang="it-IT" sz="2000" dirty="0" err="1"/>
              <a:t>subocclusivi</a:t>
            </a:r>
            <a:r>
              <a:rPr lang="it-IT" sz="2000" dirty="0"/>
              <a:t> e nei casi più gravi</a:t>
            </a:r>
            <a:r>
              <a:rPr lang="it-IT" sz="2000" dirty="0" smtClean="0"/>
              <a:t>).</a:t>
            </a:r>
            <a:endParaRPr lang="it-IT" sz="2000" dirty="0"/>
          </a:p>
          <a:p>
            <a:pPr>
              <a:lnSpc>
                <a:spcPct val="9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0225687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CF3AA93D-A5D5-4F74-8BE2-8E8F65130DAC}"/>
              </a:ext>
            </a:extLst>
          </p:cNvPr>
          <p:cNvSpPr txBox="1">
            <a:spLocks/>
          </p:cNvSpPr>
          <p:nvPr/>
        </p:nvSpPr>
        <p:spPr>
          <a:xfrm>
            <a:off x="191344" y="1234414"/>
            <a:ext cx="10571998" cy="970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DIAGNOSI DIFFERENZIALE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76F8D37F-4EBD-4F91-BB9E-6DCB1532AE09}"/>
              </a:ext>
            </a:extLst>
          </p:cNvPr>
          <p:cNvSpPr txBox="1">
            <a:spLocks/>
          </p:cNvSpPr>
          <p:nvPr/>
        </p:nvSpPr>
        <p:spPr>
          <a:xfrm>
            <a:off x="596348" y="2847371"/>
            <a:ext cx="10776938" cy="447006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Nelle </a:t>
            </a:r>
            <a:r>
              <a:rPr lang="it-IT" sz="2000" b="1" dirty="0" err="1">
                <a:solidFill>
                  <a:srgbClr val="FF0000"/>
                </a:solidFill>
              </a:rPr>
              <a:t>riesacerbazioni</a:t>
            </a:r>
            <a:r>
              <a:rPr lang="it-IT" sz="2000" b="1" dirty="0">
                <a:solidFill>
                  <a:srgbClr val="FF0000"/>
                </a:solidFill>
              </a:rPr>
              <a:t>/ forme acute</a:t>
            </a:r>
            <a:r>
              <a:rPr lang="it-IT" sz="2000" dirty="0"/>
              <a:t>: </a:t>
            </a:r>
            <a:r>
              <a:rPr lang="it-IT" sz="2000" b="1" dirty="0"/>
              <a:t>VOLVOLO INTESTINALE</a:t>
            </a:r>
            <a:r>
              <a:rPr lang="it-IT" sz="2000" dirty="0"/>
              <a:t> (può risultare in una compromissione vascolare) </a:t>
            </a:r>
            <a:r>
              <a:rPr lang="it-IT" sz="2000" b="1" dirty="0"/>
              <a:t>E CAUSE DI</a:t>
            </a:r>
            <a:r>
              <a:rPr lang="it-IT" sz="2000" dirty="0"/>
              <a:t> </a:t>
            </a:r>
            <a:r>
              <a:rPr lang="it-IT" sz="2000" b="1" dirty="0"/>
              <a:t>ILEO MECCANICO, SINDROME DI OGILVIE </a:t>
            </a:r>
            <a:r>
              <a:rPr lang="it-IT" sz="2000" dirty="0"/>
              <a:t>(coinvolge il colon; decorso acuto; in genere ben responsiva al trattamento medico o all’endoscopia</a:t>
            </a:r>
            <a:r>
              <a:rPr lang="it-IT" sz="2000" dirty="0" smtClean="0"/>
              <a:t>).</a:t>
            </a:r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Nelle forme </a:t>
            </a:r>
            <a:r>
              <a:rPr lang="it-IT" sz="2000" b="1" dirty="0">
                <a:solidFill>
                  <a:srgbClr val="FF0000"/>
                </a:solidFill>
              </a:rPr>
              <a:t>croniche</a:t>
            </a:r>
            <a:r>
              <a:rPr lang="it-IT" sz="2000" dirty="0"/>
              <a:t>: </a:t>
            </a:r>
            <a:r>
              <a:rPr lang="it-IT" sz="2000" b="1" dirty="0"/>
              <a:t>COMPRESSIONI AB ESTRINSECO</a:t>
            </a:r>
            <a:r>
              <a:rPr lang="it-IT" sz="2000" dirty="0"/>
              <a:t> (es: compressione </a:t>
            </a:r>
            <a:r>
              <a:rPr lang="it-IT" sz="2000" dirty="0" err="1"/>
              <a:t>aorto-</a:t>
            </a:r>
            <a:r>
              <a:rPr lang="it-IT" sz="2000" dirty="0"/>
              <a:t> mesenterica,  spesso scarsamente visibile alla radiografia), </a:t>
            </a:r>
            <a:r>
              <a:rPr lang="it-IT" sz="2000" b="1" dirty="0"/>
              <a:t>CELIACHIA </a:t>
            </a:r>
            <a:r>
              <a:rPr lang="it-IT" sz="2000" dirty="0"/>
              <a:t>(malassorbimento e al quadro cronico), </a:t>
            </a:r>
            <a:r>
              <a:rPr lang="it-IT" sz="2000" b="1" dirty="0"/>
              <a:t>DISMOTILITA’ CRONICA INTESTINALE </a:t>
            </a:r>
            <a:r>
              <a:rPr lang="it-IT" sz="2000" dirty="0"/>
              <a:t>(disordine motorio non associato a dilatazione delle anse</a:t>
            </a:r>
            <a:r>
              <a:rPr lang="it-IT" sz="2000" dirty="0" smtClean="0"/>
              <a:t>).</a:t>
            </a:r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F5ED9BD5-92DF-4932-ADED-23F3E586E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311" y="820688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06298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910626D-95E2-40C8-A6F3-D2A5AB37A3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4" r="12124" b="-3"/>
          <a:stretch/>
        </p:blipFill>
        <p:spPr>
          <a:xfrm>
            <a:off x="7410517" y="2051123"/>
            <a:ext cx="3832042" cy="4330205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9DCD9E34-9B81-4B09-85BF-C84732ACBA67}"/>
              </a:ext>
            </a:extLst>
          </p:cNvPr>
          <p:cNvSpPr txBox="1">
            <a:spLocks/>
          </p:cNvSpPr>
          <p:nvPr/>
        </p:nvSpPr>
        <p:spPr>
          <a:xfrm>
            <a:off x="1004728" y="1018390"/>
            <a:ext cx="10182544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STORIA  NATURALE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55E524A9-AD15-403C-9C9E-921A724344EB}"/>
              </a:ext>
            </a:extLst>
          </p:cNvPr>
          <p:cNvSpPr txBox="1">
            <a:spLocks/>
          </p:cNvSpPr>
          <p:nvPr/>
        </p:nvSpPr>
        <p:spPr>
          <a:xfrm>
            <a:off x="251790" y="2276872"/>
            <a:ext cx="6224107" cy="423002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NON BEN VALUTATA NEGLI ADULTI (Pochi studi).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sz="2000" dirty="0"/>
          </a:p>
          <a:p>
            <a:pPr>
              <a:lnSpc>
                <a:spcPct val="90000"/>
              </a:lnSpc>
            </a:pPr>
            <a:endParaRPr lang="it-IT" sz="1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IN GENERE EPISODI DOLOROSI, ASSOCIATI A MALASSORBIMENTO FINO A </a:t>
            </a:r>
            <a:r>
              <a:rPr lang="it-IT" sz="2000" b="1" dirty="0" smtClean="0"/>
              <a:t>CACHESSIA.</a:t>
            </a:r>
            <a:endParaRPr lang="it-IT" sz="2000" b="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>
              <a:lnSpc>
                <a:spcPct val="90000"/>
              </a:lnSpc>
            </a:pPr>
            <a:endParaRPr lang="it-IT" sz="1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NEL COMPLESSO I </a:t>
            </a:r>
            <a:r>
              <a:rPr lang="it-IT" sz="2000" b="1" dirty="0"/>
              <a:t>TRATTAMENTI</a:t>
            </a:r>
            <a:r>
              <a:rPr lang="it-IT" sz="2000" dirty="0"/>
              <a:t> IN GENERE SONO </a:t>
            </a:r>
            <a:r>
              <a:rPr lang="it-IT" sz="2000" b="1" dirty="0"/>
              <a:t>INSODDISFACENTI</a:t>
            </a:r>
            <a:r>
              <a:rPr lang="it-IT" sz="2000" dirty="0"/>
              <a:t> E L’OUTCOME </a:t>
            </a:r>
            <a:r>
              <a:rPr lang="it-IT" sz="2000" dirty="0" smtClean="0"/>
              <a:t>POVERO.</a:t>
            </a:r>
            <a:endParaRPr lang="it-IT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sz="2000" dirty="0"/>
          </a:p>
          <a:p>
            <a:pPr>
              <a:lnSpc>
                <a:spcPct val="90000"/>
              </a:lnSpc>
            </a:pPr>
            <a:endParaRPr lang="it-IT" sz="1050" dirty="0"/>
          </a:p>
          <a:p>
            <a:pPr algn="ctr">
              <a:lnSpc>
                <a:spcPct val="90000"/>
              </a:lnSpc>
            </a:pPr>
            <a:r>
              <a:rPr lang="it-IT" sz="2000" b="1" dirty="0">
                <a:solidFill>
                  <a:srgbClr val="FF0000"/>
                </a:solidFill>
              </a:rPr>
              <a:t>SCARSA QUALITA’ DI VITA!</a:t>
            </a:r>
          </a:p>
          <a:p>
            <a:pPr>
              <a:lnSpc>
                <a:spcPct val="90000"/>
              </a:lnSpc>
            </a:pPr>
            <a:endParaRPr lang="it-IT" sz="1500" b="1" dirty="0"/>
          </a:p>
          <a:p>
            <a:pPr>
              <a:lnSpc>
                <a:spcPct val="90000"/>
              </a:lnSpc>
            </a:pPr>
            <a:endParaRPr lang="it-IT" sz="1500" b="1" dirty="0"/>
          </a:p>
        </p:txBody>
      </p:sp>
    </p:spTree>
    <p:extLst>
      <p:ext uri="{BB962C8B-B14F-4D97-AF65-F5344CB8AC3E}">
        <p14:creationId xmlns:p14="http://schemas.microsoft.com/office/powerpoint/2010/main" val="1078411474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A5A5D323-AF1C-45AE-B81C-FE14AF54C70C}"/>
              </a:ext>
            </a:extLst>
          </p:cNvPr>
          <p:cNvSpPr txBox="1">
            <a:spLocks/>
          </p:cNvSpPr>
          <p:nvPr/>
        </p:nvSpPr>
        <p:spPr>
          <a:xfrm>
            <a:off x="357809" y="980728"/>
            <a:ext cx="11476382" cy="970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STORIA NATURALE: </a:t>
            </a:r>
            <a:r>
              <a:rPr lang="it-IT" sz="3600" b="1" dirty="0" err="1">
                <a:solidFill>
                  <a:srgbClr val="0070C0"/>
                </a:solidFill>
              </a:rPr>
              <a:t>predittori</a:t>
            </a:r>
            <a:r>
              <a:rPr lang="it-IT" sz="3600" b="1" dirty="0">
                <a:solidFill>
                  <a:srgbClr val="0070C0"/>
                </a:solidFill>
              </a:rPr>
              <a:t> di prognosi sfavorevole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49E8F0DA-98BF-4B17-BA85-1612BF80364C}"/>
              </a:ext>
            </a:extLst>
          </p:cNvPr>
          <p:cNvSpPr txBox="1">
            <a:spLocks/>
          </p:cNvSpPr>
          <p:nvPr/>
        </p:nvSpPr>
        <p:spPr>
          <a:xfrm>
            <a:off x="424125" y="2659609"/>
            <a:ext cx="10856451" cy="429778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FORME AD </a:t>
            </a:r>
            <a:r>
              <a:rPr lang="it-IT" sz="2000" b="1" dirty="0">
                <a:solidFill>
                  <a:srgbClr val="FF0000"/>
                </a:solidFill>
              </a:rPr>
              <a:t>ESORDIO PEDIATRICO </a:t>
            </a:r>
            <a:r>
              <a:rPr lang="it-IT" sz="2000" dirty="0"/>
              <a:t>(Alta mortalità nel primo anno, 10-25%, da complicanze chirurgiche e della nutrizione parenterale, necessaria nel 45-80% dei casi)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BAMBINI CON </a:t>
            </a:r>
            <a:r>
              <a:rPr lang="it-IT" sz="2000" b="1" dirty="0">
                <a:solidFill>
                  <a:srgbClr val="FF0000"/>
                </a:solidFill>
              </a:rPr>
              <a:t>FORME MIOPATICHE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/>
              <a:t>COMPRESENZA </a:t>
            </a:r>
            <a:r>
              <a:rPr lang="it-IT" sz="2000" b="1" dirty="0"/>
              <a:t>DI </a:t>
            </a:r>
            <a:r>
              <a:rPr lang="it-IT" sz="2000" b="1" dirty="0">
                <a:solidFill>
                  <a:srgbClr val="FF0000"/>
                </a:solidFill>
              </a:rPr>
              <a:t>MALROTAZIONE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/>
              <a:t>COMPRESENZA </a:t>
            </a:r>
            <a:r>
              <a:rPr lang="it-IT" sz="2000" b="1" dirty="0"/>
              <a:t>DI SINDROME DA </a:t>
            </a:r>
            <a:r>
              <a:rPr lang="it-IT" sz="2000" b="1" dirty="0">
                <a:solidFill>
                  <a:srgbClr val="FF0000"/>
                </a:solidFill>
              </a:rPr>
              <a:t>INTESTINO CORTO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COINVOLGIMENTO DEL </a:t>
            </a:r>
            <a:r>
              <a:rPr lang="it-IT" sz="2000" b="1" dirty="0">
                <a:solidFill>
                  <a:srgbClr val="FF0000"/>
                </a:solidFill>
              </a:rPr>
              <a:t>TRATTO URINARIO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494D306-C834-4DEC-87E7-2D96BDE77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246" y="3746739"/>
            <a:ext cx="3634354" cy="27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90759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D2A20A2-F1EB-4DF9-9D54-528DCAEFE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7" y="2276872"/>
            <a:ext cx="2787253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EE74E96C-05EE-4FF2-B2CB-6986394363C9}"/>
              </a:ext>
            </a:extLst>
          </p:cNvPr>
          <p:cNvSpPr txBox="1">
            <a:spLocks/>
          </p:cNvSpPr>
          <p:nvPr/>
        </p:nvSpPr>
        <p:spPr>
          <a:xfrm>
            <a:off x="810001" y="1090398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600" b="1" dirty="0">
                <a:solidFill>
                  <a:srgbClr val="0070C0"/>
                </a:solidFill>
              </a:rPr>
              <a:t>STORIA NATURALE: principali cause di morte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17CEF771-1EBA-4698-A08B-25AD25245C88}"/>
              </a:ext>
            </a:extLst>
          </p:cNvPr>
          <p:cNvSpPr txBox="1">
            <a:spLocks/>
          </p:cNvSpPr>
          <p:nvPr/>
        </p:nvSpPr>
        <p:spPr>
          <a:xfrm>
            <a:off x="3686175" y="2348880"/>
            <a:ext cx="8286750" cy="444500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COMPLICANZE RELATE ALLA </a:t>
            </a:r>
            <a:r>
              <a:rPr lang="it-IT" sz="2000" b="1" dirty="0">
                <a:solidFill>
                  <a:srgbClr val="FF0000"/>
                </a:solidFill>
              </a:rPr>
              <a:t>TPN</a:t>
            </a:r>
            <a:r>
              <a:rPr lang="it-IT" sz="2000" dirty="0"/>
              <a:t> (Steatosi e insufficienza epatica, pancreatiti, glomerulonefriti, infezioni e sepsi, trombosi)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COMPLICANZE LEGATE ALLA </a:t>
            </a:r>
            <a:r>
              <a:rPr lang="it-IT" sz="2000" b="1" dirty="0">
                <a:solidFill>
                  <a:srgbClr val="FF0000"/>
                </a:solidFill>
              </a:rPr>
              <a:t>CHIRURGIA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COMPLICANZE RELATE AI </a:t>
            </a:r>
            <a:r>
              <a:rPr lang="it-IT" sz="2000" b="1" dirty="0">
                <a:solidFill>
                  <a:srgbClr val="FF0000"/>
                </a:solidFill>
              </a:rPr>
              <a:t>TRAPIANTI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SHOCK SETTICO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DI ORIGINE GASTROINTESTINALE</a:t>
            </a:r>
          </a:p>
        </p:txBody>
      </p:sp>
    </p:spTree>
    <p:extLst>
      <p:ext uri="{BB962C8B-B14F-4D97-AF65-F5344CB8AC3E}">
        <p14:creationId xmlns:p14="http://schemas.microsoft.com/office/powerpoint/2010/main" val="3836528958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0D477FB-D099-41A1-8BAD-625C0FF04857}"/>
              </a:ext>
            </a:extLst>
          </p:cNvPr>
          <p:cNvSpPr txBox="1">
            <a:spLocks/>
          </p:cNvSpPr>
          <p:nvPr/>
        </p:nvSpPr>
        <p:spPr>
          <a:xfrm>
            <a:off x="818712" y="1988840"/>
            <a:ext cx="10554574" cy="363651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Ad una </a:t>
            </a:r>
            <a:r>
              <a:rPr lang="it-IT" sz="2000" b="1" dirty="0"/>
              <a:t>successiva biopsia </a:t>
            </a:r>
            <a:r>
              <a:rPr lang="it-IT" sz="2000" dirty="0"/>
              <a:t>(fine dell’ XI mese), </a:t>
            </a:r>
            <a:r>
              <a:rPr lang="it-IT" sz="2000" b="1" dirty="0">
                <a:solidFill>
                  <a:srgbClr val="FF0000"/>
                </a:solidFill>
              </a:rPr>
              <a:t>discreta flogosi cronica aspecifica della parete del cieco </a:t>
            </a:r>
            <a:r>
              <a:rPr lang="it-IT" sz="2000" b="1" dirty="0"/>
              <a:t>e focali erosioni della mucosa. Non presenza di cellule gangliari ectopiche nella mucosa. </a:t>
            </a:r>
            <a:r>
              <a:rPr lang="it-IT" sz="2000" b="1" dirty="0">
                <a:solidFill>
                  <a:srgbClr val="FF0000"/>
                </a:solidFill>
              </a:rPr>
              <a:t>Nei plessi sottomucoso e intramuscolare sono presenti numerose cellule gangliari. 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algn="just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ECDE596F-208E-4CF7-9FA9-E2699EEAA38F}"/>
              </a:ext>
            </a:extLst>
          </p:cNvPr>
          <p:cNvSpPr/>
          <p:nvPr/>
        </p:nvSpPr>
        <p:spPr>
          <a:xfrm>
            <a:off x="58479" y="4718754"/>
            <a:ext cx="1207503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VIENE MESSA IN DISCUSSIONE LA DIAGNOSI DI PSEUDO- OSTRUZIONE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B11B8290-077B-433C-9596-55F206B41924}"/>
              </a:ext>
            </a:extLst>
          </p:cNvPr>
          <p:cNvSpPr txBox="1">
            <a:spLocks/>
          </p:cNvSpPr>
          <p:nvPr/>
        </p:nvSpPr>
        <p:spPr>
          <a:xfrm>
            <a:off x="852594" y="874374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5400" b="1" dirty="0">
                <a:solidFill>
                  <a:srgbClr val="0070C0"/>
                </a:solidFill>
              </a:rPr>
              <a:t>IL CASO</a:t>
            </a:r>
          </a:p>
        </p:txBody>
      </p:sp>
    </p:spTree>
    <p:extLst>
      <p:ext uri="{BB962C8B-B14F-4D97-AF65-F5344CB8AC3E}">
        <p14:creationId xmlns:p14="http://schemas.microsoft.com/office/powerpoint/2010/main" val="38252263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9BA4A21A-AEAF-4BCE-AC06-F6612E3B093B}"/>
              </a:ext>
            </a:extLst>
          </p:cNvPr>
          <p:cNvSpPr txBox="1">
            <a:spLocks/>
          </p:cNvSpPr>
          <p:nvPr/>
        </p:nvSpPr>
        <p:spPr>
          <a:xfrm>
            <a:off x="810001" y="908720"/>
            <a:ext cx="10571998" cy="970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TRATTAMENTO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A1D50B18-CE09-42A4-AE77-FC15FEC91119}"/>
              </a:ext>
            </a:extLst>
          </p:cNvPr>
          <p:cNvSpPr txBox="1">
            <a:spLocks/>
          </p:cNvSpPr>
          <p:nvPr/>
        </p:nvSpPr>
        <p:spPr>
          <a:xfrm>
            <a:off x="628104" y="1916832"/>
            <a:ext cx="10940504" cy="4360535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FF0000"/>
                </a:solidFill>
              </a:rPr>
              <a:t>NON ESISTE UN TRATTAMENTO SPECIFICO </a:t>
            </a:r>
            <a:r>
              <a:rPr lang="it-IT" sz="2200" dirty="0"/>
              <a:t>(nelle forme </a:t>
            </a:r>
            <a:r>
              <a:rPr lang="it-IT" sz="2200" b="1" dirty="0"/>
              <a:t>secondarie è </a:t>
            </a:r>
            <a:r>
              <a:rPr lang="it-IT" sz="2200" b="1" dirty="0" err="1"/>
              <a:t>mandatorio</a:t>
            </a:r>
            <a:r>
              <a:rPr lang="it-IT" sz="2200" b="1" dirty="0"/>
              <a:t> gestire la causa sottostante</a:t>
            </a:r>
            <a:r>
              <a:rPr lang="it-IT" sz="2200" b="1" dirty="0" smtClean="0"/>
              <a:t>!</a:t>
            </a:r>
            <a:r>
              <a:rPr lang="it-IT" sz="2200" dirty="0" smtClean="0"/>
              <a:t>).</a:t>
            </a:r>
            <a:endParaRPr lang="it-IT" sz="2200" dirty="0"/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GESTIONE DEL QUADRO SINTOMATOLOGICO CON </a:t>
            </a:r>
            <a:r>
              <a:rPr lang="it-IT" sz="2200" b="1" dirty="0">
                <a:solidFill>
                  <a:srgbClr val="FF0000"/>
                </a:solidFill>
              </a:rPr>
              <a:t>APPROCCIO MULTIDISCIPLINARE </a:t>
            </a:r>
            <a:r>
              <a:rPr lang="it-IT" sz="2200" dirty="0"/>
              <a:t>E INDIVIDUALE (Pediatra, Gastroenterologo, Chirurgo, Palliativista, </a:t>
            </a:r>
            <a:r>
              <a:rPr lang="it-IT" sz="2200" dirty="0" err="1"/>
              <a:t>Piscologo</a:t>
            </a:r>
            <a:r>
              <a:rPr lang="it-IT" sz="2200" dirty="0"/>
              <a:t>, </a:t>
            </a:r>
            <a:r>
              <a:rPr lang="it-IT" sz="2200" dirty="0" err="1" smtClean="0"/>
              <a:t>Dietista…</a:t>
            </a:r>
            <a:r>
              <a:rPr lang="it-IT" sz="2200" dirty="0" smtClean="0"/>
              <a:t>).</a:t>
            </a:r>
            <a:endParaRPr lang="it-IT" sz="2200" dirty="0"/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NUMEROSI FATTORI INFLUENZANO LE SCELTE (sede ed estensione della malattia, età e stato di salute generale, tolleranza ai farmaci, preferenze </a:t>
            </a:r>
            <a:r>
              <a:rPr lang="it-IT" sz="2200" dirty="0" err="1"/>
              <a:t>personali</a:t>
            </a:r>
            <a:r>
              <a:rPr lang="it-IT" sz="2200" dirty="0" err="1" smtClean="0"/>
              <a:t>…</a:t>
            </a:r>
            <a:r>
              <a:rPr lang="it-IT" sz="2200" dirty="0" smtClean="0"/>
              <a:t>).</a:t>
            </a:r>
            <a:endParaRPr lang="it-IT" sz="2200" dirty="0"/>
          </a:p>
          <a:p>
            <a:endParaRPr lang="it-IT" sz="2200" dirty="0"/>
          </a:p>
          <a:p>
            <a:pPr lvl="3"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FF0000"/>
                </a:solidFill>
              </a:rPr>
              <a:t>    FORME </a:t>
            </a:r>
            <a:r>
              <a:rPr lang="it-IT" sz="2200" b="1" dirty="0">
                <a:solidFill>
                  <a:srgbClr val="FF0000"/>
                </a:solidFill>
              </a:rPr>
              <a:t>ACUTE: </a:t>
            </a:r>
            <a:r>
              <a:rPr lang="it-IT" sz="2200" b="1" dirty="0"/>
              <a:t>TRATTATE COME UN’ OCCLUSIONE MECCANICA </a:t>
            </a:r>
            <a:r>
              <a:rPr lang="it-IT" sz="2200" dirty="0"/>
              <a:t>(fluidi EV, SNG </a:t>
            </a:r>
            <a:r>
              <a:rPr lang="it-IT" sz="2200" dirty="0" smtClean="0"/>
              <a:t>per   </a:t>
            </a:r>
          </a:p>
          <a:p>
            <a:pPr lvl="3"/>
            <a:r>
              <a:rPr lang="it-IT" sz="2200" b="1" dirty="0" smtClean="0">
                <a:solidFill>
                  <a:srgbClr val="FF0000"/>
                </a:solidFill>
              </a:rPr>
              <a:t>     </a:t>
            </a:r>
            <a:r>
              <a:rPr lang="it-IT" sz="2200" dirty="0" smtClean="0">
                <a:solidFill>
                  <a:schemeClr val="tx1"/>
                </a:solidFill>
              </a:rPr>
              <a:t>decompressione).</a:t>
            </a:r>
            <a:endParaRPr lang="it-IT" sz="2200" dirty="0">
              <a:solidFill>
                <a:schemeClr val="tx1"/>
              </a:solidFill>
            </a:endParaRPr>
          </a:p>
          <a:p>
            <a:endParaRPr lang="it-IT" sz="2200" dirty="0"/>
          </a:p>
          <a:p>
            <a:pPr lvl="2"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FF0000"/>
                </a:solidFill>
              </a:rPr>
              <a:t>    FORME </a:t>
            </a:r>
            <a:r>
              <a:rPr lang="it-IT" sz="2200" b="1" dirty="0">
                <a:solidFill>
                  <a:srgbClr val="FF0000"/>
                </a:solidFill>
              </a:rPr>
              <a:t>CRONICHE</a:t>
            </a:r>
            <a:r>
              <a:rPr lang="it-IT" sz="2200" b="1" dirty="0"/>
              <a:t>: ADEGUATO SUPPORTO NUTRIZIONALE, FARMACI, </a:t>
            </a:r>
            <a:r>
              <a:rPr lang="it-IT" sz="2200" b="1" dirty="0" smtClean="0"/>
              <a:t>CHIRURGIA.</a:t>
            </a:r>
            <a:endParaRPr lang="it-IT" sz="2200" b="1" dirty="0"/>
          </a:p>
          <a:p>
            <a:endParaRPr lang="it-IT" b="1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271766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C53F824-4E74-4D80-A005-6B35527EC3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94"/>
          <a:stretch/>
        </p:blipFill>
        <p:spPr>
          <a:xfrm>
            <a:off x="8966200" y="2413000"/>
            <a:ext cx="2915860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86F65F5C-238E-4EE7-8635-49A7B38B655A}"/>
              </a:ext>
            </a:extLst>
          </p:cNvPr>
          <p:cNvSpPr txBox="1">
            <a:spLocks/>
          </p:cNvSpPr>
          <p:nvPr/>
        </p:nvSpPr>
        <p:spPr>
          <a:xfrm>
            <a:off x="810001" y="1124744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TRATTAMENTO: IL SUPPORTO NUTRIZIONALE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7B5AD56E-C584-429A-8432-79C6DAD427FA}"/>
              </a:ext>
            </a:extLst>
          </p:cNvPr>
          <p:cNvSpPr txBox="1">
            <a:spLocks/>
          </p:cNvSpPr>
          <p:nvPr/>
        </p:nvSpPr>
        <p:spPr>
          <a:xfrm>
            <a:off x="387250" y="2132856"/>
            <a:ext cx="8301038" cy="532693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Meglio </a:t>
            </a:r>
            <a:r>
              <a:rPr lang="it-IT" sz="2000" b="1" dirty="0">
                <a:solidFill>
                  <a:srgbClr val="FF0000"/>
                </a:solidFill>
              </a:rPr>
              <a:t>PICCOLI PASTI FRAZIONATI </a:t>
            </a:r>
            <a:r>
              <a:rPr lang="it-IT" sz="2000" dirty="0"/>
              <a:t>(5 o 6 al giorno, piuttosto che i canonici 3) E PIUTTOSTO LIQUIDI, CON MISCELE </a:t>
            </a:r>
            <a:r>
              <a:rPr lang="it-IT" sz="2000" dirty="0" smtClean="0"/>
              <a:t>IPERCALORICHE.</a:t>
            </a:r>
            <a:endParaRPr lang="it-IT" sz="2000" dirty="0"/>
          </a:p>
          <a:p>
            <a:pPr>
              <a:lnSpc>
                <a:spcPct val="90000"/>
              </a:lnSpc>
            </a:pPr>
            <a:endParaRPr lang="it-IT" sz="1100" dirty="0" smtClean="0"/>
          </a:p>
          <a:p>
            <a:pPr>
              <a:lnSpc>
                <a:spcPct val="90000"/>
              </a:lnSpc>
            </a:pPr>
            <a:endParaRPr lang="it-IT" sz="11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DIETA </a:t>
            </a:r>
            <a:r>
              <a:rPr lang="it-IT" sz="2000" b="1" dirty="0">
                <a:solidFill>
                  <a:srgbClr val="FF0000"/>
                </a:solidFill>
              </a:rPr>
              <a:t>POVERA DI FIBRE </a:t>
            </a:r>
            <a:r>
              <a:rPr lang="it-IT" sz="2000" dirty="0"/>
              <a:t>E CON RIDOTTO APPORTO LIPIDICO (i grassi ritardano lo svuotamento gastrico, le fibre possono provocare gonfiore e </a:t>
            </a:r>
            <a:r>
              <a:rPr lang="it-IT" sz="2000" dirty="0" err="1"/>
              <a:t>discomfort</a:t>
            </a:r>
            <a:r>
              <a:rPr lang="it-IT" sz="2000" dirty="0" smtClean="0"/>
              <a:t>).</a:t>
            </a:r>
            <a:endParaRPr lang="it-IT" sz="2000" dirty="0"/>
          </a:p>
          <a:p>
            <a:pPr>
              <a:lnSpc>
                <a:spcPct val="90000"/>
              </a:lnSpc>
            </a:pPr>
            <a:endParaRPr lang="it-IT" sz="1050" dirty="0" smtClean="0"/>
          </a:p>
          <a:p>
            <a:pPr>
              <a:lnSpc>
                <a:spcPct val="90000"/>
              </a:lnSpc>
            </a:pPr>
            <a:endParaRPr lang="it-IT" sz="105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DIETA </a:t>
            </a:r>
            <a:r>
              <a:rPr lang="it-IT" sz="2000" b="1" dirty="0">
                <a:solidFill>
                  <a:srgbClr val="FF0000"/>
                </a:solidFill>
              </a:rPr>
              <a:t>POVERA DI SCORIE </a:t>
            </a:r>
            <a:r>
              <a:rPr lang="it-IT" sz="2000" dirty="0"/>
              <a:t>(per ridurre la componente solida delle feci. Simile alla dieta povera di fibre ma più restrittiva</a:t>
            </a:r>
            <a:r>
              <a:rPr lang="it-IT" sz="2000" dirty="0" smtClean="0"/>
              <a:t>).</a:t>
            </a:r>
            <a:endParaRPr lang="it-IT" sz="2000" dirty="0"/>
          </a:p>
          <a:p>
            <a:pPr>
              <a:lnSpc>
                <a:spcPct val="90000"/>
              </a:lnSpc>
            </a:pPr>
            <a:endParaRPr lang="it-IT" sz="1000" dirty="0" smtClean="0"/>
          </a:p>
          <a:p>
            <a:pPr>
              <a:lnSpc>
                <a:spcPct val="90000"/>
              </a:lnSpc>
            </a:pPr>
            <a:endParaRPr lang="it-IT" sz="1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SUPPLEMENTI</a:t>
            </a:r>
            <a:r>
              <a:rPr lang="it-IT" sz="2000" dirty="0"/>
              <a:t> VITAMINICI E NUTRIZIONALI (specifici per i deficit del singolo paziente</a:t>
            </a:r>
            <a:r>
              <a:rPr lang="it-IT" sz="2000" dirty="0" smtClean="0"/>
              <a:t>).</a:t>
            </a:r>
            <a:endParaRPr lang="it-IT" sz="2000" dirty="0"/>
          </a:p>
          <a:p>
            <a:pPr>
              <a:lnSpc>
                <a:spcPct val="90000"/>
              </a:lnSpc>
            </a:pPr>
            <a:endParaRPr lang="it-IT" sz="800" dirty="0" smtClean="0"/>
          </a:p>
          <a:p>
            <a:pPr>
              <a:lnSpc>
                <a:spcPct val="90000"/>
              </a:lnSpc>
            </a:pPr>
            <a:endParaRPr lang="it-IT" sz="8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EVITARE IL LATTOSIO ? (data l’alta incidenza di intolleranza </a:t>
            </a:r>
            <a:r>
              <a:rPr lang="it-IT" sz="2000" dirty="0" smtClean="0"/>
              <a:t>).</a:t>
            </a:r>
            <a:endParaRPr lang="it-IT" sz="2000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408678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B961D05B-04AD-45E9-B832-FE6AE2750C35}"/>
              </a:ext>
            </a:extLst>
          </p:cNvPr>
          <p:cNvSpPr txBox="1">
            <a:spLocks/>
          </p:cNvSpPr>
          <p:nvPr/>
        </p:nvSpPr>
        <p:spPr>
          <a:xfrm>
            <a:off x="810001" y="1090398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TRATTAMENTO: IL SUPPORTO NUTRIZIONALE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39FBDBFA-0E26-41DA-BF2D-1563525C3941}"/>
              </a:ext>
            </a:extLst>
          </p:cNvPr>
          <p:cNvSpPr txBox="1">
            <a:spLocks/>
          </p:cNvSpPr>
          <p:nvPr/>
        </p:nvSpPr>
        <p:spPr>
          <a:xfrm>
            <a:off x="623392" y="2348880"/>
            <a:ext cx="7532158" cy="399781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NUTRIZIONE ENTERALE</a:t>
            </a:r>
            <a:r>
              <a:rPr lang="it-IT" sz="2000" dirty="0"/>
              <a:t>: per le forme a coinvolgimento esofageo, gastrico e duodenale. POCO TOLLERATA!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 </a:t>
            </a:r>
            <a:r>
              <a:rPr lang="it-IT" sz="2000" b="1" dirty="0">
                <a:solidFill>
                  <a:srgbClr val="FF0000"/>
                </a:solidFill>
              </a:rPr>
              <a:t>TPN</a:t>
            </a:r>
            <a:r>
              <a:rPr lang="it-IT" sz="2000" dirty="0"/>
              <a:t>: per coloro che non possono/vogliono cibarsi per la severità dei sintomi o non mantengono una nutrizione adeguata con supplementi dietetici)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NEGLI INFANTI SEMPRE UTILI PICCOLE QUANTITA’ DI CIBO PER OS </a:t>
            </a:r>
            <a:r>
              <a:rPr lang="it-IT" sz="2000" dirty="0"/>
              <a:t>(Per educare a mangiare)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7C53F824-4E74-4D80-A005-6B35527EC3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94"/>
          <a:stretch/>
        </p:blipFill>
        <p:spPr>
          <a:xfrm>
            <a:off x="8966200" y="2413000"/>
            <a:ext cx="2915860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758935702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49748B68-3D46-4725-84B8-E4C51DE217BA}"/>
              </a:ext>
            </a:extLst>
          </p:cNvPr>
          <p:cNvSpPr txBox="1">
            <a:spLocks/>
          </p:cNvSpPr>
          <p:nvPr/>
        </p:nvSpPr>
        <p:spPr>
          <a:xfrm>
            <a:off x="810001" y="548680"/>
            <a:ext cx="10571998" cy="970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TRATTAMENTO: I FARMACI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C641522D-A81F-4D63-8740-A6C2CA1A67DA}"/>
              </a:ext>
            </a:extLst>
          </p:cNvPr>
          <p:cNvSpPr txBox="1">
            <a:spLocks/>
          </p:cNvSpPr>
          <p:nvPr/>
        </p:nvSpPr>
        <p:spPr>
          <a:xfrm>
            <a:off x="407368" y="1505473"/>
            <a:ext cx="11343861" cy="300364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7200" dirty="0">
                <a:solidFill>
                  <a:srgbClr val="0070C0"/>
                </a:solidFill>
              </a:rPr>
              <a:t>VARIE POSSIBILITA’, USATI PER </a:t>
            </a:r>
            <a:r>
              <a:rPr lang="it-IT" sz="7200" b="1" dirty="0">
                <a:solidFill>
                  <a:srgbClr val="0070C0"/>
                </a:solidFill>
              </a:rPr>
              <a:t>CONTROLLARE I SINTOMI ED EVITARE COMPLICANZE</a:t>
            </a:r>
          </a:p>
          <a:p>
            <a:pPr marL="1143000" indent="-11430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it-IT" sz="5600" b="1" dirty="0" smtClean="0">
              <a:solidFill>
                <a:srgbClr val="FF0000"/>
              </a:solidFill>
            </a:endParaRPr>
          </a:p>
          <a:p>
            <a:pPr marL="1143000" indent="-114300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it-IT" sz="8800" b="1" dirty="0" smtClean="0">
                <a:solidFill>
                  <a:srgbClr val="FF0000"/>
                </a:solidFill>
              </a:rPr>
              <a:t>PROCINETICI</a:t>
            </a:r>
            <a:r>
              <a:rPr lang="it-IT" sz="8800" dirty="0" smtClean="0"/>
              <a:t> </a:t>
            </a:r>
            <a:r>
              <a:rPr lang="it-IT" sz="8800" dirty="0"/>
              <a:t>(es: </a:t>
            </a:r>
            <a:r>
              <a:rPr lang="it-IT" sz="8800" b="1" dirty="0" err="1"/>
              <a:t>Metoclopramide</a:t>
            </a:r>
            <a:r>
              <a:rPr lang="it-IT" sz="8800" b="1" dirty="0"/>
              <a:t>, </a:t>
            </a:r>
            <a:r>
              <a:rPr lang="it-IT" sz="8800" b="1" dirty="0" err="1"/>
              <a:t>Domperidone</a:t>
            </a:r>
            <a:r>
              <a:rPr lang="it-IT" sz="8800" dirty="0"/>
              <a:t>, </a:t>
            </a:r>
            <a:r>
              <a:rPr lang="it-IT" sz="8800" b="1" dirty="0" err="1"/>
              <a:t>Betanecolo</a:t>
            </a:r>
            <a:r>
              <a:rPr lang="it-IT" sz="8800" b="1" dirty="0"/>
              <a:t>, </a:t>
            </a:r>
            <a:r>
              <a:rPr lang="it-IT" sz="8800" b="1" dirty="0" err="1"/>
              <a:t>Neostigmina</a:t>
            </a:r>
            <a:r>
              <a:rPr lang="it-IT" sz="8800" b="1" dirty="0"/>
              <a:t>, </a:t>
            </a:r>
            <a:r>
              <a:rPr lang="it-IT" sz="8800" b="1" dirty="0" err="1"/>
              <a:t>Octreotide</a:t>
            </a:r>
            <a:r>
              <a:rPr lang="it-IT" sz="8800" b="1" dirty="0"/>
              <a:t>,</a:t>
            </a:r>
            <a:r>
              <a:rPr lang="it-IT" sz="8800" dirty="0"/>
              <a:t> Eritromicina, </a:t>
            </a:r>
            <a:r>
              <a:rPr lang="it-IT" sz="8800" dirty="0" err="1"/>
              <a:t>Cisapride-</a:t>
            </a:r>
            <a:r>
              <a:rPr lang="it-IT" sz="8800" dirty="0"/>
              <a:t> in passato-, </a:t>
            </a:r>
            <a:r>
              <a:rPr lang="it-IT" sz="8800" dirty="0" err="1"/>
              <a:t>Tegaserod</a:t>
            </a:r>
            <a:r>
              <a:rPr lang="it-IT" sz="8800" dirty="0"/>
              <a:t> -5HT-4-(!), </a:t>
            </a:r>
            <a:r>
              <a:rPr lang="it-IT" sz="8800" dirty="0" err="1"/>
              <a:t>Lubiprostone</a:t>
            </a:r>
            <a:r>
              <a:rPr lang="it-IT" sz="8800" dirty="0"/>
              <a:t> -cloro -, molto usati ma con efficacia variabile</a:t>
            </a:r>
            <a:r>
              <a:rPr lang="it-IT" sz="8800" dirty="0" smtClean="0"/>
              <a:t>).</a:t>
            </a:r>
            <a:endParaRPr lang="it-IT" sz="8800" dirty="0"/>
          </a:p>
          <a:p>
            <a:pPr marL="1143000" indent="-1143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8800" b="1" dirty="0" smtClean="0">
                <a:solidFill>
                  <a:srgbClr val="FF0000"/>
                </a:solidFill>
              </a:rPr>
              <a:t>ANTIBIOTICI</a:t>
            </a:r>
            <a:r>
              <a:rPr lang="it-IT" sz="8800" dirty="0" smtClean="0"/>
              <a:t> </a:t>
            </a:r>
            <a:r>
              <a:rPr lang="it-IT" sz="8800" dirty="0"/>
              <a:t>(tipo </a:t>
            </a:r>
            <a:r>
              <a:rPr lang="it-IT" sz="8800" dirty="0" err="1"/>
              <a:t>Rifaximina</a:t>
            </a:r>
            <a:r>
              <a:rPr lang="it-IT" sz="8800" dirty="0"/>
              <a:t> o </a:t>
            </a:r>
            <a:r>
              <a:rPr lang="it-IT" sz="8800" dirty="0" err="1"/>
              <a:t>Paromomicina</a:t>
            </a:r>
            <a:r>
              <a:rPr lang="it-IT" sz="8800" dirty="0"/>
              <a:t>, per evitare </a:t>
            </a:r>
            <a:r>
              <a:rPr lang="it-IT" sz="8800" dirty="0" err="1"/>
              <a:t>sovrainfezioni</a:t>
            </a:r>
            <a:r>
              <a:rPr lang="it-IT" sz="8800" dirty="0"/>
              <a:t> e ridurre il gonfiore. Alternative con </a:t>
            </a:r>
            <a:r>
              <a:rPr lang="it-IT" sz="8800" dirty="0" err="1"/>
              <a:t>Metronidazolo</a:t>
            </a:r>
            <a:r>
              <a:rPr lang="it-IT" sz="8800" dirty="0"/>
              <a:t> o Tetracicline per ridurre le resistenze</a:t>
            </a:r>
            <a:r>
              <a:rPr lang="it-IT" sz="8800" dirty="0" smtClean="0"/>
              <a:t>).</a:t>
            </a:r>
            <a:endParaRPr lang="it-IT" sz="8800" dirty="0"/>
          </a:p>
          <a:p>
            <a:pPr marL="1143000" indent="-1143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8800" b="1" dirty="0" smtClean="0">
                <a:solidFill>
                  <a:srgbClr val="FF0000"/>
                </a:solidFill>
              </a:rPr>
              <a:t>ANTIEMETICI</a:t>
            </a:r>
            <a:r>
              <a:rPr lang="it-IT" sz="8800" dirty="0" smtClean="0"/>
              <a:t> </a:t>
            </a:r>
            <a:r>
              <a:rPr lang="it-IT" sz="8800" dirty="0"/>
              <a:t>(al bisogno</a:t>
            </a:r>
            <a:r>
              <a:rPr lang="it-IT" sz="8800" dirty="0" smtClean="0"/>
              <a:t>).</a:t>
            </a:r>
            <a:endParaRPr lang="it-IT" sz="8800" dirty="0"/>
          </a:p>
          <a:p>
            <a:pPr marL="1143000" indent="-1143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8800" b="1" dirty="0" smtClean="0">
                <a:solidFill>
                  <a:srgbClr val="FF0000"/>
                </a:solidFill>
              </a:rPr>
              <a:t>STEROIDI </a:t>
            </a:r>
            <a:r>
              <a:rPr lang="it-IT" sz="8800" b="1" dirty="0">
                <a:solidFill>
                  <a:srgbClr val="FF0000"/>
                </a:solidFill>
              </a:rPr>
              <a:t>O IMMUNOSPPRESSORI </a:t>
            </a:r>
            <a:r>
              <a:rPr lang="it-IT" sz="8800" dirty="0"/>
              <a:t>(utili nelle forme con neuropatia infiammatoria o paraneoplastiche. Validi Prednisone, Rituximab, </a:t>
            </a:r>
            <a:r>
              <a:rPr lang="it-IT" sz="8800" dirty="0" err="1"/>
              <a:t>Ciclofosfamide</a:t>
            </a:r>
            <a:r>
              <a:rPr lang="it-IT" sz="8800" dirty="0" smtClean="0"/>
              <a:t>).</a:t>
            </a:r>
            <a:endParaRPr lang="it-IT" sz="8800" dirty="0"/>
          </a:p>
          <a:p>
            <a:pPr marL="1143000" indent="-1143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8800" dirty="0" smtClean="0"/>
              <a:t>«</a:t>
            </a:r>
            <a:r>
              <a:rPr lang="it-IT" sz="8800" b="1" dirty="0">
                <a:solidFill>
                  <a:srgbClr val="FF0000"/>
                </a:solidFill>
              </a:rPr>
              <a:t>ANTIDOLORIFIC</a:t>
            </a:r>
            <a:r>
              <a:rPr lang="it-IT" sz="8800" dirty="0"/>
              <a:t>I» PER DOLORE CRONICO </a:t>
            </a:r>
            <a:r>
              <a:rPr lang="it-IT" sz="8800" dirty="0" smtClean="0"/>
              <a:t>(</a:t>
            </a:r>
            <a:r>
              <a:rPr lang="it-IT" sz="8800" dirty="0" err="1" smtClean="0"/>
              <a:t>Triciclici</a:t>
            </a:r>
            <a:r>
              <a:rPr lang="it-IT" sz="8800" dirty="0"/>
              <a:t>, </a:t>
            </a:r>
            <a:r>
              <a:rPr lang="it-IT" sz="8800" dirty="0" err="1" smtClean="0"/>
              <a:t>Gabapentin</a:t>
            </a:r>
            <a:r>
              <a:rPr lang="it-IT" sz="8800" dirty="0" smtClean="0"/>
              <a:t>,</a:t>
            </a:r>
          </a:p>
          <a:p>
            <a:pPr marL="1143000" indent="-1143000">
              <a:lnSpc>
                <a:spcPct val="120000"/>
              </a:lnSpc>
              <a:spcAft>
                <a:spcPts val="600"/>
              </a:spcAft>
            </a:pPr>
            <a:r>
              <a:rPr lang="it-IT" sz="8800" dirty="0" smtClean="0"/>
              <a:t>	 </a:t>
            </a:r>
            <a:r>
              <a:rPr lang="it-IT" sz="8800" b="1" dirty="0"/>
              <a:t>Attenzione agli oppioidi</a:t>
            </a:r>
            <a:r>
              <a:rPr lang="it-IT" sz="8800" b="1" dirty="0" smtClean="0"/>
              <a:t>!</a:t>
            </a:r>
            <a:r>
              <a:rPr lang="it-IT" sz="8800" dirty="0" smtClean="0"/>
              <a:t>).</a:t>
            </a:r>
            <a:endParaRPr lang="it-IT" sz="8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8FE5F4E-1074-4A26-8C74-0EB4BFF62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058" y="5445224"/>
            <a:ext cx="1629032" cy="10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39245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EE4C1B35-31ED-43E0-95C3-037711EEBC52}"/>
              </a:ext>
            </a:extLst>
          </p:cNvPr>
          <p:cNvSpPr txBox="1">
            <a:spLocks/>
          </p:cNvSpPr>
          <p:nvPr/>
        </p:nvSpPr>
        <p:spPr>
          <a:xfrm>
            <a:off x="-321909" y="1349823"/>
            <a:ext cx="10666381" cy="11430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TRATTAMENTI OPERATIVI</a:t>
            </a:r>
            <a:r>
              <a:rPr lang="it-IT" dirty="0"/>
              <a:t/>
            </a:r>
            <a:br>
              <a:rPr lang="it-IT" dirty="0"/>
            </a:br>
            <a:endParaRPr lang="it-IT" sz="1800" dirty="0">
              <a:solidFill>
                <a:srgbClr val="FFFF00"/>
              </a:solidFill>
            </a:endParaRPr>
          </a:p>
          <a:p>
            <a:pPr algn="ctr"/>
            <a:r>
              <a:rPr lang="it-IT" sz="1800" dirty="0">
                <a:solidFill>
                  <a:srgbClr val="0070C0"/>
                </a:solidFill>
              </a:rPr>
              <a:t>HANNO UN RUOLO PIU’ LIMITATO, IN PAZIENTI SELEZIONATI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241DDD6A-756B-4F0A-B45F-62D8011AF0CD}"/>
              </a:ext>
            </a:extLst>
          </p:cNvPr>
          <p:cNvSpPr txBox="1">
            <a:spLocks/>
          </p:cNvSpPr>
          <p:nvPr/>
        </p:nvSpPr>
        <p:spPr>
          <a:xfrm>
            <a:off x="798010" y="2996952"/>
            <a:ext cx="10554574" cy="363651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DECOMPRESSIONE INTESTINALE </a:t>
            </a:r>
            <a:r>
              <a:rPr lang="it-IT" sz="2000" dirty="0"/>
              <a:t>(Ottenuta con SNG, Endoscopia, Bypass intestinali o esecuzione di </a:t>
            </a:r>
            <a:r>
              <a:rPr lang="it-IT" sz="2000" dirty="0" err="1"/>
              <a:t>stomie</a:t>
            </a:r>
            <a:r>
              <a:rPr lang="it-IT" sz="2000" dirty="0"/>
              <a:t>, può migliorare la capacità di transito, ridurre il dolore e ridurre le ospedalizzazioni</a:t>
            </a:r>
            <a:r>
              <a:rPr lang="it-IT" sz="2000" dirty="0" smtClean="0"/>
              <a:t>).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RESEZIONE DI PORZIONI DI INTESTINO </a:t>
            </a:r>
            <a:r>
              <a:rPr lang="it-IT" sz="2000" dirty="0"/>
              <a:t>(Casi selezionati, tratti </a:t>
            </a:r>
            <a:r>
              <a:rPr lang="it-IT" sz="2000" b="1" dirty="0"/>
              <a:t>brevi</a:t>
            </a:r>
            <a:r>
              <a:rPr lang="it-IT" sz="2000" dirty="0"/>
              <a:t> coinvolti. </a:t>
            </a:r>
            <a:r>
              <a:rPr lang="it-IT" sz="2000" b="1" dirty="0"/>
              <a:t>PUO’ INSTAURARE UN CIRCOLO VIZIOSO!</a:t>
            </a:r>
            <a:r>
              <a:rPr lang="it-IT" sz="2000" dirty="0"/>
              <a:t>) </a:t>
            </a:r>
            <a:r>
              <a:rPr lang="it-IT" sz="2000" dirty="0" smtClean="0"/>
              <a:t>.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TRAPIANTO DI PICCOLO INTESTINO </a:t>
            </a:r>
            <a:r>
              <a:rPr lang="it-IT" sz="2000" dirty="0"/>
              <a:t>(Solo in malattia refrattaria con dipendenza e complicanze da TPN. Complicanze registrate: rigetto, infezioni, malattie </a:t>
            </a:r>
            <a:r>
              <a:rPr lang="it-IT" sz="2000" dirty="0" err="1"/>
              <a:t>linfoproliferative</a:t>
            </a:r>
            <a:r>
              <a:rPr lang="it-IT" sz="2000" dirty="0" smtClean="0"/>
              <a:t>). </a:t>
            </a:r>
            <a:endParaRPr lang="it-IT" sz="2000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D563D87-AC1F-407B-85D3-2AE3D809D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1124744"/>
            <a:ext cx="272229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16452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81F0C6D-E773-40D4-AE1F-D62B85A45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138" y="2919832"/>
            <a:ext cx="2913062" cy="270267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67352F1B-4700-4EEB-85D5-E4C284705FFD}"/>
              </a:ext>
            </a:extLst>
          </p:cNvPr>
          <p:cNvSpPr txBox="1">
            <a:spLocks/>
          </p:cNvSpPr>
          <p:nvPr/>
        </p:nvSpPr>
        <p:spPr>
          <a:xfrm>
            <a:off x="810001" y="1090398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TRATTAMENTO: LE PROSPETTIVE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10C37378-DD8A-4AC2-B1E4-B4FA6953984A}"/>
              </a:ext>
            </a:extLst>
          </p:cNvPr>
          <p:cNvSpPr txBox="1">
            <a:spLocks/>
          </p:cNvSpPr>
          <p:nvPr/>
        </p:nvSpPr>
        <p:spPr>
          <a:xfrm>
            <a:off x="818713" y="2060848"/>
            <a:ext cx="7199220" cy="36322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t-IT" sz="2000" b="1" dirty="0">
              <a:solidFill>
                <a:srgbClr val="FF0000"/>
              </a:solidFill>
            </a:endParaRPr>
          </a:p>
          <a:p>
            <a:endParaRPr lang="it-IT" sz="2000" b="1" dirty="0">
              <a:solidFill>
                <a:srgbClr val="FF0000"/>
              </a:solidFill>
            </a:endParaRPr>
          </a:p>
          <a:p>
            <a:endParaRPr lang="it-IT" sz="2000" b="1" dirty="0">
              <a:solidFill>
                <a:srgbClr val="FF0000"/>
              </a:solidFill>
            </a:endParaRPr>
          </a:p>
          <a:p>
            <a:endParaRPr lang="it-IT" sz="2000" b="1" dirty="0">
              <a:solidFill>
                <a:srgbClr val="FF0000"/>
              </a:solidFill>
            </a:endParaRPr>
          </a:p>
          <a:p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PACEMAKER INTESTINALI</a:t>
            </a:r>
            <a:r>
              <a:rPr lang="it-IT" sz="2000" dirty="0">
                <a:solidFill>
                  <a:srgbClr val="FF0000"/>
                </a:solidFill>
              </a:rPr>
              <a:t>   </a:t>
            </a:r>
            <a:r>
              <a:rPr lang="it-IT" sz="2000" dirty="0"/>
              <a:t>(Sviluppati per la </a:t>
            </a:r>
            <a:r>
              <a:rPr lang="it-IT" sz="2000" dirty="0" err="1"/>
              <a:t>gastroparesi</a:t>
            </a:r>
            <a:r>
              <a:rPr lang="it-IT" sz="2000" dirty="0"/>
              <a:t>,  operano con il principio di quelli cardiaci. Possibili nausea e vomito.) </a:t>
            </a:r>
          </a:p>
        </p:txBody>
      </p:sp>
    </p:spTree>
    <p:extLst>
      <p:ext uri="{BB962C8B-B14F-4D97-AF65-F5344CB8AC3E}">
        <p14:creationId xmlns:p14="http://schemas.microsoft.com/office/powerpoint/2010/main" val="2004860847"/>
      </p:ext>
    </p:extLst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2644C9EA-112D-4A43-B496-8F09DE3D2A99}"/>
              </a:ext>
            </a:extLst>
          </p:cNvPr>
          <p:cNvSpPr txBox="1">
            <a:spLocks/>
          </p:cNvSpPr>
          <p:nvPr/>
        </p:nvSpPr>
        <p:spPr>
          <a:xfrm>
            <a:off x="263352" y="1306422"/>
            <a:ext cx="10571998" cy="9704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b="1" dirty="0">
                <a:solidFill>
                  <a:srgbClr val="0070C0"/>
                </a:solidFill>
              </a:rPr>
              <a:t>APPROFONDIMENTI BIBLIOGRAFICI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E3E3E06B-4C3E-4E97-9AFC-3C7DB923BB6A}"/>
              </a:ext>
            </a:extLst>
          </p:cNvPr>
          <p:cNvSpPr txBox="1">
            <a:spLocks/>
          </p:cNvSpPr>
          <p:nvPr/>
        </p:nvSpPr>
        <p:spPr>
          <a:xfrm>
            <a:off x="818712" y="2564904"/>
            <a:ext cx="10554574" cy="363651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Allan P and </a:t>
            </a:r>
            <a:r>
              <a:rPr lang="it-IT" sz="2000" dirty="0" err="1"/>
              <a:t>Lal</a:t>
            </a:r>
            <a:r>
              <a:rPr lang="it-IT" sz="2000" dirty="0"/>
              <a:t> S. </a:t>
            </a:r>
            <a:r>
              <a:rPr lang="it-IT" sz="2000" b="1" dirty="0" err="1"/>
              <a:t>Intestinal</a:t>
            </a:r>
            <a:r>
              <a:rPr lang="it-IT" sz="2000" b="1" dirty="0"/>
              <a:t> failure: a review [</a:t>
            </a:r>
            <a:r>
              <a:rPr lang="it-IT" sz="2000" b="1" dirty="0" err="1"/>
              <a:t>version</a:t>
            </a:r>
            <a:r>
              <a:rPr lang="it-IT" sz="2000" b="1" dirty="0"/>
              <a:t> 1; </a:t>
            </a:r>
            <a:r>
              <a:rPr lang="it-IT" sz="2000" b="1" dirty="0" err="1"/>
              <a:t>referees</a:t>
            </a:r>
            <a:r>
              <a:rPr lang="it-IT" sz="2000" b="1" dirty="0"/>
              <a:t>: 2 </a:t>
            </a:r>
            <a:r>
              <a:rPr lang="it-IT" sz="2000" b="1" dirty="0" err="1"/>
              <a:t>approved</a:t>
            </a:r>
            <a:r>
              <a:rPr lang="it-IT" sz="2000" b="1" dirty="0"/>
              <a:t>]. </a:t>
            </a:r>
            <a:r>
              <a:rPr lang="it-IT" sz="2000" dirty="0"/>
              <a:t>F1000Research 2018, 7 (F1000 Faculty </a:t>
            </a:r>
            <a:r>
              <a:rPr lang="it-IT" sz="2000" dirty="0" err="1"/>
              <a:t>Rev</a:t>
            </a:r>
            <a:r>
              <a:rPr lang="it-IT" sz="2000" dirty="0"/>
              <a:t>): </a:t>
            </a:r>
            <a:r>
              <a:rPr lang="it-IT" sz="2000" dirty="0" smtClean="0"/>
              <a:t>85.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Camilleri M, Lawrence S F, </a:t>
            </a:r>
            <a:r>
              <a:rPr lang="it-IT" sz="2000" dirty="0" err="1"/>
              <a:t>Grover</a:t>
            </a:r>
            <a:r>
              <a:rPr lang="it-IT" sz="2000" dirty="0"/>
              <a:t> S. </a:t>
            </a:r>
            <a:r>
              <a:rPr lang="it-IT" sz="2000" b="1" dirty="0" err="1"/>
              <a:t>Chronic</a:t>
            </a:r>
            <a:r>
              <a:rPr lang="it-IT" sz="2000" b="1" dirty="0"/>
              <a:t> </a:t>
            </a:r>
            <a:r>
              <a:rPr lang="it-IT" sz="2000" b="1" dirty="0" err="1"/>
              <a:t>intestinal</a:t>
            </a:r>
            <a:r>
              <a:rPr lang="it-IT" sz="2000" b="1" dirty="0"/>
              <a:t> pseudo </a:t>
            </a:r>
            <a:r>
              <a:rPr lang="it-IT" sz="2000" b="1" dirty="0" err="1"/>
              <a:t>obstrucrion</a:t>
            </a:r>
            <a:r>
              <a:rPr lang="it-IT" sz="2000" b="1" dirty="0"/>
              <a:t>. </a:t>
            </a:r>
            <a:r>
              <a:rPr lang="it-IT" sz="2000" dirty="0" err="1"/>
              <a:t>Litterare</a:t>
            </a:r>
            <a:r>
              <a:rPr lang="it-IT" sz="2000" dirty="0"/>
              <a:t> review </a:t>
            </a:r>
            <a:r>
              <a:rPr lang="it-IT" sz="2000" dirty="0" err="1"/>
              <a:t>Jan</a:t>
            </a:r>
            <a:r>
              <a:rPr lang="it-IT" sz="2000" dirty="0"/>
              <a:t> 2018. Uptodate.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Antonucci A, Fronzoni L, </a:t>
            </a:r>
            <a:r>
              <a:rPr lang="it-IT" sz="2000" dirty="0" err="1"/>
              <a:t>Cogliandro</a:t>
            </a:r>
            <a:r>
              <a:rPr lang="it-IT" sz="2000" dirty="0"/>
              <a:t> L, </a:t>
            </a:r>
            <a:r>
              <a:rPr lang="it-IT" sz="2000" dirty="0" err="1"/>
              <a:t>Cogliandro</a:t>
            </a:r>
            <a:r>
              <a:rPr lang="it-IT" sz="2000" dirty="0"/>
              <a:t> RF, Caputo C, De Giorgio R, Pallotti F, Barbara G, Corinaldesi R, </a:t>
            </a:r>
            <a:r>
              <a:rPr lang="it-IT" sz="2000" dirty="0" err="1"/>
              <a:t>Staghellini</a:t>
            </a:r>
            <a:r>
              <a:rPr lang="it-IT" sz="2000" dirty="0"/>
              <a:t> V. </a:t>
            </a:r>
            <a:r>
              <a:rPr lang="it-IT" sz="2000" b="1" dirty="0" err="1"/>
              <a:t>Chronic</a:t>
            </a:r>
            <a:r>
              <a:rPr lang="it-IT" sz="2000" b="1" dirty="0"/>
              <a:t> </a:t>
            </a:r>
            <a:r>
              <a:rPr lang="it-IT" sz="2000" b="1" dirty="0" err="1"/>
              <a:t>intestinal</a:t>
            </a:r>
            <a:r>
              <a:rPr lang="it-IT" sz="2000" b="1" dirty="0"/>
              <a:t> pseudo- </a:t>
            </a:r>
            <a:r>
              <a:rPr lang="it-IT" sz="2000" b="1" dirty="0" err="1"/>
              <a:t>obstruction</a:t>
            </a:r>
            <a:r>
              <a:rPr lang="it-IT" sz="2000" b="1" dirty="0"/>
              <a:t>. </a:t>
            </a:r>
            <a:r>
              <a:rPr lang="it-IT" sz="2000" dirty="0"/>
              <a:t>World J </a:t>
            </a:r>
            <a:r>
              <a:rPr lang="it-IT" sz="2000" dirty="0" err="1"/>
              <a:t>Gastroenterol</a:t>
            </a:r>
            <a:r>
              <a:rPr lang="it-IT" sz="2000" dirty="0"/>
              <a:t> 2008; 14(19): 2953- </a:t>
            </a:r>
            <a:r>
              <a:rPr lang="it-IT" sz="2000" dirty="0" smtClean="0"/>
              <a:t>2961.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L. Pironi et al., </a:t>
            </a:r>
            <a:r>
              <a:rPr lang="it-IT" sz="2000" b="1" dirty="0"/>
              <a:t>ESPEN Guidelines on </a:t>
            </a:r>
            <a:r>
              <a:rPr lang="it-IT" sz="2000" b="1" dirty="0" err="1"/>
              <a:t>chronic</a:t>
            </a:r>
            <a:r>
              <a:rPr lang="it-IT" sz="2000" b="1" dirty="0"/>
              <a:t> </a:t>
            </a:r>
            <a:r>
              <a:rPr lang="it-IT" sz="2000" b="1" dirty="0" err="1"/>
              <a:t>intestinal</a:t>
            </a:r>
            <a:r>
              <a:rPr lang="it-IT" sz="2000" b="1" dirty="0"/>
              <a:t> failure in </a:t>
            </a:r>
            <a:r>
              <a:rPr lang="it-IT" sz="2000" b="1" dirty="0" err="1"/>
              <a:t>adults</a:t>
            </a:r>
            <a:r>
              <a:rPr lang="it-IT" sz="2000" dirty="0"/>
              <a:t>. </a:t>
            </a:r>
            <a:r>
              <a:rPr lang="pt-BR" sz="1800" dirty="0"/>
              <a:t>Clinical Nutrition </a:t>
            </a:r>
            <a:r>
              <a:rPr lang="pt-BR" sz="1800" dirty="0" smtClean="0"/>
              <a:t>2016;35:247-307.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CA53444-3387-4AD6-9109-44681BA72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074" y="836712"/>
            <a:ext cx="1937805" cy="14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18696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2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3472" y="2276872"/>
            <a:ext cx="36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Google Shape;326;p32"/>
          <p:cNvSpPr txBox="1"/>
          <p:nvPr/>
        </p:nvSpPr>
        <p:spPr>
          <a:xfrm>
            <a:off x="1487488" y="1049026"/>
            <a:ext cx="91450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dirty="0">
                <a:solidFill>
                  <a:srgbClr val="D25D59"/>
                </a:solidFill>
                <a:latin typeface="Cambria"/>
                <a:ea typeface="Cambria"/>
                <a:cs typeface="Cambria"/>
                <a:sym typeface="Cambria"/>
              </a:rPr>
              <a:t>Grazie per l’attenzione!</a:t>
            </a:r>
            <a:endParaRPr dirty="0"/>
          </a:p>
        </p:txBody>
      </p:sp>
      <p:pic>
        <p:nvPicPr>
          <p:cNvPr id="8" name="Immagine 5">
            <a:extLst>
              <a:ext uri="{FF2B5EF4-FFF2-40B4-BE49-F238E27FC236}">
                <a16:creationId xmlns:a16="http://schemas.microsoft.com/office/drawing/2014/main" xmlns="" id="{5E034AF1-CE8B-44AD-8804-BAE3B386E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276872"/>
            <a:ext cx="479777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B57C89B8-C094-468D-AFAA-73DA7E552BC5}"/>
              </a:ext>
            </a:extLst>
          </p:cNvPr>
          <p:cNvSpPr txBox="1"/>
          <p:nvPr/>
        </p:nvSpPr>
        <p:spPr>
          <a:xfrm>
            <a:off x="1055440" y="6165304"/>
            <a:ext cx="10081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Michele Campigotto, Scuola di specializzazione in Malattie dell’Apparato Digerente- Trieste</a:t>
            </a:r>
          </a:p>
        </p:txBody>
      </p:sp>
    </p:spTree>
    <p:extLst>
      <p:ext uri="{BB962C8B-B14F-4D97-AF65-F5344CB8AC3E}">
        <p14:creationId xmlns:p14="http://schemas.microsoft.com/office/powerpoint/2010/main" val="192071869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CA38423-9A36-4A18-8D6C-E567BD829C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04" r="24052" b="-3"/>
          <a:stretch/>
        </p:blipFill>
        <p:spPr>
          <a:xfrm>
            <a:off x="8472264" y="2348880"/>
            <a:ext cx="2915860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DCB52CC0-B451-405C-A322-6E831A26CA27}"/>
              </a:ext>
            </a:extLst>
          </p:cNvPr>
          <p:cNvSpPr txBox="1">
            <a:spLocks/>
          </p:cNvSpPr>
          <p:nvPr/>
        </p:nvSpPr>
        <p:spPr>
          <a:xfrm>
            <a:off x="437322" y="2276872"/>
            <a:ext cx="7580611" cy="3632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2000" dirty="0"/>
              <a:t>Le </a:t>
            </a:r>
            <a:r>
              <a:rPr lang="it-IT" sz="2000" b="1" dirty="0"/>
              <a:t>condizioni</a:t>
            </a:r>
            <a:r>
              <a:rPr lang="it-IT" sz="2000" dirty="0"/>
              <a:t> di Alessia rimangono </a:t>
            </a:r>
            <a:r>
              <a:rPr lang="it-IT" sz="2000" b="1" dirty="0">
                <a:solidFill>
                  <a:srgbClr val="FF0000"/>
                </a:solidFill>
              </a:rPr>
              <a:t>stabili fino ai 6 anni circa</a:t>
            </a:r>
            <a:r>
              <a:rPr lang="it-IT" sz="2000" b="1" dirty="0"/>
              <a:t>, con crescita adeguata e senza particolari problemi intestinali.</a:t>
            </a:r>
          </a:p>
          <a:p>
            <a:pPr algn="just"/>
            <a:endParaRPr lang="it-IT" sz="2000" b="1" dirty="0" smtClean="0"/>
          </a:p>
          <a:p>
            <a:pPr algn="just"/>
            <a:endParaRPr lang="it-IT" sz="2000" b="1" dirty="0"/>
          </a:p>
          <a:p>
            <a:pPr algn="just"/>
            <a:r>
              <a:rPr lang="it-IT" sz="2000" dirty="0"/>
              <a:t>In coincidenza con un </a:t>
            </a:r>
            <a:r>
              <a:rPr lang="it-IT" sz="2000" b="1" dirty="0"/>
              <a:t>episodio di varicella</a:t>
            </a:r>
            <a:r>
              <a:rPr lang="it-IT" sz="2000" dirty="0"/>
              <a:t>, le </a:t>
            </a:r>
            <a:r>
              <a:rPr lang="it-IT" sz="2000" b="1" dirty="0"/>
              <a:t>crisi </a:t>
            </a:r>
            <a:r>
              <a:rPr lang="it-IT" sz="2000" b="1" dirty="0" err="1"/>
              <a:t>subocclusive</a:t>
            </a:r>
            <a:r>
              <a:rPr lang="it-IT" sz="2000" b="1" dirty="0"/>
              <a:t> si ripresentano associandosi ad anoressia ed arresto di crescita. </a:t>
            </a:r>
            <a:r>
              <a:rPr lang="it-IT" sz="2000" dirty="0"/>
              <a:t>Sviluppa un quadro di </a:t>
            </a:r>
            <a:r>
              <a:rPr lang="it-IT" sz="2000" b="1" dirty="0">
                <a:solidFill>
                  <a:srgbClr val="FF0000"/>
                </a:solidFill>
              </a:rPr>
              <a:t>sindrome dell’intestino </a:t>
            </a:r>
            <a:r>
              <a:rPr lang="it-IT" sz="2000" b="1" dirty="0" smtClean="0">
                <a:solidFill>
                  <a:srgbClr val="FF0000"/>
                </a:solidFill>
              </a:rPr>
              <a:t>corto.</a:t>
            </a:r>
            <a:endParaRPr lang="it-IT" sz="2000" b="1" dirty="0">
              <a:solidFill>
                <a:srgbClr val="FF0000"/>
              </a:solidFill>
            </a:endParaRPr>
          </a:p>
          <a:p>
            <a:pPr algn="just"/>
            <a:endParaRPr lang="it-IT" sz="2000" b="1" dirty="0" smtClean="0"/>
          </a:p>
          <a:p>
            <a:pPr algn="just"/>
            <a:endParaRPr lang="it-IT" sz="2000" b="1" dirty="0"/>
          </a:p>
          <a:p>
            <a:pPr algn="just"/>
            <a:r>
              <a:rPr lang="it-IT" sz="2000" dirty="0"/>
              <a:t>Necessità di </a:t>
            </a:r>
            <a:r>
              <a:rPr lang="it-IT" sz="2000" b="1" dirty="0"/>
              <a:t>riprendere la </a:t>
            </a:r>
            <a:r>
              <a:rPr lang="it-IT" sz="2000" b="1" dirty="0">
                <a:solidFill>
                  <a:srgbClr val="FF0000"/>
                </a:solidFill>
              </a:rPr>
              <a:t>Nutrizione parenterale </a:t>
            </a:r>
            <a:r>
              <a:rPr lang="it-IT" sz="2000" b="1" dirty="0"/>
              <a:t>ad 8 </a:t>
            </a:r>
            <a:r>
              <a:rPr lang="it-IT" sz="2000" b="1" dirty="0" smtClean="0"/>
              <a:t>anni.</a:t>
            </a:r>
            <a:endParaRPr lang="it-IT" sz="20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7FA58144-405C-4C01-853D-B27CA147814D}"/>
              </a:ext>
            </a:extLst>
          </p:cNvPr>
          <p:cNvSpPr txBox="1">
            <a:spLocks/>
          </p:cNvSpPr>
          <p:nvPr/>
        </p:nvSpPr>
        <p:spPr>
          <a:xfrm>
            <a:off x="852594" y="874374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5400" b="1" dirty="0">
                <a:solidFill>
                  <a:srgbClr val="0070C0"/>
                </a:solidFill>
              </a:rPr>
              <a:t>IL CASO</a:t>
            </a:r>
          </a:p>
        </p:txBody>
      </p:sp>
    </p:spTree>
    <p:extLst>
      <p:ext uri="{BB962C8B-B14F-4D97-AF65-F5344CB8AC3E}">
        <p14:creationId xmlns:p14="http://schemas.microsoft.com/office/powerpoint/2010/main" val="5319616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58C9E81-94CA-4C72-BC0E-D496FFCD0A3A}"/>
              </a:ext>
            </a:extLst>
          </p:cNvPr>
          <p:cNvSpPr txBox="1">
            <a:spLocks/>
          </p:cNvSpPr>
          <p:nvPr/>
        </p:nvSpPr>
        <p:spPr>
          <a:xfrm>
            <a:off x="734035" y="2277563"/>
            <a:ext cx="10723929" cy="417577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2000" dirty="0"/>
              <a:t>A </a:t>
            </a:r>
            <a:r>
              <a:rPr lang="it-IT" sz="2000" b="1" dirty="0"/>
              <a:t>10 anni</a:t>
            </a:r>
            <a:r>
              <a:rPr lang="it-IT" sz="2000" dirty="0"/>
              <a:t> ulteriore </a:t>
            </a:r>
            <a:r>
              <a:rPr lang="it-IT" sz="2000" b="1" dirty="0"/>
              <a:t>episodio di subocclusione. </a:t>
            </a:r>
            <a:r>
              <a:rPr lang="it-IT" sz="2000" dirty="0"/>
              <a:t>Si decide di applicare una </a:t>
            </a:r>
            <a:r>
              <a:rPr lang="it-IT" sz="2000" b="1" dirty="0"/>
              <a:t>«</a:t>
            </a:r>
            <a:r>
              <a:rPr lang="it-IT" sz="2000" b="1" dirty="0" err="1"/>
              <a:t>venting</a:t>
            </a:r>
            <a:r>
              <a:rPr lang="it-IT" sz="2000" b="1" dirty="0"/>
              <a:t> </a:t>
            </a:r>
            <a:r>
              <a:rPr lang="it-IT" sz="2000" b="1" dirty="0" err="1"/>
              <a:t>ileostomy</a:t>
            </a:r>
            <a:r>
              <a:rPr lang="it-IT" sz="2000" b="1" dirty="0"/>
              <a:t>» </a:t>
            </a:r>
            <a:r>
              <a:rPr lang="it-IT" sz="2000" dirty="0"/>
              <a:t>(digiunale con bottone </a:t>
            </a:r>
            <a:r>
              <a:rPr lang="it-IT" sz="2000" dirty="0" err="1"/>
              <a:t>gastrostomico</a:t>
            </a:r>
            <a:r>
              <a:rPr lang="it-IT" sz="2000" dirty="0"/>
              <a:t>) a scopo precauzionale MA alla lunga è poco tollerata per abbondante perdita di liquidi e feci anche a bottone chiuso.</a:t>
            </a:r>
          </a:p>
          <a:p>
            <a:pPr algn="just"/>
            <a:endParaRPr lang="it-IT" sz="2000" dirty="0" smtClean="0"/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Alcuni mesi dopo episodio di </a:t>
            </a:r>
            <a:r>
              <a:rPr lang="it-IT" sz="2000" b="1" dirty="0" err="1"/>
              <a:t>tromboembolia</a:t>
            </a:r>
            <a:r>
              <a:rPr lang="it-IT" sz="2000" b="1" dirty="0"/>
              <a:t> </a:t>
            </a:r>
            <a:r>
              <a:rPr lang="it-IT" sz="2000" b="1" dirty="0" smtClean="0"/>
              <a:t>polmonare.</a:t>
            </a:r>
            <a:endParaRPr lang="it-IT" sz="2000" b="1" dirty="0"/>
          </a:p>
          <a:p>
            <a:pPr algn="just"/>
            <a:endParaRPr lang="it-IT" sz="2000" b="1" dirty="0" smtClean="0"/>
          </a:p>
          <a:p>
            <a:pPr algn="just"/>
            <a:endParaRPr lang="it-IT" sz="2000" b="1" dirty="0"/>
          </a:p>
          <a:p>
            <a:pPr algn="just"/>
            <a:r>
              <a:rPr lang="it-IT" sz="2000" dirty="0"/>
              <a:t>Nel contesto dei ricoveri, presenta sempre </a:t>
            </a:r>
            <a:r>
              <a:rPr lang="it-IT" sz="2000" b="1" dirty="0">
                <a:solidFill>
                  <a:srgbClr val="FF0000"/>
                </a:solidFill>
              </a:rPr>
              <a:t>indici di flogosi piuttosto alti, interpretati come segno di infezione intestinale cronica </a:t>
            </a:r>
            <a:r>
              <a:rPr lang="it-IT" sz="2000" b="1" dirty="0"/>
              <a:t>(positività del bottone della PEG per Proteus, E. Coli, </a:t>
            </a:r>
            <a:r>
              <a:rPr lang="it-IT" sz="2000" b="1" dirty="0" err="1"/>
              <a:t>Enterocuccus</a:t>
            </a:r>
            <a:r>
              <a:rPr lang="it-IT" sz="2000" b="1" dirty="0"/>
              <a:t> e Candida </a:t>
            </a:r>
            <a:r>
              <a:rPr lang="it-IT" sz="2000" b="1" dirty="0" err="1"/>
              <a:t>Glabrata</a:t>
            </a:r>
            <a:r>
              <a:rPr lang="it-IT" sz="2000" b="1" dirty="0"/>
              <a:t>)</a:t>
            </a:r>
            <a:r>
              <a:rPr lang="it-IT" sz="2000" dirty="0"/>
              <a:t>,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a dispetto di una terapia antibiotica quasi continua con </a:t>
            </a:r>
            <a:r>
              <a:rPr lang="it-IT" sz="2000" dirty="0" err="1"/>
              <a:t>Augmentin</a:t>
            </a:r>
            <a:r>
              <a:rPr lang="it-IT" sz="2000" dirty="0"/>
              <a:t>, </a:t>
            </a:r>
            <a:r>
              <a:rPr lang="it-IT" sz="2000" dirty="0" err="1"/>
              <a:t>Gentalyn</a:t>
            </a:r>
            <a:r>
              <a:rPr lang="it-IT" sz="2000" dirty="0"/>
              <a:t>, </a:t>
            </a:r>
            <a:r>
              <a:rPr lang="it-IT" sz="2000" dirty="0" err="1"/>
              <a:t>Flagyl</a:t>
            </a:r>
            <a:r>
              <a:rPr lang="it-IT" sz="2000" dirty="0"/>
              <a:t>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DCF0BFA9-DFCA-4B10-AE58-20394882D77D}"/>
              </a:ext>
            </a:extLst>
          </p:cNvPr>
          <p:cNvSpPr txBox="1">
            <a:spLocks/>
          </p:cNvSpPr>
          <p:nvPr/>
        </p:nvSpPr>
        <p:spPr>
          <a:xfrm>
            <a:off x="852594" y="874374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5400" b="1" dirty="0">
                <a:solidFill>
                  <a:srgbClr val="0070C0"/>
                </a:solidFill>
              </a:rPr>
              <a:t>IL CASO</a:t>
            </a:r>
          </a:p>
        </p:txBody>
      </p:sp>
    </p:spTree>
    <p:extLst>
      <p:ext uri="{BB962C8B-B14F-4D97-AF65-F5344CB8AC3E}">
        <p14:creationId xmlns:p14="http://schemas.microsoft.com/office/powerpoint/2010/main" val="69711240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9F561D5-E143-4293-8BAF-647DA38D7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88" r="3969" b="-3"/>
          <a:stretch/>
        </p:blipFill>
        <p:spPr>
          <a:xfrm>
            <a:off x="8694741" y="2420888"/>
            <a:ext cx="2915860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E9632C99-59B9-40DE-855E-2A7D78FB199A}"/>
              </a:ext>
            </a:extLst>
          </p:cNvPr>
          <p:cNvSpPr txBox="1">
            <a:spLocks/>
          </p:cNvSpPr>
          <p:nvPr/>
        </p:nvSpPr>
        <p:spPr>
          <a:xfrm>
            <a:off x="432156" y="2420888"/>
            <a:ext cx="7968100" cy="3769212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2200" dirty="0"/>
              <a:t>A fine 2006, Alessia viene sottoposta a intervento di </a:t>
            </a:r>
            <a:r>
              <a:rPr lang="it-IT" sz="2200" b="1" dirty="0"/>
              <a:t>demolizione dell’ileostomia, con anastomosi ileo- ileale e lisi delle </a:t>
            </a:r>
            <a:r>
              <a:rPr lang="it-IT" sz="2200" b="1" dirty="0" smtClean="0"/>
              <a:t>aderenze.</a:t>
            </a:r>
            <a:endParaRPr lang="it-IT" sz="2200" b="1" dirty="0"/>
          </a:p>
          <a:p>
            <a:pPr algn="just"/>
            <a:endParaRPr lang="it-IT" sz="2200" b="1" dirty="0" smtClean="0"/>
          </a:p>
          <a:p>
            <a:pPr algn="just"/>
            <a:endParaRPr lang="it-IT" sz="2200" b="1" dirty="0"/>
          </a:p>
          <a:p>
            <a:pPr algn="just"/>
            <a:r>
              <a:rPr lang="it-IT" sz="2200" dirty="0"/>
              <a:t>In tale contesto è stata sottoposta a </a:t>
            </a:r>
            <a:r>
              <a:rPr lang="it-IT" sz="2200" b="1" dirty="0"/>
              <a:t>numerose </a:t>
            </a:r>
            <a:r>
              <a:rPr lang="it-IT" sz="2200" b="1" dirty="0">
                <a:solidFill>
                  <a:srgbClr val="FF0000"/>
                </a:solidFill>
              </a:rPr>
              <a:t>biopsie</a:t>
            </a:r>
            <a:r>
              <a:rPr lang="it-IT" sz="2200" b="1" dirty="0"/>
              <a:t> </a:t>
            </a:r>
            <a:r>
              <a:rPr lang="it-IT" sz="2200" dirty="0"/>
              <a:t>che hanno evidenziato la presenza </a:t>
            </a:r>
            <a:r>
              <a:rPr lang="it-IT" sz="2200" dirty="0">
                <a:solidFill>
                  <a:srgbClr val="FF0000"/>
                </a:solidFill>
              </a:rPr>
              <a:t>di </a:t>
            </a:r>
            <a:r>
              <a:rPr lang="it-IT" sz="2200" b="1" dirty="0">
                <a:solidFill>
                  <a:srgbClr val="FF0000"/>
                </a:solidFill>
              </a:rPr>
              <a:t>cellule gangliari normali</a:t>
            </a:r>
            <a:r>
              <a:rPr lang="it-IT" sz="2200" b="1" dirty="0"/>
              <a:t>.</a:t>
            </a:r>
          </a:p>
          <a:p>
            <a:pPr algn="just"/>
            <a:endParaRPr lang="it-IT" sz="2200" b="1" dirty="0" smtClean="0"/>
          </a:p>
          <a:p>
            <a:pPr algn="just"/>
            <a:endParaRPr lang="it-IT" sz="2200" b="1" dirty="0"/>
          </a:p>
          <a:p>
            <a:pPr algn="just"/>
            <a:r>
              <a:rPr lang="it-IT" sz="2200" dirty="0"/>
              <a:t>Da allora </a:t>
            </a:r>
            <a:r>
              <a:rPr lang="it-IT" sz="2200" b="1" dirty="0"/>
              <a:t>periodo di relativo </a:t>
            </a:r>
            <a:r>
              <a:rPr lang="it-IT" sz="2200" b="1" dirty="0">
                <a:solidFill>
                  <a:srgbClr val="FF0000"/>
                </a:solidFill>
              </a:rPr>
              <a:t>benessere</a:t>
            </a:r>
            <a:r>
              <a:rPr lang="it-IT" sz="2200" b="1" dirty="0"/>
              <a:t>, </a:t>
            </a:r>
            <a:r>
              <a:rPr lang="it-IT" sz="2200" dirty="0"/>
              <a:t>con alcuni episodi </a:t>
            </a:r>
            <a:r>
              <a:rPr lang="it-IT" sz="2200" dirty="0" err="1"/>
              <a:t>subocclusivi</a:t>
            </a:r>
            <a:r>
              <a:rPr lang="it-IT" sz="2200" dirty="0"/>
              <a:t> alti parzialmente </a:t>
            </a:r>
            <a:r>
              <a:rPr lang="it-IT" sz="2200" dirty="0" err="1"/>
              <a:t>responsivi</a:t>
            </a:r>
            <a:r>
              <a:rPr lang="it-IT" sz="2200" dirty="0"/>
              <a:t> alla terapia antibiotica.</a:t>
            </a:r>
            <a:r>
              <a:rPr lang="it-IT" sz="2200" b="1" dirty="0"/>
              <a:t> </a:t>
            </a:r>
          </a:p>
          <a:p>
            <a:endParaRPr lang="it-IT" b="1" dirty="0"/>
          </a:p>
          <a:p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374B9B97-FF81-4E50-8884-67525562066D}"/>
              </a:ext>
            </a:extLst>
          </p:cNvPr>
          <p:cNvSpPr txBox="1">
            <a:spLocks/>
          </p:cNvSpPr>
          <p:nvPr/>
        </p:nvSpPr>
        <p:spPr>
          <a:xfrm>
            <a:off x="852594" y="874374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5400" b="1" dirty="0">
                <a:solidFill>
                  <a:srgbClr val="0070C0"/>
                </a:solidFill>
              </a:rPr>
              <a:t>IL CASO</a:t>
            </a:r>
          </a:p>
        </p:txBody>
      </p:sp>
    </p:spTree>
    <p:extLst>
      <p:ext uri="{BB962C8B-B14F-4D97-AF65-F5344CB8AC3E}">
        <p14:creationId xmlns:p14="http://schemas.microsoft.com/office/powerpoint/2010/main" val="164019546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782CC09-C73A-45F6-8057-7CA03C0651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54" r="11073" b="1"/>
          <a:stretch/>
        </p:blipFill>
        <p:spPr>
          <a:xfrm>
            <a:off x="8629705" y="2420888"/>
            <a:ext cx="2915860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689ECE80-426E-4451-A62A-C614AA4E1CD6}"/>
              </a:ext>
            </a:extLst>
          </p:cNvPr>
          <p:cNvSpPr txBox="1">
            <a:spLocks/>
          </p:cNvSpPr>
          <p:nvPr/>
        </p:nvSpPr>
        <p:spPr>
          <a:xfrm>
            <a:off x="646435" y="2605112"/>
            <a:ext cx="7199220" cy="36322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2000" b="1" dirty="0"/>
              <a:t>Gennaio 2010</a:t>
            </a:r>
            <a:r>
              <a:rPr lang="it-IT" sz="2000" dirty="0"/>
              <a:t>: esegue </a:t>
            </a:r>
            <a:r>
              <a:rPr lang="it-IT" sz="2000" b="1" dirty="0">
                <a:solidFill>
                  <a:srgbClr val="FF0000"/>
                </a:solidFill>
              </a:rPr>
              <a:t>clisma del tenue </a:t>
            </a:r>
            <a:r>
              <a:rPr lang="it-IT" sz="2000" dirty="0"/>
              <a:t>a Gorizia, con documentazione di:  </a:t>
            </a:r>
          </a:p>
          <a:p>
            <a:pPr algn="just"/>
            <a:endParaRPr lang="it-IT" sz="2000" dirty="0" smtClean="0"/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«dilatazione delle prime anse </a:t>
            </a:r>
            <a:r>
              <a:rPr lang="it-IT" sz="2000" dirty="0" err="1"/>
              <a:t>digiunali</a:t>
            </a:r>
            <a:r>
              <a:rPr lang="it-IT" sz="2000" dirty="0"/>
              <a:t>, con transito rallentato. Successive anse a morfologia normale, con una capacità di transito in tempi complessivamente regolari. Nel complesso </a:t>
            </a:r>
            <a:r>
              <a:rPr lang="it-IT" sz="2000" b="1" dirty="0">
                <a:solidFill>
                  <a:srgbClr val="FF0000"/>
                </a:solidFill>
              </a:rPr>
              <a:t>quadro radiologico migliorato, in assenza di tratti marcatamente distesi e ristagni di liquidi»</a:t>
            </a:r>
            <a:endParaRPr lang="it-IT" sz="2000" b="1" dirty="0"/>
          </a:p>
          <a:p>
            <a:endParaRPr lang="it-IT" b="1" dirty="0"/>
          </a:p>
          <a:p>
            <a:endParaRPr lang="it-IT" b="1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E9635AC-A90F-4D82-8868-E2A02F40A381}"/>
              </a:ext>
            </a:extLst>
          </p:cNvPr>
          <p:cNvSpPr txBox="1">
            <a:spLocks/>
          </p:cNvSpPr>
          <p:nvPr/>
        </p:nvSpPr>
        <p:spPr>
          <a:xfrm>
            <a:off x="852594" y="874374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5400" b="1" dirty="0">
                <a:solidFill>
                  <a:srgbClr val="0070C0"/>
                </a:solidFill>
              </a:rPr>
              <a:t>IL CASO</a:t>
            </a:r>
          </a:p>
        </p:txBody>
      </p:sp>
    </p:spTree>
    <p:extLst>
      <p:ext uri="{BB962C8B-B14F-4D97-AF65-F5344CB8AC3E}">
        <p14:creationId xmlns:p14="http://schemas.microsoft.com/office/powerpoint/2010/main" val="99973126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C4DE614-9DDB-4941-A6F9-C70798A19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1988840"/>
            <a:ext cx="2823264" cy="399781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76244117-1E32-4FAD-8D58-316E295D8432}"/>
              </a:ext>
            </a:extLst>
          </p:cNvPr>
          <p:cNvSpPr txBox="1">
            <a:spLocks/>
          </p:cNvSpPr>
          <p:nvPr/>
        </p:nvSpPr>
        <p:spPr>
          <a:xfrm>
            <a:off x="3816626" y="1807452"/>
            <a:ext cx="7751981" cy="3997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it-IT" sz="8000" b="1" dirty="0"/>
              <a:t>Estate 2011</a:t>
            </a:r>
            <a:r>
              <a:rPr lang="it-IT" sz="8000" dirty="0"/>
              <a:t>: ricovero presso l’ospedale di Monfalcone per febbricola persistente e </a:t>
            </a:r>
            <a:r>
              <a:rPr lang="it-IT" sz="8000" b="1" dirty="0" err="1">
                <a:solidFill>
                  <a:srgbClr val="FF0000"/>
                </a:solidFill>
              </a:rPr>
              <a:t>sacroileite</a:t>
            </a:r>
            <a:r>
              <a:rPr lang="it-IT" sz="8000" b="1" dirty="0">
                <a:solidFill>
                  <a:srgbClr val="FF0000"/>
                </a:solidFill>
              </a:rPr>
              <a:t> sinistra</a:t>
            </a:r>
            <a:r>
              <a:rPr lang="it-IT" sz="8000" b="1" dirty="0"/>
              <a:t>. </a:t>
            </a:r>
            <a:r>
              <a:rPr lang="it-IT" sz="8000" dirty="0"/>
              <a:t>Esegue quindi un </a:t>
            </a:r>
            <a:r>
              <a:rPr lang="it-IT" sz="8000" b="1" dirty="0"/>
              <a:t>ciclo di antibiotico </a:t>
            </a:r>
            <a:r>
              <a:rPr lang="it-IT" sz="8000" dirty="0"/>
              <a:t>con moderato beneficio nel sospetto di un’infezione a partenza dal CVC </a:t>
            </a:r>
            <a:r>
              <a:rPr lang="it-IT" sz="8000" b="1" dirty="0">
                <a:solidFill>
                  <a:srgbClr val="FF0000"/>
                </a:solidFill>
              </a:rPr>
              <a:t>(</a:t>
            </a:r>
            <a:r>
              <a:rPr lang="it-IT" sz="8000" b="1" dirty="0" err="1">
                <a:solidFill>
                  <a:srgbClr val="FF0000"/>
                </a:solidFill>
              </a:rPr>
              <a:t>sacroileite</a:t>
            </a:r>
            <a:r>
              <a:rPr lang="it-IT" sz="8000" b="1" dirty="0">
                <a:solidFill>
                  <a:srgbClr val="FF0000"/>
                </a:solidFill>
              </a:rPr>
              <a:t> infettiva)</a:t>
            </a:r>
            <a:r>
              <a:rPr lang="it-IT" sz="8000" b="1" dirty="0"/>
              <a:t>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it-IT" sz="8000" dirty="0"/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it-IT" sz="8000" b="1" dirty="0"/>
              <a:t>Alcuni giorni </a:t>
            </a:r>
            <a:r>
              <a:rPr lang="it-IT" sz="8000" dirty="0"/>
              <a:t>dopo ricovero IRCCS Burlo con d</a:t>
            </a:r>
            <a:r>
              <a:rPr lang="it-IT" sz="8000" dirty="0" smtClean="0"/>
              <a:t>iagnosi </a:t>
            </a:r>
            <a:r>
              <a:rPr lang="it-IT" sz="8000" dirty="0"/>
              <a:t>di </a:t>
            </a:r>
            <a:r>
              <a:rPr lang="it-IT" sz="8000" b="1" dirty="0" err="1">
                <a:solidFill>
                  <a:srgbClr val="FF0000"/>
                </a:solidFill>
              </a:rPr>
              <a:t>sacroileite</a:t>
            </a:r>
            <a:r>
              <a:rPr lang="it-IT" sz="8000" b="1" dirty="0">
                <a:solidFill>
                  <a:srgbClr val="FF0000"/>
                </a:solidFill>
              </a:rPr>
              <a:t> infiammatoria verosimilmente di natura enteropatica.</a:t>
            </a:r>
            <a:r>
              <a:rPr lang="it-IT" sz="8000" b="1" dirty="0"/>
              <a:t> </a:t>
            </a:r>
            <a:endParaRPr lang="it-IT" sz="8000" b="1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it-IT" sz="8000" b="1" dirty="0" smtClean="0"/>
              <a:t>(</a:t>
            </a:r>
            <a:r>
              <a:rPr lang="it-IT" sz="8000" b="1" dirty="0" err="1" smtClean="0"/>
              <a:t>Calprotectina</a:t>
            </a:r>
            <a:r>
              <a:rPr lang="it-IT" sz="8000" b="1" dirty="0" smtClean="0"/>
              <a:t> persistentemente </a:t>
            </a:r>
            <a:r>
              <a:rPr lang="it-IT" sz="8000" b="1" dirty="0"/>
              <a:t>elevata, sieronegatività, positività HLA- </a:t>
            </a:r>
            <a:r>
              <a:rPr lang="it-IT" sz="8000" b="1" dirty="0" smtClean="0"/>
              <a:t>B27</a:t>
            </a:r>
            <a:r>
              <a:rPr lang="it-IT" sz="8000" b="1" dirty="0"/>
              <a:t>, nonna paterna con AR). </a:t>
            </a:r>
            <a:endParaRPr lang="it-IT" sz="8000" b="1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it-IT" sz="8000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it-IT" sz="8000" dirty="0" smtClean="0"/>
              <a:t>Intrapresa </a:t>
            </a:r>
            <a:r>
              <a:rPr lang="it-IT" sz="8000" b="1" dirty="0">
                <a:solidFill>
                  <a:srgbClr val="FF0000"/>
                </a:solidFill>
              </a:rPr>
              <a:t>terapia </a:t>
            </a:r>
            <a:r>
              <a:rPr lang="it-IT" sz="8000" b="1" dirty="0" err="1">
                <a:solidFill>
                  <a:srgbClr val="FF0000"/>
                </a:solidFill>
              </a:rPr>
              <a:t>antifiammatoria</a:t>
            </a:r>
            <a:r>
              <a:rPr lang="it-IT" sz="8000" b="1" dirty="0">
                <a:solidFill>
                  <a:srgbClr val="FF0000"/>
                </a:solidFill>
              </a:rPr>
              <a:t> con </a:t>
            </a:r>
            <a:r>
              <a:rPr lang="it-IT" sz="8000" b="1" dirty="0" err="1">
                <a:solidFill>
                  <a:srgbClr val="FF0000"/>
                </a:solidFill>
              </a:rPr>
              <a:t>Sulfasalazina</a:t>
            </a:r>
            <a:r>
              <a:rPr lang="it-IT" sz="8000" b="1" dirty="0">
                <a:solidFill>
                  <a:srgbClr val="FF0000"/>
                </a:solidFill>
              </a:rPr>
              <a:t> e </a:t>
            </a:r>
            <a:r>
              <a:rPr lang="it-IT" sz="8000" b="1" dirty="0" err="1" smtClean="0">
                <a:solidFill>
                  <a:srgbClr val="FF0000"/>
                </a:solidFill>
              </a:rPr>
              <a:t>Metronidazolo</a:t>
            </a:r>
            <a:r>
              <a:rPr lang="it-IT" sz="8000" b="1" dirty="0" smtClean="0">
                <a:solidFill>
                  <a:srgbClr val="FF0000"/>
                </a:solidFill>
              </a:rPr>
              <a:t>. </a:t>
            </a:r>
            <a:r>
              <a:rPr lang="it-IT" sz="8000" dirty="0" smtClean="0"/>
              <a:t>Riesce </a:t>
            </a:r>
            <a:r>
              <a:rPr lang="it-IT" sz="8000" dirty="0"/>
              <a:t>progressivamente a </a:t>
            </a:r>
            <a:r>
              <a:rPr lang="it-IT" sz="8000" b="1" dirty="0"/>
              <a:t>svezzarsi dalla nutrizione parenterale! </a:t>
            </a:r>
            <a:endParaRPr lang="it-IT" sz="8000" dirty="0"/>
          </a:p>
          <a:p>
            <a:pPr>
              <a:lnSpc>
                <a:spcPct val="90000"/>
              </a:lnSpc>
            </a:pPr>
            <a:endParaRPr lang="it-IT" sz="17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2F7A658C-758B-4BA7-B0FE-848B9A6B7EBC}"/>
              </a:ext>
            </a:extLst>
          </p:cNvPr>
          <p:cNvSpPr txBox="1">
            <a:spLocks/>
          </p:cNvSpPr>
          <p:nvPr/>
        </p:nvSpPr>
        <p:spPr>
          <a:xfrm>
            <a:off x="852594" y="620688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5400" b="1" dirty="0">
                <a:solidFill>
                  <a:srgbClr val="0070C0"/>
                </a:solidFill>
              </a:rPr>
              <a:t>IL CASO</a:t>
            </a:r>
          </a:p>
        </p:txBody>
      </p:sp>
    </p:spTree>
    <p:extLst>
      <p:ext uri="{BB962C8B-B14F-4D97-AF65-F5344CB8AC3E}">
        <p14:creationId xmlns:p14="http://schemas.microsoft.com/office/powerpoint/2010/main" val="116732191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41158" t="60699" r="56538" b="37722"/>
          <a:stretch/>
        </p:blipFill>
        <p:spPr>
          <a:xfrm>
            <a:off x="6258019" y="3519432"/>
            <a:ext cx="223767" cy="95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80FF77EA-5470-499C-B8BE-1A3C1810DF3A}"/>
              </a:ext>
            </a:extLst>
          </p:cNvPr>
          <p:cNvSpPr txBox="1">
            <a:spLocks/>
          </p:cNvSpPr>
          <p:nvPr/>
        </p:nvSpPr>
        <p:spPr>
          <a:xfrm>
            <a:off x="810001" y="874374"/>
            <a:ext cx="10571998" cy="9704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5400" b="1" dirty="0">
                <a:solidFill>
                  <a:srgbClr val="0070C0"/>
                </a:solidFill>
              </a:rPr>
              <a:t>IL CASO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0FA63FD9-0CB6-4B81-814B-E4F7F4503BE1}"/>
              </a:ext>
            </a:extLst>
          </p:cNvPr>
          <p:cNvSpPr txBox="1">
            <a:spLocks/>
          </p:cNvSpPr>
          <p:nvPr/>
        </p:nvSpPr>
        <p:spPr>
          <a:xfrm>
            <a:off x="331304" y="2570922"/>
            <a:ext cx="11410122" cy="438647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2000" dirty="0"/>
              <a:t>Agosto 2013: ultimo </a:t>
            </a:r>
            <a:r>
              <a:rPr lang="it-IT" sz="2000" b="1" dirty="0"/>
              <a:t>ricovero presso l’IRCCS Burlo- Garofolo, </a:t>
            </a:r>
            <a:r>
              <a:rPr lang="it-IT" sz="2000" dirty="0"/>
              <a:t>dimessa con diagnosi di </a:t>
            </a:r>
            <a:r>
              <a:rPr lang="it-IT" sz="2000" b="1" dirty="0">
                <a:solidFill>
                  <a:srgbClr val="FF0000"/>
                </a:solidFill>
              </a:rPr>
              <a:t>osteomielite vertebrale, pregressa </a:t>
            </a:r>
            <a:r>
              <a:rPr lang="it-IT" sz="2000" b="1" dirty="0" err="1">
                <a:solidFill>
                  <a:srgbClr val="FF0000"/>
                </a:solidFill>
              </a:rPr>
              <a:t>sacroileite</a:t>
            </a:r>
            <a:r>
              <a:rPr lang="it-IT" sz="2000" b="1" dirty="0">
                <a:solidFill>
                  <a:srgbClr val="FF0000"/>
                </a:solidFill>
              </a:rPr>
              <a:t> infiammatoria enteropatica e displasia neuronale intestinale. 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pPr algn="just"/>
            <a:endParaRPr lang="it-IT" sz="2000" b="1" dirty="0">
              <a:solidFill>
                <a:srgbClr val="FF0000"/>
              </a:solidFill>
            </a:endParaRPr>
          </a:p>
          <a:p>
            <a:pPr algn="just"/>
            <a:r>
              <a:rPr lang="it-IT" sz="2000" dirty="0"/>
              <a:t>Esclusa la natura tubercolare, viene pertanto impostata </a:t>
            </a:r>
            <a:r>
              <a:rPr lang="it-IT" sz="2000" b="1" dirty="0"/>
              <a:t>terapia con </a:t>
            </a:r>
            <a:r>
              <a:rPr lang="it-IT" sz="2000" b="1" dirty="0">
                <a:solidFill>
                  <a:srgbClr val="FF0000"/>
                </a:solidFill>
              </a:rPr>
              <a:t>Infliximab</a:t>
            </a:r>
            <a:r>
              <a:rPr lang="it-IT" sz="2000" b="1" dirty="0"/>
              <a:t>, poi sospeso per elevato rischio infettivo (PICC, PEG, intestino colonizzato): compromesso con </a:t>
            </a:r>
            <a:r>
              <a:rPr lang="it-IT" sz="2000" b="1" dirty="0" err="1">
                <a:solidFill>
                  <a:srgbClr val="FF0000"/>
                </a:solidFill>
              </a:rPr>
              <a:t>COXib</a:t>
            </a:r>
            <a:r>
              <a:rPr lang="it-IT" sz="2000" b="1" dirty="0">
                <a:solidFill>
                  <a:srgbClr val="FF0000"/>
                </a:solidFill>
              </a:rPr>
              <a:t> e </a:t>
            </a:r>
            <a:r>
              <a:rPr lang="it-IT" sz="2000" b="1" dirty="0" err="1" smtClean="0">
                <a:solidFill>
                  <a:srgbClr val="FF0000"/>
                </a:solidFill>
              </a:rPr>
              <a:t>Sulfasalazina</a:t>
            </a:r>
            <a:r>
              <a:rPr lang="it-IT" sz="2000" b="1" dirty="0" smtClean="0">
                <a:solidFill>
                  <a:srgbClr val="FF0000"/>
                </a:solidFill>
              </a:rPr>
              <a:t>.</a:t>
            </a:r>
            <a:endParaRPr lang="it-IT" sz="2000" b="1" dirty="0">
              <a:solidFill>
                <a:srgbClr val="FF0000"/>
              </a:solidFill>
            </a:endParaRPr>
          </a:p>
          <a:p>
            <a:endParaRPr lang="it-IT" b="1" dirty="0"/>
          </a:p>
          <a:p>
            <a:endParaRPr lang="it-IT" b="1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8B4E3482-954E-45A8-8C1A-7EC216C0FEF4}"/>
              </a:ext>
            </a:extLst>
          </p:cNvPr>
          <p:cNvSpPr/>
          <p:nvPr/>
        </p:nvSpPr>
        <p:spPr>
          <a:xfrm>
            <a:off x="1519266" y="5394261"/>
            <a:ext cx="91534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FINE</a:t>
            </a:r>
            <a:r>
              <a:rPr lang="it-IT" sz="4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4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</a:t>
            </a:r>
            <a:r>
              <a:rPr lang="it-IT" sz="4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4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PERIODO</a:t>
            </a:r>
            <a:r>
              <a:rPr lang="it-IT" sz="4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it-IT" sz="4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PEDIATRICO</a:t>
            </a:r>
            <a:endParaRPr lang="it-IT" sz="4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0362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theme/theme1.xml><?xml version="1.0" encoding="utf-8"?>
<a:theme xmlns:a="http://schemas.openxmlformats.org/drawingml/2006/main" name="cpf">
  <a:themeElements>
    <a:clrScheme name="Red Orang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CPF</Template>
  <TotalTime>189</TotalTime>
  <Words>2849</Words>
  <Application>Microsoft Office PowerPoint</Application>
  <PresentationFormat>Personalizzato</PresentationFormat>
  <Paragraphs>393</Paragraphs>
  <Slides>37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cpf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AOUTS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CAMPIGOTTO MICHELE [SSM1900002]</dc:creator>
  <cp:lastModifiedBy>Alessandro</cp:lastModifiedBy>
  <cp:revision>115</cp:revision>
  <dcterms:created xsi:type="dcterms:W3CDTF">2018-09-09T09:03:03Z</dcterms:created>
  <dcterms:modified xsi:type="dcterms:W3CDTF">2018-09-17T14:07:40Z</dcterms:modified>
</cp:coreProperties>
</file>