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4"/>
  </p:notesMasterIdLst>
  <p:sldIdLst>
    <p:sldId id="256" r:id="rId4"/>
    <p:sldId id="277" r:id="rId5"/>
    <p:sldId id="257" r:id="rId6"/>
    <p:sldId id="258" r:id="rId7"/>
    <p:sldId id="259" r:id="rId8"/>
    <p:sldId id="260" r:id="rId9"/>
    <p:sldId id="261" r:id="rId10"/>
    <p:sldId id="278" r:id="rId11"/>
    <p:sldId id="265" r:id="rId12"/>
    <p:sldId id="268" r:id="rId13"/>
    <p:sldId id="279" r:id="rId14"/>
    <p:sldId id="281" r:id="rId15"/>
    <p:sldId id="287" r:id="rId16"/>
    <p:sldId id="282" r:id="rId17"/>
    <p:sldId id="283" r:id="rId18"/>
    <p:sldId id="280" r:id="rId19"/>
    <p:sldId id="284" r:id="rId20"/>
    <p:sldId id="285" r:id="rId21"/>
    <p:sldId id="286" r:id="rId22"/>
    <p:sldId id="276" r:id="rId23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9157"/>
  </p:normalViewPr>
  <p:slideViewPr>
    <p:cSldViewPr>
      <p:cViewPr varScale="1">
        <p:scale>
          <a:sx n="92" d="100"/>
          <a:sy n="92" d="100"/>
        </p:scale>
        <p:origin x="1928" y="1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79909-6683-8748-B486-3C7EB3FF951A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13F7-2DC1-A344-A09D-4DFCB942435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3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13F7-2DC1-A344-A09D-4DFCB94243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69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13F7-2DC1-A344-A09D-4DFCB942435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13F7-2DC1-A344-A09D-4DFCB942435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74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2E13F7-2DC1-A344-A09D-4DFCB942435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52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7214040" y="7688880"/>
            <a:ext cx="2172960" cy="1511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63912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0400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7214040" y="7688880"/>
            <a:ext cx="2172960" cy="1511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76832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63912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504000" y="40582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214040" y="7688880"/>
            <a:ext cx="2172960" cy="15119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3040" y="405828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67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3040" y="1768320"/>
            <a:ext cx="44272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3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52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14040" y="402120"/>
            <a:ext cx="2172960" cy="6405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 titolo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320"/>
            <a:ext cx="907236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55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52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24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07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9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6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62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3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1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09842" y="1993058"/>
            <a:ext cx="8460940" cy="91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Colangite biliare primitiva (PBC) e Malattia di Crohn (MC): può </a:t>
            </a:r>
            <a:r>
              <a:rPr lang="it-IT" sz="4000" spc="-1" noProof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l’epatobiliopatia</a:t>
            </a: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precedere la comparsa della malattia infiammatoria intestinale?</a:t>
            </a:r>
          </a:p>
        </p:txBody>
      </p:sp>
      <p:sp>
        <p:nvSpPr>
          <p:cNvPr id="115" name="CustomShape 2"/>
          <p:cNvSpPr/>
          <p:nvPr/>
        </p:nvSpPr>
        <p:spPr>
          <a:xfrm>
            <a:off x="1286640" y="5547960"/>
            <a:ext cx="642564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Medico specializzando: Dott. Mario Romeo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Tutor: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Prof. Alessandro Federico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575816" y="683493"/>
            <a:ext cx="9216625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SCUOLA DI SPECIALIZZAZIONE IN MALATTIE DELL’APPARATO DIGERENTE UNIVERSITA’ DEGLI STUDI </a:t>
            </a:r>
            <a:r>
              <a:rPr lang="it-IT" sz="24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DELLA CAMPANIA LUIGI VANVITELLI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305855"/>
            <a:ext cx="9898920" cy="249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DIAGNOSI: </a:t>
            </a:r>
            <a:r>
              <a:rPr lang="it-IT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ILEITE SUBSTENOSANTE DI CROHN IN PAZIENTE CON PRE-ESISTENTE CBP</a:t>
            </a: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360624" y="1624140"/>
            <a:ext cx="9288199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417"/>
              </a:spcAft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La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paziente viene avviata a terapia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con: </a:t>
            </a:r>
          </a:p>
          <a:p>
            <a:pPr marL="909180" lvl="1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it-IT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Acido Obeticolico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, compresse, 5 mg/die </a:t>
            </a:r>
          </a:p>
          <a:p>
            <a:pPr marL="909180" lvl="1" indent="-342900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Budesonide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, compresse, 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9 mg/die </a:t>
            </a: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Al controllo ambulatoriale a 30 giorni: </a:t>
            </a:r>
          </a:p>
          <a:p>
            <a:pPr marL="909180" lvl="1" indent="-342900" algn="just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G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li esami ematici mostran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o un netto miglioramento degli indici di colestasi</a:t>
            </a:r>
          </a:p>
          <a:p>
            <a:pPr marL="909180" lvl="1" indent="-342900" algn="just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Anche la sintomatologia intestinale (in particolare, riduzione del numero delle scariche)</a:t>
            </a:r>
          </a:p>
          <a:p>
            <a:pPr marL="909180" lvl="1" indent="-342900" algn="just">
              <a:spcAft>
                <a:spcPts val="1417"/>
              </a:spcAft>
              <a:buClr>
                <a:srgbClr val="000000"/>
              </a:buClr>
              <a:buSzPct val="45000"/>
              <a:buFont typeface="Courier New" panose="02070309020205020404" pitchFamily="49" charset="0"/>
              <a:buChar char="o"/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 Unicode MS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 Unicode MS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793064" y="438873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COLANGITE BILIARE PRIMITIVA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2180222-45BD-E441-86C5-713A00C00D48}"/>
              </a:ext>
            </a:extLst>
          </p:cNvPr>
          <p:cNvSpPr/>
          <p:nvPr/>
        </p:nvSpPr>
        <p:spPr>
          <a:xfrm>
            <a:off x="67298" y="1835621"/>
            <a:ext cx="468712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Definizione</a:t>
            </a:r>
            <a:r>
              <a:rPr lang="it-IT" sz="1600" dirty="0"/>
              <a:t>: la colangite biliare primitiva (CBP) è una malattia epatica colestatica infiammatoria cronica autoimmune, che se non trattata culmina in una cirrosi biliare allo stadio terminale [</a:t>
            </a:r>
            <a:r>
              <a:rPr lang="it-IT" sz="1600" i="1" dirty="0"/>
              <a:t>EASL- Clinical Practice Guidelines</a:t>
            </a:r>
            <a:r>
              <a:rPr lang="it-IT" sz="1600" dirty="0"/>
              <a:t>]</a:t>
            </a:r>
          </a:p>
          <a:p>
            <a:endParaRPr lang="it-IT" sz="1600" b="1" dirty="0"/>
          </a:p>
          <a:p>
            <a:r>
              <a:rPr lang="it-IT" sz="1600" b="1" dirty="0"/>
              <a:t>Epidemiologia: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600" dirty="0"/>
              <a:t>Rimane una malattia a predominanza </a:t>
            </a:r>
            <a:r>
              <a:rPr lang="it-IT" sz="1600" dirty="0">
                <a:solidFill>
                  <a:srgbClr val="7030A0"/>
                </a:solidFill>
              </a:rPr>
              <a:t>femminile</a:t>
            </a:r>
            <a:r>
              <a:rPr lang="it-IT" sz="1600" dirty="0"/>
              <a:t> (il motivo resta ancora sconosciuto)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600" dirty="0"/>
              <a:t>Principalmente &gt;40 anni (…ma non è detto che non possono essere più giovani)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it-IT" sz="1600" dirty="0"/>
              <a:t>Non si presenta nell'infanzia (il caso più giovane riportato è quello di una ragazza di 15 anni in cui la CBP è insorta dopo menarca).</a:t>
            </a:r>
          </a:p>
          <a:p>
            <a:endParaRPr lang="it-IT" sz="1600" dirty="0"/>
          </a:p>
          <a:p>
            <a:r>
              <a:rPr lang="it-IT" sz="1600" dirty="0"/>
              <a:t>Numeri:</a:t>
            </a:r>
          </a:p>
          <a:p>
            <a:r>
              <a:rPr lang="it-IT" sz="1600" dirty="0"/>
              <a:t>– Globale: Prevalenza stimata 1 su 1.000 donne di età superiore ai 40 anni con PBC</a:t>
            </a:r>
          </a:p>
          <a:p>
            <a:r>
              <a:rPr lang="it-IT" sz="1600" dirty="0"/>
              <a:t>– Europa: incidenza stimata 1–2 per 100.000 abitanti all'anno.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64238A4-C5DA-0844-8D9D-4348CB99EB5C}"/>
              </a:ext>
            </a:extLst>
          </p:cNvPr>
          <p:cNvSpPr/>
          <p:nvPr/>
        </p:nvSpPr>
        <p:spPr>
          <a:xfrm>
            <a:off x="5183104" y="1804869"/>
            <a:ext cx="43937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Patogenesi </a:t>
            </a:r>
          </a:p>
          <a:p>
            <a:pPr algn="just"/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Un'efficace secrezione biliare è essenziale per un'adeguata disintossicazione epatica ed è parte integrante della funzione digestiva</a:t>
            </a:r>
          </a:p>
          <a:p>
            <a:pPr algn="just"/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PBC riflette le conseguenze del danno immunitario e cellulare alle cellule epiteliali biliari, con conseguente colestasi e fibrosi epatica progressiva</a:t>
            </a:r>
          </a:p>
          <a:p>
            <a:pPr algn="just"/>
            <a:endParaRPr lang="it-IT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Manifestazioni cliniche</a:t>
            </a: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Storia Naturale</a:t>
            </a:r>
          </a:p>
          <a:p>
            <a:pPr algn="just"/>
            <a:r>
              <a:rPr lang="it-IT" sz="1600" dirty="0">
                <a:ea typeface="Calibri" panose="020F0502020204030204" pitchFamily="34" charset="0"/>
                <a:cs typeface="Times New Roman" panose="02020603050405020304" pitchFamily="18" charset="0"/>
              </a:rPr>
              <a:t>La sopravvivenza media (storica) tra i non trattati è di 9-10 anni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4C20CDD-40C0-4B48-90CD-7AD597A48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46722"/>
              </p:ext>
            </p:extLst>
          </p:nvPr>
        </p:nvGraphicFramePr>
        <p:xfrm>
          <a:off x="5269944" y="4335396"/>
          <a:ext cx="4306872" cy="14194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8122">
                  <a:extLst>
                    <a:ext uri="{9D8B030D-6E8A-4147-A177-3AD203B41FA5}">
                      <a16:colId xmlns:a16="http://schemas.microsoft.com/office/drawing/2014/main" val="1338670304"/>
                    </a:ext>
                  </a:extLst>
                </a:gridCol>
                <a:gridCol w="1418122">
                  <a:extLst>
                    <a:ext uri="{9D8B030D-6E8A-4147-A177-3AD203B41FA5}">
                      <a16:colId xmlns:a16="http://schemas.microsoft.com/office/drawing/2014/main" val="3467186034"/>
                    </a:ext>
                  </a:extLst>
                </a:gridCol>
                <a:gridCol w="1470628">
                  <a:extLst>
                    <a:ext uri="{9D8B030D-6E8A-4147-A177-3AD203B41FA5}">
                      <a16:colId xmlns:a16="http://schemas.microsoft.com/office/drawing/2014/main" val="3345171735"/>
                    </a:ext>
                  </a:extLst>
                </a:gridCol>
              </a:tblGrid>
              <a:tr h="282985"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Comuni 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Possibili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Neurologiche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5591047"/>
                  </a:ext>
                </a:extLst>
              </a:tr>
              <a:tr h="282985"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 dirty="0">
                          <a:effectLst/>
                        </a:rPr>
                        <a:t>Prurito</a:t>
                      </a:r>
                      <a:endParaRPr lang="it-IT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Ittero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Insonnia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299780"/>
                  </a:ext>
                </a:extLst>
              </a:tr>
              <a:tr h="282985"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Discomfort addominale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Astenia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Depressione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157201"/>
                  </a:ext>
                </a:extLst>
              </a:tr>
              <a:tr h="282985"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>
                          <a:effectLst/>
                        </a:rPr>
                        <a:t>Sicca complex</a:t>
                      </a:r>
                      <a:endParaRPr lang="it-IT" sz="2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 dirty="0">
                          <a:effectLst/>
                        </a:rPr>
                        <a:t>“</a:t>
                      </a:r>
                      <a:r>
                        <a:rPr lang="it-IT" sz="1400" noProof="0" dirty="0" err="1">
                          <a:effectLst/>
                        </a:rPr>
                        <a:t>Restless</a:t>
                      </a:r>
                      <a:r>
                        <a:rPr lang="it-IT" sz="1400" noProof="0" dirty="0">
                          <a:effectLst/>
                        </a:rPr>
                        <a:t> </a:t>
                      </a:r>
                      <a:r>
                        <a:rPr lang="it-IT" sz="1400" noProof="0" dirty="0" err="1">
                          <a:effectLst/>
                        </a:rPr>
                        <a:t>legs</a:t>
                      </a:r>
                      <a:r>
                        <a:rPr lang="it-IT" sz="1400" noProof="0" dirty="0">
                          <a:effectLst/>
                        </a:rPr>
                        <a:t>”</a:t>
                      </a:r>
                      <a:endParaRPr lang="it-IT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804545" algn="l"/>
                        </a:tabLst>
                      </a:pPr>
                      <a:r>
                        <a:rPr lang="it-IT" sz="1400" noProof="0" dirty="0">
                          <a:effectLst/>
                        </a:rPr>
                        <a:t>Disfunzione cognitiva </a:t>
                      </a:r>
                      <a:endParaRPr lang="it-IT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786320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2433F0FE-1935-D941-916D-8EBAE06CBBD2}"/>
              </a:ext>
            </a:extLst>
          </p:cNvPr>
          <p:cNvSpPr/>
          <p:nvPr/>
        </p:nvSpPr>
        <p:spPr>
          <a:xfrm>
            <a:off x="5328344" y="4931965"/>
            <a:ext cx="25922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19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-172252" y="647591"/>
            <a:ext cx="10585178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CONSIDERAZIONI DIAGNOSTICHE (1)</a:t>
            </a:r>
            <a:endParaRPr lang="it-I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3EB686C-EA8C-0345-8F9D-EA545730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0" y="2360568"/>
            <a:ext cx="9467163" cy="321294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0F03C8-345D-264A-9F3B-C9C6E7D3452B}"/>
              </a:ext>
            </a:extLst>
          </p:cNvPr>
          <p:cNvSpPr txBox="1"/>
          <p:nvPr/>
        </p:nvSpPr>
        <p:spPr>
          <a:xfrm>
            <a:off x="4608264" y="192580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Markers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C7D6E6-CB7C-5444-BEFD-1BF8DB946B31}"/>
              </a:ext>
            </a:extLst>
          </p:cNvPr>
          <p:cNvSpPr/>
          <p:nvPr/>
        </p:nvSpPr>
        <p:spPr>
          <a:xfrm>
            <a:off x="7154824" y="7238944"/>
            <a:ext cx="292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EASL- Clinical Practice Guidelines</a:t>
            </a:r>
            <a:endParaRPr lang="en-GB" sz="1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4124EF2-767E-5940-8F72-450969C831D5}"/>
              </a:ext>
            </a:extLst>
          </p:cNvPr>
          <p:cNvSpPr/>
          <p:nvPr/>
        </p:nvSpPr>
        <p:spPr>
          <a:xfrm>
            <a:off x="1960865" y="5765919"/>
            <a:ext cx="6318945" cy="923330"/>
          </a:xfrm>
          <a:prstGeom prst="rect">
            <a:avLst/>
          </a:prstGeom>
          <a:ln w="603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Come si fa diagnosi? </a:t>
            </a:r>
          </a:p>
          <a:p>
            <a:pPr algn="just"/>
            <a:r>
              <a:rPr lang="it-IT" dirty="0"/>
              <a:t>↑ ALP (=colestasi x almeno 6 mesi) + AMA positività (&gt;1:40)</a:t>
            </a:r>
          </a:p>
          <a:p>
            <a:r>
              <a:rPr lang="it-IT" dirty="0"/>
              <a:t>↑ ALP (=colestasi x almeno 6 mesi) + ANA positività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047F237-8949-5B43-87D6-AEAECE62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36" y="6946844"/>
            <a:ext cx="5080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2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-172251" y="413192"/>
            <a:ext cx="10585178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CONSIDERAZIONI DIAGNOSTICHE (2)</a:t>
            </a:r>
            <a:endParaRPr lang="it-I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1C7D6E6-CB7C-5444-BEFD-1BF8DB946B31}"/>
              </a:ext>
            </a:extLst>
          </p:cNvPr>
          <p:cNvSpPr/>
          <p:nvPr/>
        </p:nvSpPr>
        <p:spPr>
          <a:xfrm>
            <a:off x="7154824" y="7238944"/>
            <a:ext cx="2925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EASL- Clinical Practice Guidelines</a:t>
            </a:r>
            <a:endParaRPr lang="en-GB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4A9D2A3-8DB2-614E-8575-0C8CD5287802}"/>
              </a:ext>
            </a:extLst>
          </p:cNvPr>
          <p:cNvSpPr/>
          <p:nvPr/>
        </p:nvSpPr>
        <p:spPr>
          <a:xfrm>
            <a:off x="359792" y="1674272"/>
            <a:ext cx="9920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Ruolo della biopsia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600" dirty="0"/>
              <a:t>La biopsia epatica non è generalmente richiesta per diagnosticare la CBP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it-IT" sz="1600" dirty="0"/>
              <a:t>Risulta,, tuttavia, indispensabile quando:</a:t>
            </a:r>
          </a:p>
          <a:p>
            <a:pPr lvl="1" algn="just"/>
            <a:r>
              <a:rPr lang="it-IT" sz="1600" dirty="0"/>
              <a:t>1. Gli anticorpi specifici per CBP sono assenti</a:t>
            </a:r>
          </a:p>
          <a:p>
            <a:pPr lvl="1" algn="just"/>
            <a:r>
              <a:rPr lang="it-IT" sz="1600" dirty="0"/>
              <a:t>2. Si sospetta la coesistenza di epatite autoimmune (AIH) o NASH</a:t>
            </a:r>
          </a:p>
          <a:p>
            <a:pPr lvl="1" algn="just"/>
            <a:r>
              <a:rPr lang="it-IT" sz="1600" dirty="0"/>
              <a:t>3. Con altre comorbilità sistemiche/extraepatiche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38C2AD-F482-CD44-A10A-2B8832308E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2" y="3751907"/>
            <a:ext cx="8966560" cy="3467459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BAE54798-49A2-AE4F-8260-CD99B12739E2}"/>
              </a:ext>
            </a:extLst>
          </p:cNvPr>
          <p:cNvCxnSpPr/>
          <p:nvPr/>
        </p:nvCxnSpPr>
        <p:spPr>
          <a:xfrm>
            <a:off x="4248224" y="5652045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8E564198-AAB2-174D-94F0-FF0889532206}"/>
              </a:ext>
            </a:extLst>
          </p:cNvPr>
          <p:cNvCxnSpPr/>
          <p:nvPr/>
        </p:nvCxnSpPr>
        <p:spPr>
          <a:xfrm>
            <a:off x="5040312" y="6300117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17B6A992-DAA1-6D41-B7EF-0C12E3C87817}"/>
              </a:ext>
            </a:extLst>
          </p:cNvPr>
          <p:cNvSpPr/>
          <p:nvPr/>
        </p:nvSpPr>
        <p:spPr>
          <a:xfrm>
            <a:off x="472338" y="3487112"/>
            <a:ext cx="1840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1600" b="1" dirty="0"/>
              <a:t>Aspetti istologici</a:t>
            </a:r>
          </a:p>
        </p:txBody>
      </p:sp>
    </p:spTree>
    <p:extLst>
      <p:ext uri="{BB962C8B-B14F-4D97-AF65-F5344CB8AC3E}">
        <p14:creationId xmlns:p14="http://schemas.microsoft.com/office/powerpoint/2010/main" val="2994966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748436" y="717447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COLANGITE BILIARE PRIMITIVA: TRATTAMENTO (1)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252BC85-9603-A249-A8ED-D4C23C338707}"/>
              </a:ext>
            </a:extLst>
          </p:cNvPr>
          <p:cNvSpPr/>
          <p:nvPr/>
        </p:nvSpPr>
        <p:spPr>
          <a:xfrm>
            <a:off x="64629" y="2109205"/>
            <a:ext cx="9599952" cy="218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u="sng" dirty="0">
                <a:solidFill>
                  <a:srgbClr val="333333"/>
                </a:solidFill>
                <a:ea typeface="Times New Roman" panose="02020603050405020304" pitchFamily="18" charset="0"/>
              </a:rPr>
              <a:t>I Linea = UDCA: 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a TUTTI i pazienti deve essere offerto un trattamento a base di UDCA a </a:t>
            </a:r>
            <a:r>
              <a:rPr lang="it-IT" sz="1600" u="sng" dirty="0">
                <a:solidFill>
                  <a:srgbClr val="333333"/>
                </a:solidFill>
                <a:ea typeface="Times New Roman" panose="02020603050405020304" pitchFamily="18" charset="0"/>
              </a:rPr>
              <a:t>13-15 mg/kg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 al giorno, per tutta la vita.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    ...Come capire se il/la paziente sta rispondendo a UDCA?....</a:t>
            </a:r>
          </a:p>
          <a:p>
            <a:pPr algn="just">
              <a:lnSpc>
                <a:spcPct val="150000"/>
              </a:lnSpc>
            </a:pPr>
            <a:endParaRPr lang="it-IT" dirty="0">
              <a:solidFill>
                <a:srgbClr val="333333"/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Symbol" pitchFamily="2" charset="2"/>
              <a:buChar char="Þ"/>
            </a:pPr>
            <a:endParaRPr lang="it-IT" sz="2800" dirty="0">
              <a:ea typeface="Times New Roman" panose="020206030504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8462DCB-05EF-8E46-AEF7-DB80ED0F8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8" y="3377698"/>
            <a:ext cx="8637697" cy="185316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FA147C0-5FA2-F349-B86E-024D2C129390}"/>
              </a:ext>
            </a:extLst>
          </p:cNvPr>
          <p:cNvSpPr/>
          <p:nvPr/>
        </p:nvSpPr>
        <p:spPr>
          <a:xfrm>
            <a:off x="796221" y="4521190"/>
            <a:ext cx="6552728" cy="50405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14578F5-DF3F-CC4F-B296-0D2250E4CB2B}"/>
              </a:ext>
            </a:extLst>
          </p:cNvPr>
          <p:cNvSpPr/>
          <p:nvPr/>
        </p:nvSpPr>
        <p:spPr>
          <a:xfrm>
            <a:off x="64630" y="5241469"/>
            <a:ext cx="9599952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b="1" u="sng" dirty="0">
                <a:solidFill>
                  <a:srgbClr val="333333"/>
                </a:solidFill>
                <a:ea typeface="Times New Roman" panose="02020603050405020304" pitchFamily="18" charset="0"/>
              </a:rPr>
              <a:t>II Linea = OCA 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</a:rPr>
              <a:t>: I pazienti con una risposta inadeguata/intolleranti all'UDCA dovrebbero quindi essere considerati per la terapia di seconda linea.</a:t>
            </a:r>
            <a:endParaRPr lang="it-IT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L'acido obeticolico (OCA) è l'unico agente attualmente autorizzato </a:t>
            </a:r>
            <a:r>
              <a:rPr lang="it-IT" sz="1600" u="sng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i pazienti UDCA intolleranti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(quindi OCA in monoterapia) o </a:t>
            </a:r>
            <a:r>
              <a:rPr lang="it-IT" sz="1600" u="sng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una risposta insufficiente all'acido ursodesossicolico (UDCA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(quindi OCA + UDCA) , a partire da una dose iniziale di 5 mg al giorno e con un aumento del dosaggio fino a 10 mg al giorno dopo 6 mesi, se tollerato. </a:t>
            </a:r>
            <a:endParaRPr lang="it-I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8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748435" y="64910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COLANGITE BILIARE PRIMITIVA: TRATTAMENTO (2)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F89933B-FFFA-6A48-852E-9A2284BE5B32}"/>
              </a:ext>
            </a:extLst>
          </p:cNvPr>
          <p:cNvSpPr/>
          <p:nvPr/>
        </p:nvSpPr>
        <p:spPr>
          <a:xfrm>
            <a:off x="215776" y="2100549"/>
            <a:ext cx="9225397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terapia off-</a:t>
            </a:r>
            <a:r>
              <a:rPr lang="it-IT" sz="1600" b="1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1600" b="1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bezafibrato</a:t>
            </a: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è stata recentemente valutata in uno studio randomizzato e controllato</a:t>
            </a:r>
            <a:r>
              <a:rPr lang="it-IT" sz="1600" baseline="30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Questo studio ha mostrato che una parte consistente dei pazienti non responsivi dell'UDCA presenta un miglioramento dei parametri biochimici dopo due anni di terapia aggiuntiva con 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bezafibrato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ma con un rischio di epatotossicità.  L'uso di questo farmaco come opzione terapeutica di seconda linea nei pazienti non responsivi all'UDCA (simile quindi all'uso dell'OCA) è </a:t>
            </a:r>
            <a:r>
              <a:rPr lang="it-IT" sz="1600" u="sng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ancora in attesa di un'autorizzazione ufficiale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terapia off</a:t>
            </a:r>
            <a:r>
              <a:rPr lang="it-IT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it-IT" sz="1600" b="1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budesonide: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nei pazienti con “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florid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duct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lesion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” ed epatite dell’interfaccia ci sono dati incoraggianti; tuttavia, potrebbe peggiorare l’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caso di cirrosi epatica dal momento che viene altamente metabolizzata a livello del fegato con scarsi effetti infatti a livello sistemico. Uno studio </a:t>
            </a:r>
            <a:r>
              <a:rPr lang="it-IT" sz="1600" baseline="300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in fase III sta valutando l’efficacia di </a:t>
            </a:r>
            <a:r>
              <a:rPr lang="it-IT" sz="1600" dirty="0" err="1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UDCA+budesonide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vs UDCA + placebo. Tuttavia l’uso di questo farmaco come opzione terapeutica iniziale è </a:t>
            </a:r>
            <a:r>
              <a:rPr lang="it-IT" sz="1600" u="sng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ancora in attesa di un’autorizzazione ufficiale</a:t>
            </a:r>
            <a:r>
              <a:rPr lang="it-IT" sz="16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6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3BEE88-2E3D-C046-BC4F-8D0819D8A31E}"/>
              </a:ext>
            </a:extLst>
          </p:cNvPr>
          <p:cNvSpPr txBox="1"/>
          <p:nvPr/>
        </p:nvSpPr>
        <p:spPr>
          <a:xfrm>
            <a:off x="-288280" y="1845466"/>
            <a:ext cx="2681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Terapie</a:t>
            </a:r>
            <a:r>
              <a:rPr lang="en-GB" sz="1600" b="1" dirty="0"/>
              <a:t> off-label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F7C3BE9-B842-3C47-8FCD-293F1E24A339}"/>
              </a:ext>
            </a:extLst>
          </p:cNvPr>
          <p:cNvSpPr/>
          <p:nvPr/>
        </p:nvSpPr>
        <p:spPr>
          <a:xfrm>
            <a:off x="50406" y="6706580"/>
            <a:ext cx="1000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aseline="30000" dirty="0">
                <a:solidFill>
                  <a:srgbClr val="212121"/>
                </a:solidFill>
              </a:rPr>
              <a:t>1 </a:t>
            </a:r>
            <a:r>
              <a:rPr lang="en-US" sz="1200" dirty="0" err="1">
                <a:solidFill>
                  <a:srgbClr val="212121"/>
                </a:solidFill>
              </a:rPr>
              <a:t>Hosonuma</a:t>
            </a:r>
            <a:r>
              <a:rPr lang="en-US" sz="1200" dirty="0">
                <a:solidFill>
                  <a:srgbClr val="212121"/>
                </a:solidFill>
              </a:rPr>
              <a:t> K, Sato K, Yamazaki Y, et al. A prospective randomized controlled study of long-term combination therapy using ursodeoxycholic acid and bezafibrate in patients with primary biliary cirrhosis and dyslipidemia. </a:t>
            </a:r>
            <a:r>
              <a:rPr lang="en-US" sz="1200" i="1" dirty="0">
                <a:solidFill>
                  <a:srgbClr val="212121"/>
                </a:solidFill>
              </a:rPr>
              <a:t>Am J Gastroenterol</a:t>
            </a:r>
            <a:r>
              <a:rPr lang="en-US" sz="1200" dirty="0">
                <a:solidFill>
                  <a:srgbClr val="212121"/>
                </a:solidFill>
              </a:rPr>
              <a:t>. 2015;110(3):423-431. doi:10.1038/ajg.2015.20</a:t>
            </a:r>
            <a:endParaRPr lang="en-US" sz="1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9E3E6CB-BCF1-CB4B-9544-724984113747}"/>
              </a:ext>
            </a:extLst>
          </p:cNvPr>
          <p:cNvSpPr/>
          <p:nvPr/>
        </p:nvSpPr>
        <p:spPr>
          <a:xfrm>
            <a:off x="35737" y="7098010"/>
            <a:ext cx="10008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aseline="30000" dirty="0">
                <a:solidFill>
                  <a:srgbClr val="212121"/>
                </a:solidFill>
              </a:rPr>
              <a:t>2 </a:t>
            </a:r>
            <a:r>
              <a:rPr lang="en-GB" sz="1200" dirty="0">
                <a:solidFill>
                  <a:srgbClr val="212121"/>
                </a:solidFill>
              </a:rPr>
              <a:t>Hirschfield GM, </a:t>
            </a:r>
            <a:r>
              <a:rPr lang="en-GB" sz="1200" dirty="0" err="1">
                <a:solidFill>
                  <a:srgbClr val="212121"/>
                </a:solidFill>
              </a:rPr>
              <a:t>Beuers</a:t>
            </a:r>
            <a:r>
              <a:rPr lang="en-GB" sz="1200" dirty="0">
                <a:solidFill>
                  <a:srgbClr val="212121"/>
                </a:solidFill>
              </a:rPr>
              <a:t> U, </a:t>
            </a:r>
            <a:r>
              <a:rPr lang="en-GB" sz="1200" dirty="0" err="1">
                <a:solidFill>
                  <a:srgbClr val="212121"/>
                </a:solidFill>
              </a:rPr>
              <a:t>Kupcinskas</a:t>
            </a:r>
            <a:r>
              <a:rPr lang="en-GB" sz="1200" dirty="0">
                <a:solidFill>
                  <a:srgbClr val="212121"/>
                </a:solidFill>
              </a:rPr>
              <a:t> L, et al. A placebo-controlled randomised trial of budesonide for PBC following an insufficient response to UDCA. </a:t>
            </a:r>
            <a:r>
              <a:rPr lang="en-GB" sz="1200" i="1" dirty="0">
                <a:solidFill>
                  <a:srgbClr val="212121"/>
                </a:solidFill>
              </a:rPr>
              <a:t>J Hepatol</a:t>
            </a:r>
            <a:r>
              <a:rPr lang="en-GB" sz="1200" dirty="0">
                <a:solidFill>
                  <a:srgbClr val="212121"/>
                </a:solidFill>
              </a:rPr>
              <a:t>. 2021;74(2):321-329. doi:10.1016/j.jhep.2020.09.011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9330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575816" y="827509"/>
            <a:ext cx="9109013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COLANGITE BILIARE PRIMITIVA E M. DI CROHN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2890DF3-E031-0F4B-8B60-C17F66B8D91B}"/>
              </a:ext>
            </a:extLst>
          </p:cNvPr>
          <p:cNvSpPr/>
          <p:nvPr/>
        </p:nvSpPr>
        <p:spPr>
          <a:xfrm>
            <a:off x="71883" y="2260884"/>
            <a:ext cx="9936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 disturbi epatobiliari sono comunemente associati alle malattie infiammatorie croniche intestinali (IBD). Mentre la colangite sclerosante primitiva (CSP) è spesso associata a IBD (soprattutto Colite ulcerosa- UC-), la PBC lo è più raramente; pertanto, i casi di CBP associati al MC sono aneddotici.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Non è chiaro se la concomitanza di queste due condizioni sia accidentale o almeno spiegabile con tratti patogenetici comuni. A sostegno di quest'ultima tesi, ci sono prove in letteratura che mostrano varianti genetiche comuni condivise da queste due condizioni, in particolare per quanto riguarda i geni coinvolti nella regolazione dei meccanismi immunitari. D'altra parte, un ampio studio sulla popolazione polacca ha smentito questi dati ponendo forti dubbi sulla teoria di una genetica comune per CBP e MC.</a:t>
            </a:r>
          </a:p>
          <a:p>
            <a:pPr lvl="1" algn="just"/>
            <a:r>
              <a:rPr lang="it-IT" sz="1600" dirty="0"/>
              <a:t>- Nel nostro caso, l'esistenza di un </a:t>
            </a:r>
            <a:r>
              <a:rPr lang="it-IT" sz="1600" i="1" dirty="0"/>
              <a:t>file rouge </a:t>
            </a:r>
            <a:r>
              <a:rPr lang="it-IT" sz="1600" dirty="0"/>
              <a:t>che lega le malattie basate su meccanismi </a:t>
            </a:r>
            <a:r>
              <a:rPr lang="it-IT" sz="1600" dirty="0" err="1"/>
              <a:t>immuno</a:t>
            </a:r>
            <a:r>
              <a:rPr lang="it-IT" sz="1600" dirty="0"/>
              <a:t>-genetici appare rafforzata dalla concomitante presenza di un'altra malattia autoimmune nella nostra paziente: la tiroidite di Hashimoto.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Guardando all'epidemiologia e alla storia clinica dei casi concomitanti di PBC-CD, i pochi report disponibili in letteratura mostrano che la PBC tende a colpire più </a:t>
            </a:r>
            <a:r>
              <a:rPr lang="it-IT" sz="1600" b="1" dirty="0">
                <a:solidFill>
                  <a:srgbClr val="0070C0"/>
                </a:solidFill>
              </a:rPr>
              <a:t>maschi</a:t>
            </a:r>
            <a:r>
              <a:rPr lang="it-IT" sz="1600" dirty="0"/>
              <a:t> (con una razione da femmine a maschi di appena 2:1) e </a:t>
            </a:r>
            <a:r>
              <a:rPr lang="it-IT" sz="1600" u="sng" dirty="0"/>
              <a:t>in giovane età </a:t>
            </a:r>
            <a:r>
              <a:rPr lang="it-IT" sz="1600" dirty="0"/>
              <a:t>se associata a IBD. Inoltre, in questi casi, la PBC veniva diagnosticata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contemporaneamente o dopo la diagnosi di IBD.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dirty="0"/>
              <a:t>In contrasto con questa tendenza, riportiamo il caso di una paziente di </a:t>
            </a:r>
            <a:r>
              <a:rPr lang="it-IT" sz="1600" b="1" dirty="0">
                <a:solidFill>
                  <a:srgbClr val="7030A0"/>
                </a:solidFill>
              </a:rPr>
              <a:t>sesso femminile </a:t>
            </a:r>
            <a:r>
              <a:rPr lang="it-IT" sz="1600" dirty="0"/>
              <a:t>di </a:t>
            </a:r>
            <a:r>
              <a:rPr lang="it-IT" sz="1600" u="sng" dirty="0"/>
              <a:t>sessantasei anni </a:t>
            </a:r>
            <a:r>
              <a:rPr lang="it-IT" sz="1600" dirty="0"/>
              <a:t>in cui l'esordio della </a:t>
            </a:r>
            <a:r>
              <a:rPr lang="it-IT" sz="1600" b="1" dirty="0">
                <a:solidFill>
                  <a:schemeClr val="accent6">
                    <a:lumMod val="75000"/>
                  </a:schemeClr>
                </a:solidFill>
              </a:rPr>
              <a:t>CBP precedeva la diagnosi di MC</a:t>
            </a:r>
            <a:r>
              <a:rPr lang="it-IT" sz="1600" dirty="0"/>
              <a:t>. Il sospetto era dato da episodi di diarrea incoercibile persistenti anche dopo il periodo di wash-out dell'UDCA</a:t>
            </a:r>
          </a:p>
        </p:txBody>
      </p:sp>
    </p:spTree>
    <p:extLst>
      <p:ext uri="{BB962C8B-B14F-4D97-AF65-F5344CB8AC3E}">
        <p14:creationId xmlns:p14="http://schemas.microsoft.com/office/powerpoint/2010/main" val="381037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575816" y="323453"/>
            <a:ext cx="9109013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CONSIDERAZIONI</a:t>
            </a:r>
            <a:endParaRPr lang="it-IT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473C096-E74D-B345-AD52-C906111D8B4D}"/>
              </a:ext>
            </a:extLst>
          </p:cNvPr>
          <p:cNvSpPr/>
          <p:nvPr/>
        </p:nvSpPr>
        <p:spPr>
          <a:xfrm>
            <a:off x="143186" y="1311811"/>
            <a:ext cx="97942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u="sng" dirty="0"/>
              <a:t>L'affermazione «</a:t>
            </a:r>
            <a:r>
              <a:rPr lang="it-IT" sz="1600" i="1" u="sng" dirty="0"/>
              <a:t>nella nostra paziente l'esordio della CBP era antecedente alla diagnosi di MC</a:t>
            </a:r>
            <a:r>
              <a:rPr lang="it-IT" sz="1600" u="sng" dirty="0"/>
              <a:t>» potrebbe presentare un punto di debolezza</a:t>
            </a:r>
            <a:r>
              <a:rPr lang="it-IT" sz="1600" dirty="0"/>
              <a:t>: se è vero, infatti, che la paziente non presentava alterazioni dell’alvo o altri sintomi suggestivi di MC prima della diagnosi della CBP, è anche da considerare che l'IBD poteva essere già presente (forse in forma "silente") in modo asintomatico, con un quadro istologico non arricchito da epifenomeni clinico-laboratoristici. Tuttavia, </a:t>
            </a:r>
            <a:r>
              <a:rPr lang="it-IT" sz="1600" b="1" dirty="0"/>
              <a:t>questo concetto rimane vero fino a prova contraria</a:t>
            </a:r>
            <a:r>
              <a:rPr lang="it-IT" sz="1600" dirty="0"/>
              <a:t>, dal momento che la paziente non era mai stata sottoposta a esami endoscopici con biopsie prima della diagnosi di CBP, rendendo il dilemma «dell’uovo e della gallina» ancora irrisolto.</a:t>
            </a:r>
          </a:p>
          <a:p>
            <a:pPr algn="just"/>
            <a:endParaRPr lang="it-IT" sz="1600" u="sng" dirty="0"/>
          </a:p>
          <a:p>
            <a:pPr algn="just"/>
            <a:r>
              <a:rPr lang="it-IT" sz="1600" u="sng" dirty="0"/>
              <a:t>Perché stabilire la “</a:t>
            </a:r>
            <a:r>
              <a:rPr lang="it-IT" sz="1600" i="1" u="sng" dirty="0"/>
              <a:t>consecutio temporum</a:t>
            </a:r>
            <a:r>
              <a:rPr lang="it-IT" sz="1600" u="sng" dirty="0"/>
              <a:t>” degli eventi appare così importante</a:t>
            </a:r>
            <a:r>
              <a:rPr lang="it-IT" sz="1600" dirty="0"/>
              <a:t>?</a:t>
            </a:r>
          </a:p>
          <a:p>
            <a:pPr algn="just"/>
            <a:r>
              <a:rPr lang="it-IT" sz="1600" dirty="0"/>
              <a:t>Perché questo potrebbe incidere sul tipo di terapia e sulla migliore gestione da adottare all'inizio.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Scenario 1</a:t>
            </a:r>
            <a:r>
              <a:rPr lang="it-IT" sz="1600" dirty="0"/>
              <a:t>: Nei casi in cui la diagnosi di CBP si verifica quando la storia di MC è durata a lungo, è probabile che il/la paziente possa essere candidato/a (a causa della gravità della malattia e/o del fallimento dei farmaci impiegati fino a quel punto) a beneficiare (o sta già beneficiando) degli effetti di un farmaco biologico anti-TNF-alfa comunemente utilizzato per le IBD (come </a:t>
            </a:r>
            <a:r>
              <a:rPr lang="it-IT" sz="1600" dirty="0" err="1"/>
              <a:t>adalimumab</a:t>
            </a:r>
            <a:r>
              <a:rPr lang="it-IT" sz="1600" dirty="0"/>
              <a:t>, </a:t>
            </a:r>
            <a:r>
              <a:rPr lang="it-IT" sz="1600" dirty="0" err="1"/>
              <a:t>infliximab</a:t>
            </a:r>
            <a:r>
              <a:rPr lang="it-IT" sz="1600" dirty="0"/>
              <a:t>). Pertanto, in queste circostanze, l'azione del farmaco biologico può essere sfruttata con effetti incoraggianti anche sulla PBC (come ben descritto da un case report aneddotico in cui </a:t>
            </a:r>
            <a:r>
              <a:rPr lang="it-IT" sz="1600" dirty="0" err="1"/>
              <a:t>adalimumab</a:t>
            </a:r>
            <a:r>
              <a:rPr lang="it-IT" sz="1600" dirty="0"/>
              <a:t> è risultato efficace determinando un buon controllo di Hashimoto, CD e PBC nello stesso paziente). </a:t>
            </a:r>
            <a:r>
              <a:rPr lang="it-IT" sz="1600" i="1" dirty="0"/>
              <a:t>Ovviamente va proseguito il trattamento specifico della CBP basato su UDCA (e in caso di fallimento o intolleranza su OCA).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/>
              <a:t>Scenario 2</a:t>
            </a:r>
            <a:r>
              <a:rPr lang="it-IT" sz="1600" dirty="0"/>
              <a:t>: Al contrario, nei casi in cui la diagnosi di MC è concomitante o segue quella di  CBP, è probabile che il paziente fino a quel momento non abbia mai sperimentato farmaci non biologici per l'IBD (steroidi locali o sistemici) e/o la malattia la gravità non è tale da giustificare l'inizio di terapie biologiche a base di molecole anti-TNF-alfa. In queste circostanze, la scelta del trattamento più appropriato appare molto complessa, considerando </a:t>
            </a:r>
            <a:r>
              <a:rPr lang="it-IT" sz="1600" i="1" dirty="0"/>
              <a:t>anche che non ci sono evidenze che giustifichino l'uso dell'anti-TNF-alfa come farmaco disponibile nei pazienti con PBC</a:t>
            </a:r>
          </a:p>
        </p:txBody>
      </p:sp>
    </p:spTree>
    <p:extLst>
      <p:ext uri="{BB962C8B-B14F-4D97-AF65-F5344CB8AC3E}">
        <p14:creationId xmlns:p14="http://schemas.microsoft.com/office/powerpoint/2010/main" val="2786348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5DBF78D1-2D02-5E49-BD4C-B91A4509D366}"/>
              </a:ext>
            </a:extLst>
          </p:cNvPr>
          <p:cNvSpPr/>
          <p:nvPr/>
        </p:nvSpPr>
        <p:spPr>
          <a:xfrm>
            <a:off x="575816" y="323453"/>
            <a:ext cx="9109013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CONCLUSIONI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5E81626-FF42-624F-866F-007A76D16059}"/>
              </a:ext>
            </a:extLst>
          </p:cNvPr>
          <p:cNvSpPr/>
          <p:nvPr/>
        </p:nvSpPr>
        <p:spPr>
          <a:xfrm>
            <a:off x="179772" y="1540515"/>
            <a:ext cx="97210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Abbiamo riportato il caso clinico di una paziente di sesso femminile di 66 anni con concomitante PBC e CD (in particolare, la diagnosi di MC era successiva a quella di PBC)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La PBC è stata trattata con UDCA fino a quando non ha dovuto sospendere questo farmaco per intolleranza (episodi incoercibili di diarrea).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600" dirty="0"/>
              <a:t>Tuttavia, nonostante il periodo di wash-out, i suddetti sintomi (insieme ai sintomi gastrointestinali "alti") persistevano.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Il ricovero presso la nostra U.O.C. per quest'ultimo motivo ha consentito la diagnosi di MC.</a:t>
            </a:r>
          </a:p>
          <a:p>
            <a:pPr algn="just"/>
            <a:endParaRPr lang="it-IT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Terapia: Non potendo attualmente beneficiare dei farmaci alfa anti-TNF alfa (sia perché non sono disponibili in PBC - per la quale la paziente sarà sottoposta a trattamento con OCA - sia perché non sono giustificati dalla storia clinica in questione dell’IBD) la migliore strategia terapeutica sembra: </a:t>
            </a:r>
            <a:r>
              <a:rPr lang="it-IT" sz="1600" b="1" dirty="0"/>
              <a:t>trattare la PBC con OCA e trattare il MC con budesonide sfruttando gli effetti che questo steroide può avere anche sulla patologia epatobiliare.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it-IT" sz="1600" dirty="0"/>
              <a:t>Tuttavia, nella paziente in questione occorrerà effettuare un attento monitoraggio in quanto: 1) la budesonide è metabolizzata per la maggior parte dal fegato (e la paziente è in cirrosi anche se ben compensato con punteggio Child-Pugh 5); 2) la sub-stenosi ileale, attualmente asintomatica e senza una storia di crisi sub-occlusive, potrebbe non beneficiare del solo trattamento farmacologico e potrebbe richiedere un approccio chirurgico a più o meno breve termine.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u="sng" dirty="0"/>
              <a:t>In conclusione</a:t>
            </a:r>
            <a:r>
              <a:rPr lang="it-IT" sz="1600" dirty="0"/>
              <a:t>: secondo la nostra esperienza riportata, tutti i pazienti con IBD (sia CU che MC) dovrebbero essere sottoposti a screening non solo per CSP ma anche per altre manifestazioni epatobiliari come PBC. Ciò potrebbe facilitare e ottimizzare la gestione di entrambe le malattie</a:t>
            </a:r>
          </a:p>
        </p:txBody>
      </p:sp>
    </p:spTree>
    <p:extLst>
      <p:ext uri="{BB962C8B-B14F-4D97-AF65-F5344CB8AC3E}">
        <p14:creationId xmlns:p14="http://schemas.microsoft.com/office/powerpoint/2010/main" val="112889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FDD4E64A-42F1-D246-AF4F-F08C6AE9BD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4" y="1979637"/>
            <a:ext cx="9784935" cy="43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5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3">
            <a:extLst>
              <a:ext uri="{FF2B5EF4-FFF2-40B4-BE49-F238E27FC236}">
                <a16:creationId xmlns:a16="http://schemas.microsoft.com/office/drawing/2014/main" id="{14281CB0-16E2-9C4D-AC6B-B291910688EC}"/>
              </a:ext>
            </a:extLst>
          </p:cNvPr>
          <p:cNvSpPr/>
          <p:nvPr/>
        </p:nvSpPr>
        <p:spPr>
          <a:xfrm>
            <a:off x="80127" y="899517"/>
            <a:ext cx="10369152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24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STORICO DEGLI EVENTI CULMINANTI CON RICOVERO PRESSO LA NOSTRA U.O.C.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004A717D-00E6-BF44-B0FF-DC770BA008D7}"/>
              </a:ext>
            </a:extLst>
          </p:cNvPr>
          <p:cNvSpPr/>
          <p:nvPr/>
        </p:nvSpPr>
        <p:spPr>
          <a:xfrm>
            <a:off x="-342882" y="4594959"/>
            <a:ext cx="10792155" cy="2160240"/>
          </a:xfrm>
          <a:prstGeom prst="rightArrow">
            <a:avLst/>
          </a:prstGeom>
          <a:solidFill>
            <a:schemeClr val="bg1">
              <a:lumMod val="50000"/>
            </a:schemeClr>
          </a:solidFill>
          <a:effectLst>
            <a:softEdge rad="13313"/>
          </a:effectLst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AE1861-A712-BC44-8F15-1331B7346230}"/>
              </a:ext>
            </a:extLst>
          </p:cNvPr>
          <p:cNvSpPr txBox="1"/>
          <p:nvPr/>
        </p:nvSpPr>
        <p:spPr>
          <a:xfrm>
            <a:off x="647824" y="6274630"/>
            <a:ext cx="259228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2005-2006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F08338-0C6F-7742-BE9C-760485EE91BC}"/>
              </a:ext>
            </a:extLst>
          </p:cNvPr>
          <p:cNvSpPr txBox="1"/>
          <p:nvPr/>
        </p:nvSpPr>
        <p:spPr>
          <a:xfrm>
            <a:off x="3333134" y="5865491"/>
            <a:ext cx="259228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2006-2020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3339F7-B9F1-584C-8EE4-4CC1B1749995}"/>
              </a:ext>
            </a:extLst>
          </p:cNvPr>
          <p:cNvSpPr txBox="1"/>
          <p:nvPr/>
        </p:nvSpPr>
        <p:spPr>
          <a:xfrm>
            <a:off x="5905312" y="5467098"/>
            <a:ext cx="259228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2021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BB5E4C-8F49-9D4B-B4F0-CB42917B08AE}"/>
              </a:ext>
            </a:extLst>
          </p:cNvPr>
          <p:cNvSpPr/>
          <p:nvPr/>
        </p:nvSpPr>
        <p:spPr>
          <a:xfrm>
            <a:off x="543365" y="6160330"/>
            <a:ext cx="207640" cy="152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636F400-93BF-F04C-A4A9-11D95AC75D4E}"/>
              </a:ext>
            </a:extLst>
          </p:cNvPr>
          <p:cNvSpPr/>
          <p:nvPr/>
        </p:nvSpPr>
        <p:spPr>
          <a:xfrm flipH="1">
            <a:off x="1498235" y="6046030"/>
            <a:ext cx="207640" cy="152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2C0CBDEE-334E-954C-BE1E-23745298FE6B}"/>
              </a:ext>
            </a:extLst>
          </p:cNvPr>
          <p:cNvCxnSpPr>
            <a:cxnSpLocks/>
          </p:cNvCxnSpPr>
          <p:nvPr/>
        </p:nvCxnSpPr>
        <p:spPr>
          <a:xfrm>
            <a:off x="647185" y="4232863"/>
            <a:ext cx="0" cy="20004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62876B2A-809A-D041-88B4-497D1E6A9D1E}"/>
              </a:ext>
            </a:extLst>
          </p:cNvPr>
          <p:cNvCxnSpPr/>
          <p:nvPr/>
        </p:nvCxnSpPr>
        <p:spPr>
          <a:xfrm>
            <a:off x="1602055" y="4955503"/>
            <a:ext cx="0" cy="1154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8A1D79-CDBC-F64A-81DF-37C687228C00}"/>
              </a:ext>
            </a:extLst>
          </p:cNvPr>
          <p:cNvSpPr txBox="1"/>
          <p:nvPr/>
        </p:nvSpPr>
        <p:spPr>
          <a:xfrm>
            <a:off x="101583" y="3071142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No </a:t>
            </a:r>
            <a:r>
              <a:rPr lang="it-IT" sz="1400" dirty="0"/>
              <a:t>diarrea</a:t>
            </a:r>
            <a:r>
              <a:rPr lang="en-GB" sz="1400" dirty="0"/>
              <a:t>, no “sintomi alti” o </a:t>
            </a:r>
            <a:r>
              <a:rPr lang="it-IT" sz="1400" dirty="0"/>
              <a:t>suggestivi</a:t>
            </a:r>
            <a:r>
              <a:rPr lang="en-GB" sz="1400" dirty="0"/>
              <a:t> di M. di Crohn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618A9E8-A7BE-AF44-A147-5CBFEF627EF1}"/>
              </a:ext>
            </a:extLst>
          </p:cNvPr>
          <p:cNvSpPr txBox="1"/>
          <p:nvPr/>
        </p:nvSpPr>
        <p:spPr>
          <a:xfrm>
            <a:off x="1031673" y="4325073"/>
            <a:ext cx="1824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Riscontro casuale in esami di routine per astenia cronica di</a:t>
            </a:r>
            <a:r>
              <a:rPr lang="en-GB" sz="1200" dirty="0"/>
              <a:t>: </a:t>
            </a:r>
          </a:p>
          <a:p>
            <a:pPr algn="ctr"/>
            <a:r>
              <a:rPr lang="en-GB" sz="1200" dirty="0"/>
              <a:t>↑ GGT</a:t>
            </a:r>
          </a:p>
          <a:p>
            <a:pPr algn="ctr"/>
            <a:r>
              <a:rPr lang="en-GB" sz="1200" dirty="0"/>
              <a:t>↑  ALP</a:t>
            </a:r>
            <a:endParaRPr lang="en-GB" sz="1400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4C1D1C5-6A70-024D-8702-A79AC95B1D04}"/>
              </a:ext>
            </a:extLst>
          </p:cNvPr>
          <p:cNvSpPr/>
          <p:nvPr/>
        </p:nvSpPr>
        <p:spPr>
          <a:xfrm flipH="1">
            <a:off x="2538081" y="5893630"/>
            <a:ext cx="207640" cy="152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8FA7121-0A4D-DF44-BC23-B414EC58AB11}"/>
              </a:ext>
            </a:extLst>
          </p:cNvPr>
          <p:cNvCxnSpPr>
            <a:cxnSpLocks/>
          </p:cNvCxnSpPr>
          <p:nvPr/>
        </p:nvCxnSpPr>
        <p:spPr>
          <a:xfrm>
            <a:off x="2670777" y="3969379"/>
            <a:ext cx="0" cy="20004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4" descr="Vitamine per il fegato: vitamina C e vitamina E | Saperesalute.it">
            <a:extLst>
              <a:ext uri="{FF2B5EF4-FFF2-40B4-BE49-F238E27FC236}">
                <a16:creationId xmlns:a16="http://schemas.microsoft.com/office/drawing/2014/main" id="{F994A829-C9DD-E849-A599-D917C2A7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80" y="3165590"/>
            <a:ext cx="1675281" cy="9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FB8F670-7FB2-D847-AA8E-A491A88DED97}"/>
              </a:ext>
            </a:extLst>
          </p:cNvPr>
          <p:cNvSpPr txBox="1"/>
          <p:nvPr/>
        </p:nvSpPr>
        <p:spPr>
          <a:xfrm>
            <a:off x="2133652" y="2654571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Diagnosi di CBP AMA-</a:t>
            </a:r>
            <a:r>
              <a:rPr lang="en-GB" sz="1400" b="1" baseline="30000" dirty="0"/>
              <a:t>1</a:t>
            </a:r>
            <a:endParaRPr lang="en-GB" sz="14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59F6EA-47C3-744D-89B6-3ACE9EB0444A}"/>
              </a:ext>
            </a:extLst>
          </p:cNvPr>
          <p:cNvSpPr txBox="1"/>
          <p:nvPr/>
        </p:nvSpPr>
        <p:spPr>
          <a:xfrm>
            <a:off x="18455" y="7246624"/>
            <a:ext cx="60960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aseline="30000" dirty="0"/>
              <a:t>1 </a:t>
            </a:r>
            <a:r>
              <a:rPr lang="en-GB" sz="1000" dirty="0"/>
              <a:t>According to EASL criteria: Elevation of GGT/ALP for 6 months + sp100-gp120 positivity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9E45D9F-61E4-8446-9938-4BE50E20956C}"/>
              </a:ext>
            </a:extLst>
          </p:cNvPr>
          <p:cNvSpPr txBox="1"/>
          <p:nvPr/>
        </p:nvSpPr>
        <p:spPr>
          <a:xfrm>
            <a:off x="2856261" y="3122742"/>
            <a:ext cx="3354540" cy="584775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Start UDCA </a:t>
            </a:r>
          </a:p>
          <a:p>
            <a:pPr algn="ctr"/>
            <a:r>
              <a:rPr lang="en-GB" sz="1600" b="1" dirty="0"/>
              <a:t>13-15 mg/Kg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F7A882D8-2933-9145-A2C1-2F02FC1F22C6}"/>
              </a:ext>
            </a:extLst>
          </p:cNvPr>
          <p:cNvSpPr/>
          <p:nvPr/>
        </p:nvSpPr>
        <p:spPr>
          <a:xfrm>
            <a:off x="3407975" y="3398347"/>
            <a:ext cx="408201" cy="309170"/>
          </a:xfrm>
          <a:prstGeom prst="rightArrow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6" descr="Pillola medicina icona disegno grafico modello vettore - vettore stock |  Crushpixel">
            <a:extLst>
              <a:ext uri="{FF2B5EF4-FFF2-40B4-BE49-F238E27FC236}">
                <a16:creationId xmlns:a16="http://schemas.microsoft.com/office/drawing/2014/main" id="{79F3FD55-13EF-3D4C-9C57-275E78D72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05" y="2588261"/>
            <a:ext cx="689790" cy="6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ttore 4 24">
            <a:extLst>
              <a:ext uri="{FF2B5EF4-FFF2-40B4-BE49-F238E27FC236}">
                <a16:creationId xmlns:a16="http://schemas.microsoft.com/office/drawing/2014/main" id="{1FF9FB91-08F8-0F47-9AC5-36E0F1D5EDAF}"/>
              </a:ext>
            </a:extLst>
          </p:cNvPr>
          <p:cNvCxnSpPr>
            <a:cxnSpLocks/>
          </p:cNvCxnSpPr>
          <p:nvPr/>
        </p:nvCxnSpPr>
        <p:spPr>
          <a:xfrm flipV="1">
            <a:off x="5132196" y="2344076"/>
            <a:ext cx="1132254" cy="108916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ttore 4 25">
            <a:extLst>
              <a:ext uri="{FF2B5EF4-FFF2-40B4-BE49-F238E27FC236}">
                <a16:creationId xmlns:a16="http://schemas.microsoft.com/office/drawing/2014/main" id="{7B360C47-CB50-104B-8E54-ACE3ED310393}"/>
              </a:ext>
            </a:extLst>
          </p:cNvPr>
          <p:cNvCxnSpPr>
            <a:cxnSpLocks/>
          </p:cNvCxnSpPr>
          <p:nvPr/>
        </p:nvCxnSpPr>
        <p:spPr>
          <a:xfrm>
            <a:off x="5132196" y="3524915"/>
            <a:ext cx="963170" cy="509844"/>
          </a:xfrm>
          <a:prstGeom prst="bentConnector3">
            <a:avLst>
              <a:gd name="adj1" fmla="val 5730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4090968-BA88-554D-83E9-2105245D96A4}"/>
              </a:ext>
            </a:extLst>
          </p:cNvPr>
          <p:cNvSpPr txBox="1"/>
          <p:nvPr/>
        </p:nvSpPr>
        <p:spPr>
          <a:xfrm>
            <a:off x="5049599" y="2173015"/>
            <a:ext cx="335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No risposta</a:t>
            </a:r>
          </a:p>
          <a:p>
            <a:pPr algn="ctr"/>
            <a:r>
              <a:rPr lang="en-GB" sz="1200" dirty="0"/>
              <a:t>(sec. Parigi e Toronto)</a:t>
            </a:r>
          </a:p>
        </p:txBody>
      </p: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F91F8B9D-561D-D742-B32A-D6B97AB64EAD}"/>
              </a:ext>
            </a:extLst>
          </p:cNvPr>
          <p:cNvCxnSpPr>
            <a:cxnSpLocks/>
          </p:cNvCxnSpPr>
          <p:nvPr/>
        </p:nvCxnSpPr>
        <p:spPr>
          <a:xfrm>
            <a:off x="4337278" y="3727794"/>
            <a:ext cx="0" cy="20004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52DB0B70-8A4B-704E-8AE5-F730E3B7A159}"/>
              </a:ext>
            </a:extLst>
          </p:cNvPr>
          <p:cNvSpPr/>
          <p:nvPr/>
        </p:nvSpPr>
        <p:spPr>
          <a:xfrm>
            <a:off x="4223969" y="5652045"/>
            <a:ext cx="207640" cy="152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581FC9F-678D-9043-8E13-D398EB0D1AB8}"/>
              </a:ext>
            </a:extLst>
          </p:cNvPr>
          <p:cNvSpPr txBox="1"/>
          <p:nvPr/>
        </p:nvSpPr>
        <p:spPr>
          <a:xfrm>
            <a:off x="5264703" y="3912779"/>
            <a:ext cx="2651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No tolleranza</a:t>
            </a:r>
          </a:p>
          <a:p>
            <a:pPr algn="ctr"/>
            <a:r>
              <a:rPr lang="it-IT" sz="1200" dirty="0"/>
              <a:t>(diarrea incoercibile + sintomi alti)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70ABC4-1FA0-6E40-AD0D-ED037399AFB1}"/>
              </a:ext>
            </a:extLst>
          </p:cNvPr>
          <p:cNvSpPr txBox="1"/>
          <p:nvPr/>
        </p:nvSpPr>
        <p:spPr>
          <a:xfrm>
            <a:off x="6740183" y="2240482"/>
            <a:ext cx="335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Progressione verso </a:t>
            </a:r>
          </a:p>
          <a:p>
            <a:pPr algn="ctr"/>
            <a:r>
              <a:rPr lang="it-IT" sz="1200" dirty="0"/>
              <a:t>Cirrosi epatica</a:t>
            </a:r>
          </a:p>
          <a:p>
            <a:pPr algn="ctr"/>
            <a:r>
              <a:rPr lang="it-IT" sz="1200" dirty="0"/>
              <a:t>(Child-Pugh A5)</a:t>
            </a:r>
          </a:p>
        </p:txBody>
      </p: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13D49A5D-119C-534D-9669-92B6E4AD5E53}"/>
              </a:ext>
            </a:extLst>
          </p:cNvPr>
          <p:cNvCxnSpPr/>
          <p:nvPr/>
        </p:nvCxnSpPr>
        <p:spPr>
          <a:xfrm>
            <a:off x="6590291" y="4325073"/>
            <a:ext cx="0" cy="11547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id="{0E6EB2DA-3E1B-C344-9895-FE8087BA21FC}"/>
              </a:ext>
            </a:extLst>
          </p:cNvPr>
          <p:cNvSpPr/>
          <p:nvPr/>
        </p:nvSpPr>
        <p:spPr>
          <a:xfrm>
            <a:off x="6486471" y="5403597"/>
            <a:ext cx="207640" cy="152400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3BF70E5-625B-7A44-AAA8-E396C58BD183}"/>
              </a:ext>
            </a:extLst>
          </p:cNvPr>
          <p:cNvSpPr txBox="1"/>
          <p:nvPr/>
        </p:nvSpPr>
        <p:spPr>
          <a:xfrm>
            <a:off x="4951347" y="3633983"/>
            <a:ext cx="3354540" cy="338554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✘</a:t>
            </a:r>
            <a:r>
              <a:rPr lang="en-GB" sz="1600" b="1" dirty="0"/>
              <a:t> STOP UDCA </a:t>
            </a:r>
          </a:p>
        </p:txBody>
      </p: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240B45D1-195A-6A4F-A100-85621011E2AA}"/>
              </a:ext>
            </a:extLst>
          </p:cNvPr>
          <p:cNvCxnSpPr/>
          <p:nvPr/>
        </p:nvCxnSpPr>
        <p:spPr>
          <a:xfrm flipV="1">
            <a:off x="6912520" y="2819268"/>
            <a:ext cx="864096" cy="733664"/>
          </a:xfrm>
          <a:prstGeom prst="straightConnector1">
            <a:avLst/>
          </a:prstGeom>
          <a:ln w="222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2 38">
            <a:extLst>
              <a:ext uri="{FF2B5EF4-FFF2-40B4-BE49-F238E27FC236}">
                <a16:creationId xmlns:a16="http://schemas.microsoft.com/office/drawing/2014/main" id="{9E6434EE-4299-B348-8484-01783BF55123}"/>
              </a:ext>
            </a:extLst>
          </p:cNvPr>
          <p:cNvCxnSpPr/>
          <p:nvPr/>
        </p:nvCxnSpPr>
        <p:spPr>
          <a:xfrm>
            <a:off x="7184361" y="2336838"/>
            <a:ext cx="50405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5DC3614-49B9-F640-AE03-532B70F3906A}"/>
              </a:ext>
            </a:extLst>
          </p:cNvPr>
          <p:cNvCxnSpPr>
            <a:cxnSpLocks/>
          </p:cNvCxnSpPr>
          <p:nvPr/>
        </p:nvCxnSpPr>
        <p:spPr>
          <a:xfrm>
            <a:off x="7157504" y="4034759"/>
            <a:ext cx="7583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94F0F0B-8E5C-3F41-B62A-3EF24DFFB4E2}"/>
              </a:ext>
            </a:extLst>
          </p:cNvPr>
          <p:cNvSpPr txBox="1"/>
          <p:nvPr/>
        </p:nvSpPr>
        <p:spPr>
          <a:xfrm>
            <a:off x="7675895" y="3894611"/>
            <a:ext cx="154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Persistenza nonostante wash-out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FCF5141-AFCA-1749-B0E6-0DA66D47D434}"/>
              </a:ext>
            </a:extLst>
          </p:cNvPr>
          <p:cNvSpPr txBox="1"/>
          <p:nvPr/>
        </p:nvSpPr>
        <p:spPr>
          <a:xfrm>
            <a:off x="6694111" y="4876943"/>
            <a:ext cx="1914789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rgbClr val="FF0000"/>
                </a:solidFill>
              </a:rPr>
              <a:t>Episodi multipli di coliche “aspecifiche”</a:t>
            </a:r>
          </a:p>
        </p:txBody>
      </p:sp>
      <p:pic>
        <p:nvPicPr>
          <p:cNvPr id="45" name="Picture 2" descr="edificio ospedaliero con un segno di cuore. ospedale di maternità per le  donne. illustrazione vettoriale piatta. 2163523 - Scarica Immagini  Vettoriali Gratis, Grafica Vettoriale, e Disegno Modelli">
            <a:extLst>
              <a:ext uri="{FF2B5EF4-FFF2-40B4-BE49-F238E27FC236}">
                <a16:creationId xmlns:a16="http://schemas.microsoft.com/office/drawing/2014/main" id="{DAE52E96-D2DB-6340-96D7-ED7C04834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334" y="3845321"/>
            <a:ext cx="1677448" cy="13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ccia su 46">
            <a:extLst>
              <a:ext uri="{FF2B5EF4-FFF2-40B4-BE49-F238E27FC236}">
                <a16:creationId xmlns:a16="http://schemas.microsoft.com/office/drawing/2014/main" id="{4712551D-1728-C342-82CD-B4D7ABE4D78F}"/>
              </a:ext>
            </a:extLst>
          </p:cNvPr>
          <p:cNvSpPr/>
          <p:nvPr/>
        </p:nvSpPr>
        <p:spPr>
          <a:xfrm>
            <a:off x="9605115" y="5062619"/>
            <a:ext cx="436143" cy="117829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BA1C499-B717-DC4B-B32C-F05753FEFE90}"/>
              </a:ext>
            </a:extLst>
          </p:cNvPr>
          <p:cNvSpPr txBox="1"/>
          <p:nvPr/>
        </p:nvSpPr>
        <p:spPr>
          <a:xfrm>
            <a:off x="6771087" y="6293534"/>
            <a:ext cx="3354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/>
              <a:t>Ricovero nel novembre 2021 per «diarrea cronica in pz con CBP» presso l’U.O.C. di Epatogastroenterologia del Policlinico Vanvitelli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D2E58A2C-1B09-F140-B463-4852B547CED5}"/>
              </a:ext>
            </a:extLst>
          </p:cNvPr>
          <p:cNvSpPr/>
          <p:nvPr/>
        </p:nvSpPr>
        <p:spPr>
          <a:xfrm>
            <a:off x="3752646" y="1558970"/>
            <a:ext cx="2733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Paziente donna 66 anni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499836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59363" y="308214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BIBLIOGRAFIA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504000" y="1769040"/>
            <a:ext cx="9575640" cy="55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spcAft>
                <a:spcPts val="1417"/>
              </a:spcAft>
            </a:pP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it-IT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B96FC35-6858-A04E-B26C-8D208B4C0985}"/>
              </a:ext>
            </a:extLst>
          </p:cNvPr>
          <p:cNvSpPr/>
          <p:nvPr/>
        </p:nvSpPr>
        <p:spPr>
          <a:xfrm>
            <a:off x="164108" y="4880425"/>
            <a:ext cx="9594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/>
              <a:t>EASL Clinical Practice Guidelines: The diagnosis and management of patients with primary biliary cholangitis  European Association for the Study of the Liver </a:t>
            </a:r>
          </a:p>
          <a:p>
            <a:pPr algn="just"/>
            <a:endParaRPr lang="en-GB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>
                <a:solidFill>
                  <a:srgbClr val="212121"/>
                </a:solidFill>
              </a:rPr>
              <a:t>Triantafillidis JK, </a:t>
            </a:r>
            <a:r>
              <a:rPr lang="it-IT" sz="1600" i="1" dirty="0" err="1">
                <a:solidFill>
                  <a:srgbClr val="212121"/>
                </a:solidFill>
              </a:rPr>
              <a:t>Durakis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S</a:t>
            </a:r>
            <a:r>
              <a:rPr lang="it-IT" sz="1600" i="1" dirty="0">
                <a:solidFill>
                  <a:srgbClr val="212121"/>
                </a:solidFill>
              </a:rPr>
              <a:t>, </a:t>
            </a:r>
            <a:r>
              <a:rPr lang="it-IT" sz="1600" i="1" dirty="0" err="1">
                <a:solidFill>
                  <a:srgbClr val="212121"/>
                </a:solidFill>
              </a:rPr>
              <a:t>Merikas</a:t>
            </a:r>
            <a:r>
              <a:rPr lang="it-IT" sz="1600" i="1" dirty="0">
                <a:solidFill>
                  <a:srgbClr val="212121"/>
                </a:solidFill>
              </a:rPr>
              <a:t> E. </a:t>
            </a:r>
            <a:r>
              <a:rPr lang="it-IT" sz="1600" i="1" dirty="0" err="1">
                <a:solidFill>
                  <a:srgbClr val="212121"/>
                </a:solidFill>
              </a:rPr>
              <a:t>Crohn's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disease</a:t>
            </a:r>
            <a:r>
              <a:rPr lang="it-IT" sz="1600" i="1" dirty="0">
                <a:solidFill>
                  <a:srgbClr val="212121"/>
                </a:solidFill>
              </a:rPr>
              <a:t> of the small </a:t>
            </a:r>
            <a:r>
              <a:rPr lang="it-IT" sz="1600" i="1" dirty="0" err="1">
                <a:solidFill>
                  <a:srgbClr val="212121"/>
                </a:solidFill>
              </a:rPr>
              <a:t>bowel</a:t>
            </a:r>
            <a:r>
              <a:rPr lang="it-IT" sz="1600" i="1" dirty="0">
                <a:solidFill>
                  <a:srgbClr val="212121"/>
                </a:solidFill>
              </a:rPr>
              <a:t>, </a:t>
            </a:r>
            <a:r>
              <a:rPr lang="it-IT" sz="1600" i="1" dirty="0" err="1">
                <a:solidFill>
                  <a:srgbClr val="212121"/>
                </a:solidFill>
              </a:rPr>
              <a:t>complicated</a:t>
            </a:r>
            <a:r>
              <a:rPr lang="it-IT" sz="1600" i="1" dirty="0">
                <a:solidFill>
                  <a:srgbClr val="212121"/>
                </a:solidFill>
              </a:rPr>
              <a:t> by </a:t>
            </a:r>
            <a:r>
              <a:rPr lang="it-IT" sz="1600" i="1" dirty="0" err="1">
                <a:solidFill>
                  <a:srgbClr val="212121"/>
                </a:solidFill>
              </a:rPr>
              <a:t>primary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biliary</a:t>
            </a:r>
            <a:r>
              <a:rPr lang="it-IT" sz="1600" i="1" dirty="0">
                <a:solidFill>
                  <a:srgbClr val="212121"/>
                </a:solidFill>
              </a:rPr>
              <a:t> cirrhosis, Hashimoto </a:t>
            </a:r>
            <a:r>
              <a:rPr lang="it-IT" sz="1600" i="1" dirty="0" err="1">
                <a:solidFill>
                  <a:srgbClr val="212121"/>
                </a:solidFill>
              </a:rPr>
              <a:t>thyroiditis</a:t>
            </a:r>
            <a:r>
              <a:rPr lang="it-IT" sz="1600" i="1" dirty="0">
                <a:solidFill>
                  <a:srgbClr val="212121"/>
                </a:solidFill>
              </a:rPr>
              <a:t>, and </a:t>
            </a:r>
            <a:r>
              <a:rPr lang="it-IT" sz="1600" i="1" dirty="0" err="1">
                <a:solidFill>
                  <a:srgbClr val="212121"/>
                </a:solidFill>
              </a:rPr>
              <a:t>Raynaud's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phenomenon</a:t>
            </a:r>
            <a:r>
              <a:rPr lang="it-IT" sz="1600" i="1" dirty="0">
                <a:solidFill>
                  <a:srgbClr val="212121"/>
                </a:solidFill>
              </a:rPr>
              <a:t>: </a:t>
            </a:r>
            <a:r>
              <a:rPr lang="it-IT" sz="1600" i="1" dirty="0" err="1">
                <a:solidFill>
                  <a:srgbClr val="212121"/>
                </a:solidFill>
              </a:rPr>
              <a:t>favorable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response</a:t>
            </a:r>
            <a:r>
              <a:rPr lang="it-IT" sz="1600" i="1" dirty="0">
                <a:solidFill>
                  <a:srgbClr val="212121"/>
                </a:solidFill>
              </a:rPr>
              <a:t> of </a:t>
            </a:r>
            <a:r>
              <a:rPr lang="it-IT" sz="1600" i="1" dirty="0" err="1">
                <a:solidFill>
                  <a:srgbClr val="212121"/>
                </a:solidFill>
              </a:rPr>
              <a:t>all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disorders</a:t>
            </a:r>
            <a:r>
              <a:rPr lang="it-IT" sz="1600" i="1" dirty="0">
                <a:solidFill>
                  <a:srgbClr val="212121"/>
                </a:solidFill>
              </a:rPr>
              <a:t> to </a:t>
            </a:r>
            <a:r>
              <a:rPr lang="it-IT" sz="1600" i="1" dirty="0" err="1">
                <a:solidFill>
                  <a:srgbClr val="212121"/>
                </a:solidFill>
              </a:rPr>
              <a:t>adalimumab</a:t>
            </a:r>
            <a:r>
              <a:rPr lang="it-IT" sz="1600" i="1" dirty="0">
                <a:solidFill>
                  <a:srgbClr val="212121"/>
                </a:solidFill>
              </a:rPr>
              <a:t> treatment. </a:t>
            </a:r>
            <a:r>
              <a:rPr lang="it-IT" sz="1600" i="1" dirty="0" err="1">
                <a:solidFill>
                  <a:srgbClr val="212121"/>
                </a:solidFill>
              </a:rPr>
              <a:t>Gastroenterol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Hepatol</a:t>
            </a:r>
            <a:r>
              <a:rPr lang="it-IT" sz="1600" i="1" dirty="0">
                <a:solidFill>
                  <a:srgbClr val="212121"/>
                </a:solidFill>
              </a:rPr>
              <a:t> Bed </a:t>
            </a:r>
            <a:r>
              <a:rPr lang="it-IT" sz="1600" i="1" dirty="0" err="1">
                <a:solidFill>
                  <a:srgbClr val="212121"/>
                </a:solidFill>
              </a:rPr>
              <a:t>Bench</a:t>
            </a:r>
            <a:r>
              <a:rPr lang="it-IT" sz="1600" i="1" dirty="0">
                <a:solidFill>
                  <a:srgbClr val="212121"/>
                </a:solidFill>
              </a:rPr>
              <a:t>. 2013 </a:t>
            </a:r>
            <a:endParaRPr lang="en-GB" sz="1600" i="1" dirty="0"/>
          </a:p>
          <a:p>
            <a:pPr algn="just"/>
            <a:endParaRPr lang="en-GB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14C0551-59DC-234B-B075-BF8F096A057F}"/>
              </a:ext>
            </a:extLst>
          </p:cNvPr>
          <p:cNvSpPr/>
          <p:nvPr/>
        </p:nvSpPr>
        <p:spPr>
          <a:xfrm>
            <a:off x="205054" y="2642964"/>
            <a:ext cx="9594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 err="1">
                <a:solidFill>
                  <a:srgbClr val="212121"/>
                </a:solidFill>
              </a:rPr>
              <a:t>Sun</a:t>
            </a:r>
            <a:r>
              <a:rPr lang="it-IT" sz="1600" i="1" dirty="0">
                <a:solidFill>
                  <a:srgbClr val="212121"/>
                </a:solidFill>
              </a:rPr>
              <a:t> Y, et al. Fine-</a:t>
            </a:r>
            <a:r>
              <a:rPr lang="it-IT" sz="1600" i="1" dirty="0" err="1">
                <a:solidFill>
                  <a:srgbClr val="212121"/>
                </a:solidFill>
              </a:rPr>
              <a:t>mapping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analysis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revealed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complex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pleiotropic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effect</a:t>
            </a:r>
            <a:r>
              <a:rPr lang="it-IT" sz="1600" i="1" dirty="0">
                <a:solidFill>
                  <a:srgbClr val="212121"/>
                </a:solidFill>
              </a:rPr>
              <a:t> and </a:t>
            </a:r>
            <a:r>
              <a:rPr lang="it-IT" sz="1600" i="1" dirty="0" err="1">
                <a:solidFill>
                  <a:srgbClr val="212121"/>
                </a:solidFill>
              </a:rPr>
              <a:t>tissue-specific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regulatory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mechanism</a:t>
            </a:r>
            <a:r>
              <a:rPr lang="it-IT" sz="1600" i="1" dirty="0">
                <a:solidFill>
                  <a:srgbClr val="212121"/>
                </a:solidFill>
              </a:rPr>
              <a:t> of TNFSF15 in </a:t>
            </a:r>
            <a:r>
              <a:rPr lang="it-IT" sz="1600" i="1" dirty="0" err="1">
                <a:solidFill>
                  <a:srgbClr val="212121"/>
                </a:solidFill>
              </a:rPr>
              <a:t>primary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biliary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cholangitis</a:t>
            </a:r>
            <a:r>
              <a:rPr lang="it-IT" sz="1600" i="1" dirty="0">
                <a:solidFill>
                  <a:srgbClr val="212121"/>
                </a:solidFill>
              </a:rPr>
              <a:t>, </a:t>
            </a:r>
            <a:r>
              <a:rPr lang="it-IT" sz="1600" i="1" dirty="0" err="1">
                <a:solidFill>
                  <a:srgbClr val="212121"/>
                </a:solidFill>
              </a:rPr>
              <a:t>Crohn's</a:t>
            </a:r>
            <a:r>
              <a:rPr lang="it-IT" sz="1600" i="1" dirty="0">
                <a:solidFill>
                  <a:srgbClr val="212121"/>
                </a:solidFill>
              </a:rPr>
              <a:t> </a:t>
            </a:r>
            <a:r>
              <a:rPr lang="it-IT" sz="1600" i="1" dirty="0" err="1">
                <a:solidFill>
                  <a:srgbClr val="212121"/>
                </a:solidFill>
              </a:rPr>
              <a:t>disease</a:t>
            </a:r>
            <a:r>
              <a:rPr lang="it-IT" sz="1600" i="1" dirty="0">
                <a:solidFill>
                  <a:srgbClr val="212121"/>
                </a:solidFill>
              </a:rPr>
              <a:t> and </a:t>
            </a:r>
            <a:r>
              <a:rPr lang="it-IT" sz="1600" i="1" dirty="0" err="1">
                <a:solidFill>
                  <a:srgbClr val="212121"/>
                </a:solidFill>
              </a:rPr>
              <a:t>leprosy</a:t>
            </a:r>
            <a:r>
              <a:rPr lang="it-IT" sz="1600" i="1" dirty="0">
                <a:solidFill>
                  <a:srgbClr val="212121"/>
                </a:solidFill>
              </a:rPr>
              <a:t>. Sci Rep. 2016</a:t>
            </a:r>
            <a:endParaRPr lang="en-GB" sz="1600" i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7AC213A-6BFF-6A4F-8836-42046FE77E39}"/>
              </a:ext>
            </a:extLst>
          </p:cNvPr>
          <p:cNvSpPr/>
          <p:nvPr/>
        </p:nvSpPr>
        <p:spPr>
          <a:xfrm>
            <a:off x="156507" y="3357908"/>
            <a:ext cx="959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i="1" dirty="0"/>
              <a:t>Aiba et al. </a:t>
            </a:r>
            <a:r>
              <a:rPr lang="it-IT" sz="1600" i="1" dirty="0" err="1"/>
              <a:t>Disease</a:t>
            </a:r>
            <a:r>
              <a:rPr lang="it-IT" sz="1600" i="1" dirty="0"/>
              <a:t> </a:t>
            </a:r>
            <a:r>
              <a:rPr lang="it-IT" sz="1600" i="1" dirty="0" err="1"/>
              <a:t>susceptibility</a:t>
            </a:r>
            <a:r>
              <a:rPr lang="it-IT" sz="1600" i="1" dirty="0"/>
              <a:t> </a:t>
            </a:r>
            <a:r>
              <a:rPr lang="it-IT" sz="1600" i="1" dirty="0" err="1"/>
              <a:t>genes</a:t>
            </a:r>
            <a:r>
              <a:rPr lang="it-IT" sz="1600" i="1" dirty="0"/>
              <a:t> </a:t>
            </a:r>
            <a:r>
              <a:rPr lang="it-IT" sz="1600" i="1" dirty="0" err="1"/>
              <a:t>shared</a:t>
            </a:r>
            <a:r>
              <a:rPr lang="it-IT" sz="1600" i="1" dirty="0"/>
              <a:t> by </a:t>
            </a:r>
            <a:r>
              <a:rPr lang="it-IT" sz="1600" i="1" dirty="0" err="1"/>
              <a:t>primary</a:t>
            </a:r>
            <a:r>
              <a:rPr lang="it-IT" sz="1600" i="1" dirty="0"/>
              <a:t> </a:t>
            </a:r>
            <a:r>
              <a:rPr lang="it-IT" sz="1600" i="1" dirty="0" err="1"/>
              <a:t>biliary</a:t>
            </a:r>
            <a:r>
              <a:rPr lang="it-IT" sz="1600" i="1" dirty="0"/>
              <a:t> </a:t>
            </a:r>
            <a:r>
              <a:rPr lang="it-IT" sz="1600" i="1" dirty="0" err="1"/>
              <a:t>cirrhosis</a:t>
            </a:r>
            <a:r>
              <a:rPr lang="it-IT" sz="1600" i="1" dirty="0"/>
              <a:t> and </a:t>
            </a:r>
            <a:r>
              <a:rPr lang="it-IT" sz="1600" i="1" dirty="0" err="1"/>
              <a:t>Crohn’s</a:t>
            </a:r>
            <a:r>
              <a:rPr lang="it-IT" sz="1600" i="1" dirty="0"/>
              <a:t> </a:t>
            </a:r>
            <a:r>
              <a:rPr lang="it-IT" sz="1600" i="1" dirty="0" err="1"/>
              <a:t>disease</a:t>
            </a:r>
            <a:r>
              <a:rPr lang="it-IT" sz="1600" i="1" dirty="0"/>
              <a:t> in the </a:t>
            </a:r>
            <a:r>
              <a:rPr lang="it-IT" sz="1600" i="1" dirty="0" err="1"/>
              <a:t>Japanese</a:t>
            </a:r>
            <a:r>
              <a:rPr lang="it-IT" sz="1600" i="1" dirty="0"/>
              <a:t> </a:t>
            </a:r>
            <a:r>
              <a:rPr lang="it-IT" sz="1600" i="1" dirty="0" err="1"/>
              <a:t>population</a:t>
            </a:r>
            <a:r>
              <a:rPr lang="it-IT" sz="1600" i="1" dirty="0"/>
              <a:t>, Journal of Human Genetics (2015)</a:t>
            </a:r>
          </a:p>
          <a:p>
            <a:endParaRPr lang="it-IT" sz="1000" b="1" dirty="0">
              <a:effectLst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4DCB1F2C-640B-3B4B-BED2-272F71345A47}"/>
              </a:ext>
            </a:extLst>
          </p:cNvPr>
          <p:cNvSpPr/>
          <p:nvPr/>
        </p:nvSpPr>
        <p:spPr>
          <a:xfrm>
            <a:off x="142653" y="4049428"/>
            <a:ext cx="9594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/>
              <a:t>Pawel </a:t>
            </a:r>
            <a:r>
              <a:rPr lang="en-GB" sz="1600" i="1" dirty="0" err="1"/>
              <a:t>Gaj</a:t>
            </a:r>
            <a:r>
              <a:rPr lang="en-GB" sz="1600" i="1" dirty="0"/>
              <a:t>, Andrzej </a:t>
            </a:r>
            <a:r>
              <a:rPr lang="en-GB" sz="1600" i="1" dirty="0" err="1"/>
              <a:t>Habior</a:t>
            </a:r>
            <a:r>
              <a:rPr lang="en-GB" sz="1600" i="1" dirty="0"/>
              <a:t>, Michal </a:t>
            </a:r>
            <a:r>
              <a:rPr lang="en-GB" sz="1600" i="1" dirty="0" err="1"/>
              <a:t>Mikula</a:t>
            </a:r>
            <a:r>
              <a:rPr lang="en-GB" sz="1600" i="1" dirty="0"/>
              <a:t> et al Lack of evidence for association of primary sclerosing cholangitis and primary biliary cirrhosis with risk alleles for Crohn's disease in Polish patients, BMC Medical Genetics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899441B-44E6-4245-A906-44B873AAA9F3}"/>
              </a:ext>
            </a:extLst>
          </p:cNvPr>
          <p:cNvSpPr/>
          <p:nvPr/>
        </p:nvSpPr>
        <p:spPr>
          <a:xfrm>
            <a:off x="224170" y="2032096"/>
            <a:ext cx="9575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i="1" dirty="0" err="1"/>
              <a:t>Gizard</a:t>
            </a:r>
            <a:r>
              <a:rPr lang="en-GB" sz="1600" i="1" dirty="0"/>
              <a:t> E, Ford AC, </a:t>
            </a:r>
            <a:r>
              <a:rPr lang="en-GB" sz="1600" i="1" dirty="0" err="1"/>
              <a:t>Bronowicki</a:t>
            </a:r>
            <a:r>
              <a:rPr lang="en-GB" sz="1600" i="1" dirty="0"/>
              <a:t> JP, et al. Systematic review: the epidemiology of the hepatobiliary manifestations in patients with inflammatory bowel disease. Aliment Pharma-col </a:t>
            </a:r>
            <a:r>
              <a:rPr lang="en-GB" sz="1600" i="1" dirty="0" err="1"/>
              <a:t>Ther</a:t>
            </a:r>
            <a:r>
              <a:rPr lang="en-GB" sz="1600" i="1" dirty="0"/>
              <a:t> 2014;40:3—15.</a:t>
            </a:r>
            <a:endParaRPr lang="en-GB" sz="1600" i="1" dirty="0">
              <a:effectLst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7A88F54-5D1C-0A40-93A7-130B91835D22}"/>
              </a:ext>
            </a:extLst>
          </p:cNvPr>
          <p:cNvSpPr/>
          <p:nvPr/>
        </p:nvSpPr>
        <p:spPr>
          <a:xfrm>
            <a:off x="224170" y="1441519"/>
            <a:ext cx="9632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 err="1">
                <a:solidFill>
                  <a:srgbClr val="241F20"/>
                </a:solidFill>
              </a:rPr>
              <a:t>Udayakumar</a:t>
            </a:r>
            <a:r>
              <a:rPr lang="en-GB" sz="1600" i="1" dirty="0">
                <a:solidFill>
                  <a:srgbClr val="241F20"/>
                </a:solidFill>
              </a:rPr>
              <a:t> Navaneethan, and Bo Shen  </a:t>
            </a:r>
            <a:r>
              <a:rPr lang="en-GB" sz="1600" i="1" dirty="0" err="1">
                <a:solidFill>
                  <a:srgbClr val="241F20"/>
                </a:solidFill>
              </a:rPr>
              <a:t>Hepatopancreatobiliary</a:t>
            </a:r>
            <a:r>
              <a:rPr lang="en-GB" sz="1600" i="1" dirty="0">
                <a:solidFill>
                  <a:srgbClr val="241F20"/>
                </a:solidFill>
              </a:rPr>
              <a:t> Manifestations and Complications Associated with Inflammatory Bowel Disease Clinical Review 2005</a:t>
            </a:r>
            <a:endParaRPr lang="en-GB" sz="1600" i="1" dirty="0">
              <a:solidFill>
                <a:srgbClr val="241F20"/>
              </a:solidFill>
              <a:effectLst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04C16C5-BD5F-0E46-A68E-B1CF6F80601B}"/>
              </a:ext>
            </a:extLst>
          </p:cNvPr>
          <p:cNvSpPr/>
          <p:nvPr/>
        </p:nvSpPr>
        <p:spPr>
          <a:xfrm>
            <a:off x="135036" y="6597862"/>
            <a:ext cx="9594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Liberal </a:t>
            </a:r>
            <a:r>
              <a:rPr lang="it-IT" sz="1600" i="1" dirty="0" err="1"/>
              <a:t>Rodrigo,Rui</a:t>
            </a:r>
            <a:r>
              <a:rPr lang="it-IT" sz="1600" i="1" dirty="0"/>
              <a:t> </a:t>
            </a:r>
            <a:r>
              <a:rPr lang="it-IT" sz="1600" i="1" dirty="0" err="1"/>
              <a:t>Gaspar</a:t>
            </a:r>
            <a:r>
              <a:rPr lang="it-IT" sz="1600" i="1" dirty="0"/>
              <a:t>, Susana Lopes, </a:t>
            </a:r>
            <a:r>
              <a:rPr lang="it-IT" sz="1600" i="1" dirty="0" err="1"/>
              <a:t>Guilherme</a:t>
            </a:r>
            <a:r>
              <a:rPr lang="it-IT" sz="1600" i="1" dirty="0"/>
              <a:t> </a:t>
            </a:r>
            <a:r>
              <a:rPr lang="it-IT" sz="1600" i="1" dirty="0" err="1"/>
              <a:t>Macedo</a:t>
            </a:r>
            <a:r>
              <a:rPr lang="it-IT" sz="1600" i="1" dirty="0"/>
              <a:t>, </a:t>
            </a:r>
            <a:r>
              <a:rPr lang="it-IT" sz="1600" i="1" dirty="0" err="1"/>
              <a:t>Primary</a:t>
            </a:r>
            <a:r>
              <a:rPr lang="it-IT" sz="1600" i="1" dirty="0"/>
              <a:t> </a:t>
            </a:r>
            <a:r>
              <a:rPr lang="it-IT" sz="1600" i="1" dirty="0" err="1"/>
              <a:t>biliary</a:t>
            </a:r>
            <a:r>
              <a:rPr lang="it-IT" sz="1600" i="1" dirty="0"/>
              <a:t> </a:t>
            </a:r>
            <a:r>
              <a:rPr lang="it-IT" sz="1600" i="1" dirty="0" err="1"/>
              <a:t>cholangitis</a:t>
            </a:r>
            <a:r>
              <a:rPr lang="it-IT" sz="1600" i="1" dirty="0"/>
              <a:t> in </a:t>
            </a:r>
            <a:r>
              <a:rPr lang="it-IT" sz="1600" i="1" dirty="0" err="1"/>
              <a:t>patients</a:t>
            </a:r>
            <a:r>
              <a:rPr lang="it-IT" sz="1600" i="1" dirty="0"/>
              <a:t> with </a:t>
            </a:r>
            <a:r>
              <a:rPr lang="it-IT" sz="1600" i="1" dirty="0" err="1"/>
              <a:t>inflammatory</a:t>
            </a:r>
            <a:r>
              <a:rPr lang="it-IT" sz="1600" i="1" dirty="0"/>
              <a:t> </a:t>
            </a:r>
            <a:r>
              <a:rPr lang="it-IT" sz="1600" i="1" dirty="0" err="1"/>
              <a:t>bowel</a:t>
            </a:r>
            <a:r>
              <a:rPr lang="it-IT" sz="1600" i="1" dirty="0"/>
              <a:t> </a:t>
            </a:r>
            <a:r>
              <a:rPr lang="it-IT" sz="1600" i="1" dirty="0" err="1"/>
              <a:t>disease</a:t>
            </a:r>
            <a:r>
              <a:rPr lang="it-IT" sz="1600" i="1" dirty="0"/>
              <a:t>, Clinics and </a:t>
            </a:r>
            <a:r>
              <a:rPr lang="it-IT" sz="1600" i="1" dirty="0" err="1"/>
              <a:t>Research</a:t>
            </a:r>
            <a:r>
              <a:rPr lang="it-IT" sz="1600" i="1" dirty="0"/>
              <a:t> in </a:t>
            </a:r>
            <a:r>
              <a:rPr lang="it-IT" sz="1600" i="1" dirty="0" err="1"/>
              <a:t>Hepatology</a:t>
            </a:r>
            <a:r>
              <a:rPr lang="it-IT" sz="1600" i="1" dirty="0"/>
              <a:t> and </a:t>
            </a:r>
            <a:r>
              <a:rPr lang="it-IT" sz="1600" i="1" dirty="0" err="1"/>
              <a:t>Gastroenterology</a:t>
            </a:r>
            <a:r>
              <a:rPr lang="it-IT" sz="1600" i="1" dirty="0"/>
              <a:t> (2019)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i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649212" y="755501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CASO CLINICO: </a:t>
            </a:r>
            <a:br>
              <a:rPr dirty="0"/>
            </a:b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Paziente </a:t>
            </a: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donna </a:t>
            </a: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66 anni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88360" y="2315195"/>
            <a:ext cx="9792265" cy="524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Anamnesi patologica remota:                                    </a:t>
            </a:r>
            <a:endParaRPr lang="it-IT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Arial Unicode MS"/>
            </a:endParaRPr>
          </a:p>
          <a:p>
            <a:pPr marL="566280" lvl="1"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 Sovrappeso (Peso: 65 kg; Altezza: 160 cm; BMI 25,39)                                                    -</a:t>
            </a: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Tiroidite cronica linfocitaria in attuale eutiroidismo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                                            -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CBP «AMA negativa», UDCA-non tollerante e UDCA-non responsiva (sec. Parigi e sec. Toronto)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                               </a:t>
            </a: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Terapia domiciliare:</a:t>
            </a:r>
          </a:p>
          <a:p>
            <a:pPr marL="10908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it-IT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   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- Nessuna (UDCA sospeso per intolleranza da diarrea)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575816" y="755501"/>
            <a:ext cx="8928992" cy="578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000">
              <a:lnSpc>
                <a:spcPct val="100000"/>
              </a:lnSpc>
              <a:spcAft>
                <a:spcPts val="1417"/>
              </a:spcAft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>
              <a:lnSpc>
                <a:spcPct val="100000"/>
              </a:lnSpc>
              <a:spcAft>
                <a:spcPts val="1417"/>
              </a:spcAft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Anamnesi patologica recente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: </a:t>
            </a:r>
          </a:p>
          <a:p>
            <a:pPr marL="566280" lvl="1" algn="just"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Ormai da un anno (ampio UDCA-wash out), persistenza di episodi ricorrenti di diarrea incoercibile (feci: sì muco; no sangue) e sintomi G.I. alti (digestione: rallentata; nausea si; vomito e/o crisi sub-occlusive: no), per cui accetta ricovero presso la nostra U.O.C.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Esame Obiettivo</a:t>
            </a:r>
            <a:r>
              <a:rPr lang="it-IT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: </a:t>
            </a:r>
          </a:p>
          <a:p>
            <a:pPr marL="566280" lvl="1" algn="just">
              <a:spcAft>
                <a:spcPts val="1417"/>
              </a:spcAft>
              <a:buClr>
                <a:srgbClr val="000000"/>
              </a:buClr>
              <a:buSzPct val="45000"/>
            </a:pP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A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ddome trattabile, non dolente, dolorabile in </a:t>
            </a:r>
            <a:r>
              <a:rPr lang="it-IT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fossa iliaca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destra ed epigastrio, </a:t>
            </a:r>
            <a:r>
              <a:rPr lang="it-IT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Blumberg</a:t>
            </a:r>
            <a:r>
              <a:rPr lang="it-IT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 negativo; obiettività cardiaca e polmonare negativa</a:t>
            </a:r>
            <a:endParaRPr lang="it-IT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7"/>
              </a:spcAft>
            </a:pPr>
            <a:endParaRPr lang="it-IT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68360" y="2700000"/>
            <a:ext cx="9252472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Il quadro clinico all’ingresso è quello di una diarrea cronica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Richiediamo esami ematici e su feci di I livello per inquadramento diarrea cronica</a:t>
            </a:r>
          </a:p>
          <a:p>
            <a:pPr marL="432000" indent="-322920" algn="just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Unicode MS"/>
              </a:rPr>
              <a:t>Principali «sospettati»: Malattia di Crohn, Gastroenterite eosinofila, Morbo Celiaco.</a:t>
            </a:r>
            <a:endParaRPr lang="it-IT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634731" y="899517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Come ci orientiamo e che esami di primo livello chiediamo?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794289" y="354866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ESAMI </a:t>
            </a: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ALL’</a:t>
            </a: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INGRESSO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9" name="Tabella 4">
            <a:extLst>
              <a:ext uri="{FF2B5EF4-FFF2-40B4-BE49-F238E27FC236}">
                <a16:creationId xmlns:a16="http://schemas.microsoft.com/office/drawing/2014/main" id="{CF93EAD8-D5F7-6F48-9707-9AE6D275B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24828"/>
              </p:ext>
            </p:extLst>
          </p:nvPr>
        </p:nvGraphicFramePr>
        <p:xfrm>
          <a:off x="95702" y="1551761"/>
          <a:ext cx="3106936" cy="18288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686341">
                  <a:extLst>
                    <a:ext uri="{9D8B030D-6E8A-4147-A177-3AD203B41FA5}">
                      <a16:colId xmlns:a16="http://schemas.microsoft.com/office/drawing/2014/main" val="1939955602"/>
                    </a:ext>
                  </a:extLst>
                </a:gridCol>
                <a:gridCol w="2420595">
                  <a:extLst>
                    <a:ext uri="{9D8B030D-6E8A-4147-A177-3AD203B41FA5}">
                      <a16:colId xmlns:a16="http://schemas.microsoft.com/office/drawing/2014/main" val="3740724234"/>
                    </a:ext>
                  </a:extLst>
                </a:gridCol>
              </a:tblGrid>
              <a:tr h="2761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Emocromo</a:t>
                      </a:r>
                      <a:r>
                        <a:rPr lang="en-GB" sz="1400" dirty="0"/>
                        <a:t> con formula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17835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RBC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4.430.000/mm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3421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13.2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31932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WBC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3.980/mm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67906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Neut.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2.000/mm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06851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PLT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217.000/mm</a:t>
                      </a:r>
                      <a:r>
                        <a:rPr lang="en-GB" sz="1400" baseline="30000" dirty="0"/>
                        <a:t>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64487"/>
                  </a:ext>
                </a:extLst>
              </a:tr>
            </a:tbl>
          </a:graphicData>
        </a:graphic>
      </p:graphicFrame>
      <p:graphicFrame>
        <p:nvGraphicFramePr>
          <p:cNvPr id="11" name="Tabella 4">
            <a:extLst>
              <a:ext uri="{FF2B5EF4-FFF2-40B4-BE49-F238E27FC236}">
                <a16:creationId xmlns:a16="http://schemas.microsoft.com/office/drawing/2014/main" id="{6BCCECDF-E8BC-B34D-B4DC-DB3309690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19766"/>
              </p:ext>
            </p:extLst>
          </p:nvPr>
        </p:nvGraphicFramePr>
        <p:xfrm>
          <a:off x="3330857" y="1539096"/>
          <a:ext cx="3418910" cy="30799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43107">
                  <a:extLst>
                    <a:ext uri="{9D8B030D-6E8A-4147-A177-3AD203B41FA5}">
                      <a16:colId xmlns:a16="http://schemas.microsoft.com/office/drawing/2014/main" val="1939955602"/>
                    </a:ext>
                  </a:extLst>
                </a:gridCol>
                <a:gridCol w="1875803">
                  <a:extLst>
                    <a:ext uri="{9D8B030D-6E8A-4147-A177-3AD203B41FA5}">
                      <a16:colId xmlns:a16="http://schemas.microsoft.com/office/drawing/2014/main" val="3740724234"/>
                    </a:ext>
                  </a:extLst>
                </a:gridCol>
              </a:tblGrid>
              <a:tr h="28693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Biochimica</a:t>
                      </a:r>
                      <a:r>
                        <a:rPr lang="en-GB" sz="1400" dirty="0"/>
                        <a:t> Routine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17835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b="1" dirty="0"/>
                        <a:t>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44/32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3421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b="1" dirty="0"/>
                        <a:t>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39/33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31932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b="1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282/107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67906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b="1" dirty="0"/>
                        <a:t>Gamma-GT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287/36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06851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dirty="0"/>
                        <a:t>Creatinine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0,86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64487"/>
                  </a:ext>
                </a:extLst>
              </a:tr>
              <a:tr h="487158">
                <a:tc>
                  <a:txBody>
                    <a:bodyPr/>
                    <a:lstStyle/>
                    <a:p>
                      <a:r>
                        <a:rPr lang="en-GB" sz="1400" dirty="0" err="1"/>
                        <a:t>Bilirubina</a:t>
                      </a:r>
                      <a:r>
                        <a:rPr lang="en-GB" sz="1400" dirty="0"/>
                        <a:t> (</a:t>
                      </a:r>
                      <a:r>
                        <a:rPr lang="en-GB" sz="1400" dirty="0" err="1"/>
                        <a:t>diretta</a:t>
                      </a:r>
                      <a:r>
                        <a:rPr lang="en-GB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0,47 mg/dl</a:t>
                      </a:r>
                    </a:p>
                    <a:p>
                      <a:r>
                        <a:rPr lang="en-GB" sz="1400" dirty="0"/>
                        <a:t>(0,22 mg/dl)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81223"/>
                  </a:ext>
                </a:extLst>
              </a:tr>
              <a:tr h="286932">
                <a:tc>
                  <a:txBody>
                    <a:bodyPr/>
                    <a:lstStyle/>
                    <a:p>
                      <a:r>
                        <a:rPr lang="en-GB" sz="1400" dirty="0" err="1"/>
                        <a:t>Proteine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Totali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6,7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70205"/>
                  </a:ext>
                </a:extLst>
              </a:tr>
              <a:tr h="428198">
                <a:tc>
                  <a:txBody>
                    <a:bodyPr/>
                    <a:lstStyle/>
                    <a:p>
                      <a:r>
                        <a:rPr lang="en-GB" sz="1400" dirty="0" err="1"/>
                        <a:t>Albumina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3,9 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08026"/>
                  </a:ext>
                </a:extLst>
              </a:tr>
            </a:tbl>
          </a:graphicData>
        </a:graphic>
      </p:graphicFrame>
      <p:graphicFrame>
        <p:nvGraphicFramePr>
          <p:cNvPr id="12" name="Tabella 4">
            <a:extLst>
              <a:ext uri="{FF2B5EF4-FFF2-40B4-BE49-F238E27FC236}">
                <a16:creationId xmlns:a16="http://schemas.microsoft.com/office/drawing/2014/main" id="{E8C1E0D8-FAC2-C44B-95C0-2859BFFA4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86845"/>
              </p:ext>
            </p:extLst>
          </p:nvPr>
        </p:nvGraphicFramePr>
        <p:xfrm>
          <a:off x="6863218" y="1524384"/>
          <a:ext cx="3114307" cy="31302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75266">
                  <a:extLst>
                    <a:ext uri="{9D8B030D-6E8A-4147-A177-3AD203B41FA5}">
                      <a16:colId xmlns:a16="http://schemas.microsoft.com/office/drawing/2014/main" val="1939955602"/>
                    </a:ext>
                  </a:extLst>
                </a:gridCol>
                <a:gridCol w="1639041">
                  <a:extLst>
                    <a:ext uri="{9D8B030D-6E8A-4147-A177-3AD203B41FA5}">
                      <a16:colId xmlns:a16="http://schemas.microsoft.com/office/drawing/2014/main" val="3740724234"/>
                    </a:ext>
                  </a:extLst>
                </a:gridCol>
              </a:tblGrid>
              <a:tr h="31302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Biochimica</a:t>
                      </a:r>
                      <a:r>
                        <a:rPr lang="en-GB" sz="1400" dirty="0"/>
                        <a:t> Routine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17835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 err="1"/>
                        <a:t>Glicemia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88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31932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b="0" dirty="0" err="1"/>
                        <a:t>Colesterolo</a:t>
                      </a:r>
                      <a:r>
                        <a:rPr lang="en-GB" sz="1400" b="0" dirty="0"/>
                        <a:t> tot.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176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767906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b="0" dirty="0"/>
                        <a:t>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59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006851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b="1" dirty="0"/>
                        <a:t>CPK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 U/l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064487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/>
                        <a:t>Na</a:t>
                      </a:r>
                      <a:r>
                        <a:rPr lang="en-GB" sz="1400" baseline="30000" dirty="0"/>
                        <a:t>+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140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181223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/>
                        <a:t>K</a:t>
                      </a:r>
                      <a:r>
                        <a:rPr lang="en-GB" sz="1400" baseline="30000" dirty="0"/>
                        <a:t>+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4,1 meq/l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62830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/>
                        <a:t>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70205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/>
                        <a:t>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08026"/>
                  </a:ext>
                </a:extLst>
              </a:tr>
              <a:tr h="313026">
                <a:tc>
                  <a:txBody>
                    <a:bodyPr/>
                    <a:lstStyle/>
                    <a:p>
                      <a:r>
                        <a:rPr lang="en-GB" sz="1400" dirty="0"/>
                        <a:t>IgM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96652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375B66D8-8C6E-0C4F-BAD7-7F478EA45059}"/>
              </a:ext>
            </a:extLst>
          </p:cNvPr>
          <p:cNvSpPr/>
          <p:nvPr/>
        </p:nvSpPr>
        <p:spPr>
          <a:xfrm>
            <a:off x="3315314" y="1835621"/>
            <a:ext cx="3309174" cy="1261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E00E350-57CD-2548-8C05-8B8143618AC9}"/>
              </a:ext>
            </a:extLst>
          </p:cNvPr>
          <p:cNvSpPr/>
          <p:nvPr/>
        </p:nvSpPr>
        <p:spPr>
          <a:xfrm>
            <a:off x="6919558" y="2801935"/>
            <a:ext cx="3104728" cy="33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ella 4">
            <a:extLst>
              <a:ext uri="{FF2B5EF4-FFF2-40B4-BE49-F238E27FC236}">
                <a16:creationId xmlns:a16="http://schemas.microsoft.com/office/drawing/2014/main" id="{56AB6C51-8D43-E349-94EA-DDE06C49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84853"/>
              </p:ext>
            </p:extLst>
          </p:nvPr>
        </p:nvGraphicFramePr>
        <p:xfrm>
          <a:off x="107665" y="3682875"/>
          <a:ext cx="3106936" cy="91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86341">
                  <a:extLst>
                    <a:ext uri="{9D8B030D-6E8A-4147-A177-3AD203B41FA5}">
                      <a16:colId xmlns:a16="http://schemas.microsoft.com/office/drawing/2014/main" val="1939955602"/>
                    </a:ext>
                  </a:extLst>
                </a:gridCol>
                <a:gridCol w="2420595">
                  <a:extLst>
                    <a:ext uri="{9D8B030D-6E8A-4147-A177-3AD203B41FA5}">
                      <a16:colId xmlns:a16="http://schemas.microsoft.com/office/drawing/2014/main" val="3740724234"/>
                    </a:ext>
                  </a:extLst>
                </a:gridCol>
              </a:tblGrid>
              <a:tr h="2761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Indici</a:t>
                      </a:r>
                      <a:r>
                        <a:rPr lang="en-GB" sz="1400" dirty="0"/>
                        <a:t> di </a:t>
                      </a:r>
                      <a:r>
                        <a:rPr lang="en-GB" sz="1400" dirty="0" err="1"/>
                        <a:t>flogosi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17835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26 mm/h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53421"/>
                  </a:ext>
                </a:extLst>
              </a:tr>
              <a:tr h="256122">
                <a:tc>
                  <a:txBody>
                    <a:bodyPr/>
                    <a:lstStyle/>
                    <a:p>
                      <a:r>
                        <a:rPr lang="en-GB" sz="1400" dirty="0"/>
                        <a:t>PCR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 mg/dl (&lt;0.5)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31932"/>
                  </a:ext>
                </a:extLst>
              </a:tr>
            </a:tbl>
          </a:graphicData>
        </a:graphic>
      </p:graphicFrame>
      <p:graphicFrame>
        <p:nvGraphicFramePr>
          <p:cNvPr id="16" name="Tabella 10">
            <a:extLst>
              <a:ext uri="{FF2B5EF4-FFF2-40B4-BE49-F238E27FC236}">
                <a16:creationId xmlns:a16="http://schemas.microsoft.com/office/drawing/2014/main" id="{AD358D96-E7EB-9444-86E6-BDEECF3CF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41529"/>
              </p:ext>
            </p:extLst>
          </p:nvPr>
        </p:nvGraphicFramePr>
        <p:xfrm>
          <a:off x="95702" y="4731494"/>
          <a:ext cx="4944609" cy="12255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35009">
                  <a:extLst>
                    <a:ext uri="{9D8B030D-6E8A-4147-A177-3AD203B41FA5}">
                      <a16:colId xmlns:a16="http://schemas.microsoft.com/office/drawing/2014/main" val="4195128883"/>
                    </a:ext>
                  </a:extLst>
                </a:gridCol>
                <a:gridCol w="4209600">
                  <a:extLst>
                    <a:ext uri="{9D8B030D-6E8A-4147-A177-3AD203B41FA5}">
                      <a16:colId xmlns:a16="http://schemas.microsoft.com/office/drawing/2014/main" val="2288614756"/>
                    </a:ext>
                  </a:extLst>
                </a:gridCol>
              </a:tblGrid>
              <a:tr h="3111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AUTOIMMUNITÀ Screening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7197"/>
                  </a:ext>
                </a:extLst>
              </a:tr>
              <a:tr h="302678">
                <a:tc>
                  <a:txBody>
                    <a:bodyPr/>
                    <a:lstStyle/>
                    <a:p>
                      <a:r>
                        <a:rPr lang="en-GB" sz="1400" b="1" dirty="0"/>
                        <a:t>ANA</a:t>
                      </a:r>
                      <a:r>
                        <a:rPr lang="en-GB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Positivi: titolo 1:80; </a:t>
                      </a:r>
                      <a:r>
                        <a:rPr lang="en-GB" sz="1400" b="1" dirty="0"/>
                        <a:t>sp100 and gp210: </a:t>
                      </a:r>
                      <a:r>
                        <a:rPr lang="en-GB" sz="1400" b="1" dirty="0" err="1"/>
                        <a:t>positivi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32288"/>
                  </a:ext>
                </a:extLst>
              </a:tr>
              <a:tr h="302678">
                <a:tc>
                  <a:txBody>
                    <a:bodyPr/>
                    <a:lstStyle/>
                    <a:p>
                      <a:r>
                        <a:rPr lang="en-GB" sz="1400" dirty="0"/>
                        <a:t>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8268"/>
                  </a:ext>
                </a:extLst>
              </a:tr>
              <a:tr h="302678">
                <a:tc>
                  <a:txBody>
                    <a:bodyPr/>
                    <a:lstStyle/>
                    <a:p>
                      <a:r>
                        <a:rPr lang="en-GB" sz="1400" dirty="0"/>
                        <a:t>ASMA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594452"/>
                  </a:ext>
                </a:extLst>
              </a:tr>
            </a:tbl>
          </a:graphicData>
        </a:graphic>
      </p:graphicFrame>
      <p:graphicFrame>
        <p:nvGraphicFramePr>
          <p:cNvPr id="17" name="Tabella 16">
            <a:extLst>
              <a:ext uri="{FF2B5EF4-FFF2-40B4-BE49-F238E27FC236}">
                <a16:creationId xmlns:a16="http://schemas.microsoft.com/office/drawing/2014/main" id="{487B8291-B8B4-4146-AB01-A45157E44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37594"/>
              </p:ext>
            </p:extLst>
          </p:nvPr>
        </p:nvGraphicFramePr>
        <p:xfrm>
          <a:off x="5184328" y="4719312"/>
          <a:ext cx="4839958" cy="12415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5902">
                  <a:extLst>
                    <a:ext uri="{9D8B030D-6E8A-4147-A177-3AD203B41FA5}">
                      <a16:colId xmlns:a16="http://schemas.microsoft.com/office/drawing/2014/main" val="4195128883"/>
                    </a:ext>
                  </a:extLst>
                </a:gridCol>
                <a:gridCol w="3284056">
                  <a:extLst>
                    <a:ext uri="{9D8B030D-6E8A-4147-A177-3AD203B41FA5}">
                      <a16:colId xmlns:a16="http://schemas.microsoft.com/office/drawing/2014/main" val="2288614756"/>
                    </a:ext>
                  </a:extLst>
                </a:gridCol>
              </a:tblGrid>
              <a:tr h="3180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CELIACHIA Screening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7197"/>
                  </a:ext>
                </a:extLst>
              </a:tr>
              <a:tr h="309357">
                <a:tc>
                  <a:txBody>
                    <a:bodyPr/>
                    <a:lstStyle/>
                    <a:p>
                      <a:r>
                        <a:rPr lang="en-GB" sz="1400" dirty="0"/>
                        <a:t>Anti-TG 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32288"/>
                  </a:ext>
                </a:extLst>
              </a:tr>
              <a:tr h="309357">
                <a:tc>
                  <a:txBody>
                    <a:bodyPr/>
                    <a:lstStyle/>
                    <a:p>
                      <a:r>
                        <a:rPr lang="en-GB" sz="1400" dirty="0"/>
                        <a:t>Anti-TG IgG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8268"/>
                  </a:ext>
                </a:extLst>
              </a:tr>
              <a:tr h="263956">
                <a:tc>
                  <a:txBody>
                    <a:bodyPr/>
                    <a:lstStyle/>
                    <a:p>
                      <a:r>
                        <a:rPr lang="en-GB" sz="1400" dirty="0"/>
                        <a:t>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Negativi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594452"/>
                  </a:ext>
                </a:extLst>
              </a:tr>
            </a:tbl>
          </a:graphicData>
        </a:graphic>
      </p:graphicFrame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77751657-5010-2440-B375-A2C3FE9C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357646"/>
              </p:ext>
            </p:extLst>
          </p:nvPr>
        </p:nvGraphicFramePr>
        <p:xfrm>
          <a:off x="107664" y="6037787"/>
          <a:ext cx="4932647" cy="1219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9325">
                  <a:extLst>
                    <a:ext uri="{9D8B030D-6E8A-4147-A177-3AD203B41FA5}">
                      <a16:colId xmlns:a16="http://schemas.microsoft.com/office/drawing/2014/main" val="4195128883"/>
                    </a:ext>
                  </a:extLst>
                </a:gridCol>
                <a:gridCol w="3403322">
                  <a:extLst>
                    <a:ext uri="{9D8B030D-6E8A-4147-A177-3AD203B41FA5}">
                      <a16:colId xmlns:a16="http://schemas.microsoft.com/office/drawing/2014/main" val="2288614756"/>
                    </a:ext>
                  </a:extLst>
                </a:gridCol>
              </a:tblGrid>
              <a:tr h="30271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Pannello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</a:rPr>
                        <a:t>tiroideo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67197"/>
                  </a:ext>
                </a:extLst>
              </a:tr>
              <a:tr h="294456">
                <a:tc>
                  <a:txBody>
                    <a:bodyPr/>
                    <a:lstStyle/>
                    <a:p>
                      <a:r>
                        <a:rPr lang="en-GB" sz="1400" dirty="0"/>
                        <a:t>FT3, FT4, 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Nel range di normalità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432288"/>
                  </a:ext>
                </a:extLst>
              </a:tr>
              <a:tr h="294456">
                <a:tc>
                  <a:txBody>
                    <a:bodyPr/>
                    <a:lstStyle/>
                    <a:p>
                      <a:r>
                        <a:rPr lang="en-GB" sz="1400" dirty="0"/>
                        <a:t>Anti-TGB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Positivi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8268"/>
                  </a:ext>
                </a:extLst>
              </a:tr>
              <a:tr h="275399">
                <a:tc>
                  <a:txBody>
                    <a:bodyPr/>
                    <a:lstStyle/>
                    <a:p>
                      <a:r>
                        <a:rPr lang="en-GB" sz="1400" dirty="0"/>
                        <a:t>Anti-TPO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Positivi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594452"/>
                  </a:ext>
                </a:extLst>
              </a:tr>
            </a:tbl>
          </a:graphicData>
        </a:graphic>
      </p:graphicFrame>
      <p:graphicFrame>
        <p:nvGraphicFramePr>
          <p:cNvPr id="19" name="Tabella 15">
            <a:extLst>
              <a:ext uri="{FF2B5EF4-FFF2-40B4-BE49-F238E27FC236}">
                <a16:creationId xmlns:a16="http://schemas.microsoft.com/office/drawing/2014/main" id="{9625F69B-0A16-8A4C-AFF6-FF3BB0144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06714"/>
              </p:ext>
            </p:extLst>
          </p:nvPr>
        </p:nvGraphicFramePr>
        <p:xfrm>
          <a:off x="5170231" y="6061115"/>
          <a:ext cx="4849428" cy="12415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9644">
                  <a:extLst>
                    <a:ext uri="{9D8B030D-6E8A-4147-A177-3AD203B41FA5}">
                      <a16:colId xmlns:a16="http://schemas.microsoft.com/office/drawing/2014/main" val="2126898876"/>
                    </a:ext>
                  </a:extLst>
                </a:gridCol>
                <a:gridCol w="1469784">
                  <a:extLst>
                    <a:ext uri="{9D8B030D-6E8A-4147-A177-3AD203B41FA5}">
                      <a16:colId xmlns:a16="http://schemas.microsoft.com/office/drawing/2014/main" val="1369978505"/>
                    </a:ext>
                  </a:extLst>
                </a:gridCol>
              </a:tblGrid>
              <a:tr h="33555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Others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333879"/>
                  </a:ext>
                </a:extLst>
              </a:tr>
              <a:tr h="570439">
                <a:tc>
                  <a:txBody>
                    <a:bodyPr/>
                    <a:lstStyle/>
                    <a:p>
                      <a:r>
                        <a:rPr lang="it-IT" sz="1400" noProof="0" dirty="0" err="1"/>
                        <a:t>Coprocolturale</a:t>
                      </a:r>
                      <a:r>
                        <a:rPr lang="it-IT" sz="1400" noProof="0" dirty="0"/>
                        <a:t> e parassitologico su 3 campioni + ricerca di </a:t>
                      </a:r>
                      <a:r>
                        <a:rPr lang="it-IT" sz="1400" i="1" noProof="0" dirty="0"/>
                        <a:t>Giardia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92612"/>
                  </a:ext>
                </a:extLst>
              </a:tr>
              <a:tr h="335552">
                <a:tc>
                  <a:txBody>
                    <a:bodyPr/>
                    <a:lstStyle/>
                    <a:p>
                      <a:r>
                        <a:rPr lang="en-GB" sz="1400" dirty="0"/>
                        <a:t>NSE, </a:t>
                      </a:r>
                      <a:r>
                        <a:rPr lang="en-GB" sz="1400" dirty="0" err="1"/>
                        <a:t>Cromogranina</a:t>
                      </a:r>
                      <a:r>
                        <a:rPr lang="en-GB" sz="14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noProof="0" dirty="0"/>
                        <a:t>Negativo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438399"/>
                  </a:ext>
                </a:extLst>
              </a:tr>
            </a:tbl>
          </a:graphicData>
        </a:graphic>
      </p:graphicFrame>
      <p:sp>
        <p:nvSpPr>
          <p:cNvPr id="20" name="Rettangolo 19">
            <a:extLst>
              <a:ext uri="{FF2B5EF4-FFF2-40B4-BE49-F238E27FC236}">
                <a16:creationId xmlns:a16="http://schemas.microsoft.com/office/drawing/2014/main" id="{EF7FADE9-7AE5-8645-85A0-7FC6315CED35}"/>
              </a:ext>
            </a:extLst>
          </p:cNvPr>
          <p:cNvSpPr/>
          <p:nvPr/>
        </p:nvSpPr>
        <p:spPr>
          <a:xfrm>
            <a:off x="28708" y="5029854"/>
            <a:ext cx="4795579" cy="33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AB1CED3-4033-584C-BEC6-FF950B4A85B8}"/>
              </a:ext>
            </a:extLst>
          </p:cNvPr>
          <p:cNvSpPr/>
          <p:nvPr/>
        </p:nvSpPr>
        <p:spPr>
          <a:xfrm>
            <a:off x="4919" y="4285694"/>
            <a:ext cx="3104728" cy="333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656810" y="358516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ESAMI ENDOSCOPICI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 descr="Gastroscopia per via orale – Endoscopiadigestiva.it di Felice Cosentino  ….per parlare di Gastroenterologia ed Endoscopia">
            <a:extLst>
              <a:ext uri="{FF2B5EF4-FFF2-40B4-BE49-F238E27FC236}">
                <a16:creationId xmlns:a16="http://schemas.microsoft.com/office/drawing/2014/main" id="{EF190473-0349-3A4C-8259-00EEA19E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33" y="1613743"/>
            <a:ext cx="2625186" cy="26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C3FD245-F2F9-9C4C-92C8-025B4FE37A4B}"/>
              </a:ext>
            </a:extLst>
          </p:cNvPr>
          <p:cNvSpPr/>
          <p:nvPr/>
        </p:nvSpPr>
        <p:spPr>
          <a:xfrm>
            <a:off x="115526" y="1486230"/>
            <a:ext cx="72073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EGDS</a:t>
            </a:r>
            <a:r>
              <a:rPr lang="it-IT" sz="1600" dirty="0"/>
              <a:t>: “Esofago regolare per dimensioni, decorso e aspetto della mucosa. Giunzioni esofago-gastrica e squamo-colonnare coincidenti. Vengono eseguite biopsie per la conta degli eosinofili. [..] la mucosa antrale presenta aree iperemiche e pallide alternate. [..] Nella parte inferiore è presente un </a:t>
            </a:r>
            <a:r>
              <a:rPr lang="it-IT" sz="1600" dirty="0" err="1"/>
              <a:t>micropolipo</a:t>
            </a:r>
            <a:r>
              <a:rPr lang="it-IT" sz="1600" dirty="0"/>
              <a:t> sessile che può essere rimosso con una pinza da biopsia. La mucosa del corpo e del fondo appare assottigliata e con riduzione del normale pattern areolare. Diagnosi temporanea: </a:t>
            </a:r>
            <a:r>
              <a:rPr lang="it-IT" sz="1600" dirty="0" err="1"/>
              <a:t>Micropolipo</a:t>
            </a:r>
            <a:r>
              <a:rPr lang="it-IT" sz="1600" dirty="0"/>
              <a:t> del fondo gastrico in attesa di definizione istologica. Gastropatia in attesa di definizione istologica.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u="sng" dirty="0"/>
              <a:t>Istologico</a:t>
            </a:r>
            <a:r>
              <a:rPr lang="it-IT" sz="1600" dirty="0"/>
              <a:t>: Pangastropatia ipotrofica (</a:t>
            </a:r>
            <a:r>
              <a:rPr lang="it-IT" sz="1600" dirty="0" err="1"/>
              <a:t>Hp</a:t>
            </a:r>
            <a:r>
              <a:rPr lang="it-IT" sz="1600" dirty="0"/>
              <a:t>-negativa, stadio OLGA = 0)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44A5F3A-64C9-684C-8F98-BF8B0976AD15}"/>
              </a:ext>
            </a:extLst>
          </p:cNvPr>
          <p:cNvSpPr/>
          <p:nvPr/>
        </p:nvSpPr>
        <p:spPr>
          <a:xfrm>
            <a:off x="88397" y="4386131"/>
            <a:ext cx="97493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Colonscopia:</a:t>
            </a:r>
            <a:r>
              <a:rPr lang="it-IT" sz="1600" dirty="0"/>
              <a:t> «Esame condotto fino al cieco. […] La valvola ileocecale appare rigida, beante, ma ricoperta da mucosa macroscopicamente normale. Si imbreccia la valvola, ma dopo 2cm si riscontra sub-stenosi non valicabile con strumento standard. Si eseguono biopsie. […]".  Diagnosi: sub-stenosi ileale in attesa di definizione istologica. Congestione dell’anello emorroidario interno. </a:t>
            </a:r>
          </a:p>
          <a:p>
            <a:pPr algn="just"/>
            <a:endParaRPr lang="it-IT" sz="1600" u="sng" dirty="0"/>
          </a:p>
          <a:p>
            <a:pPr algn="just"/>
            <a:r>
              <a:rPr lang="it-IT" sz="1600" u="sng" dirty="0"/>
              <a:t>Istologico</a:t>
            </a:r>
            <a:r>
              <a:rPr lang="it-IT" sz="1600" dirty="0"/>
              <a:t>: Ileo -&gt; subatrofia dei villi e della componente ghiandolare anche con presenza di piccole ghiandole (microcripte). La lamina propria è sede di edemi, fibrosi, congestione vascolare e di un infiltrato infiammatorio linfoplasmacellulare attivo, cronico, con aspetti </a:t>
            </a:r>
            <a:r>
              <a:rPr lang="it-IT" sz="1600" dirty="0" err="1"/>
              <a:t>linfofollicolari</a:t>
            </a:r>
            <a:r>
              <a:rPr lang="it-IT" sz="1600" dirty="0"/>
              <a:t> ed erosivi e con presenza di vari granulociti eosinofili..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Conclusioni: </a:t>
            </a:r>
            <a:r>
              <a:rPr lang="it-IT" sz="1600" dirty="0"/>
              <a:t>Processo infiammatorio cronico, con attività lieve, da valutare alla luce delle caratteristiche clinico-anamnestiche e di </a:t>
            </a:r>
            <a:r>
              <a:rPr lang="it-IT" sz="1600" b="1" u="sng" dirty="0" err="1"/>
              <a:t>imaging</a:t>
            </a:r>
            <a:r>
              <a:rPr lang="it-IT" sz="1600" b="1" u="sng" dirty="0"/>
              <a:t> strumentale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544838" y="311160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ESAMI </a:t>
            </a: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 IMAGING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06D1913-BBFD-7B46-BE86-781FC0121B2B}"/>
              </a:ext>
            </a:extLst>
          </p:cNvPr>
          <p:cNvSpPr/>
          <p:nvPr/>
        </p:nvSpPr>
        <p:spPr>
          <a:xfrm>
            <a:off x="287605" y="1403573"/>
            <a:ext cx="9358784" cy="571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Entero-RMN</a:t>
            </a:r>
            <a:endParaRPr lang="it-IT" dirty="0"/>
          </a:p>
          <a:p>
            <a:pPr algn="just">
              <a:lnSpc>
                <a:spcPct val="150000"/>
              </a:lnSpc>
            </a:pPr>
            <a:r>
              <a:rPr lang="it-IT" dirty="0"/>
              <a:t>« [...] Un ispessimento parietale concentrico si riscontra nell'ultima ansa ileale, a circa 21 mm dalla valvola ileocecale sotto-stenosante (max 4-8 mm) esteso per circa 17 mm caratterizzato da un precoce enhancement transmurale.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Ulteriore ispessimento parietale concentrico non stenosante ma con le stesse caratteristiche di post impregnazione contrastografica si riscontra circa 20 mm più a monte (max 4-6 mm).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Questi risultati sono associati a una lieve congestione dei vasa recta («</a:t>
            </a:r>
            <a:r>
              <a:rPr lang="it-IT" b="1" u="sng" dirty="0"/>
              <a:t>comb sign</a:t>
            </a:r>
            <a:r>
              <a:rPr lang="it-IT" dirty="0"/>
              <a:t>") e </a:t>
            </a:r>
            <a:r>
              <a:rPr lang="it-IT" u="sng" dirty="0"/>
              <a:t>sono compatibili con un quadro di malattia infiammatoria cronica nella fase subacuta</a:t>
            </a:r>
            <a:r>
              <a:rPr lang="it-IT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Regolare la morfologia, lo spessore della parete delle anse rimanenti dell'intestino tenue.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Alcune formazioni linfonodali reattive nel contesto del ventaglio mesenterico.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Marcata ipertrofia della guaina mesenterica adiposa. </a:t>
            </a:r>
          </a:p>
          <a:p>
            <a:pPr algn="just">
              <a:lnSpc>
                <a:spcPct val="150000"/>
              </a:lnSpc>
            </a:pPr>
            <a:r>
              <a:rPr lang="it-IT" dirty="0"/>
              <a:t>Due formazioni cistiche sub-centimetriche con contenuto proteico sierico si trovano nel polo renale inferiore destro. I restanti reperti nella zona addominale sono entro i limiti [...]»</a:t>
            </a:r>
          </a:p>
        </p:txBody>
      </p:sp>
    </p:spTree>
    <p:extLst>
      <p:ext uri="{BB962C8B-B14F-4D97-AF65-F5344CB8AC3E}">
        <p14:creationId xmlns:p14="http://schemas.microsoft.com/office/powerpoint/2010/main" val="5782494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91871" y="629945"/>
            <a:ext cx="907056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COMMENTO «COMB SIGN»</a:t>
            </a:r>
            <a:endParaRPr lang="it-IT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04000" y="1769040"/>
            <a:ext cx="907056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AD9764D-8857-D244-AFCB-63F7B978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04" y="1905467"/>
            <a:ext cx="3384376" cy="411086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33489F6-A1DA-204B-A1E5-95305921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151" y="1893678"/>
            <a:ext cx="3433979" cy="413444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48F33B7-C7AE-5A49-90E7-5C0DC0C93AE6}"/>
              </a:ext>
            </a:extLst>
          </p:cNvPr>
          <p:cNvSpPr/>
          <p:nvPr/>
        </p:nvSpPr>
        <p:spPr>
          <a:xfrm>
            <a:off x="828553" y="6075218"/>
            <a:ext cx="8746007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/>
              <a:t>Il segno del pettine («comb sign») è l'ingorgo dei vasi mesenterici con dilatazione vascolare, tortuosità con spaziatura dei vasa recta e prominenza del grasso mesenterico circostante simile a un pettine ed è </a:t>
            </a:r>
            <a:r>
              <a:rPr lang="it-IT" b="1" dirty="0"/>
              <a:t>associato al morbo di Crohn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</TotalTime>
  <Words>3085</Words>
  <Application>Microsoft Macintosh PowerPoint</Application>
  <PresentationFormat>Personalizzato</PresentationFormat>
  <Paragraphs>260</Paragraphs>
  <Slides>20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Wingdings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Prioli</dc:creator>
  <cp:lastModifiedBy>Mario Romeo</cp:lastModifiedBy>
  <cp:revision>115</cp:revision>
  <dcterms:created xsi:type="dcterms:W3CDTF">2009-04-16T11:32:32Z</dcterms:created>
  <dcterms:modified xsi:type="dcterms:W3CDTF">2022-01-25T18:17:00Z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Personalizzato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