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84" r:id="rId1"/>
  </p:sldMasterIdLst>
  <p:notesMasterIdLst>
    <p:notesMasterId r:id="rId38"/>
  </p:notesMasterIdLst>
  <p:sldIdLst>
    <p:sldId id="257" r:id="rId2"/>
    <p:sldId id="258" r:id="rId3"/>
    <p:sldId id="268" r:id="rId4"/>
    <p:sldId id="269" r:id="rId5"/>
    <p:sldId id="271" r:id="rId6"/>
    <p:sldId id="309" r:id="rId7"/>
    <p:sldId id="311" r:id="rId8"/>
    <p:sldId id="312" r:id="rId9"/>
    <p:sldId id="306" r:id="rId10"/>
    <p:sldId id="315" r:id="rId11"/>
    <p:sldId id="314" r:id="rId12"/>
    <p:sldId id="308" r:id="rId13"/>
    <p:sldId id="319" r:id="rId14"/>
    <p:sldId id="327" r:id="rId15"/>
    <p:sldId id="316" r:id="rId16"/>
    <p:sldId id="323" r:id="rId17"/>
    <p:sldId id="272" r:id="rId18"/>
    <p:sldId id="280" r:id="rId19"/>
    <p:sldId id="274" r:id="rId20"/>
    <p:sldId id="276" r:id="rId21"/>
    <p:sldId id="285" r:id="rId22"/>
    <p:sldId id="288" r:id="rId23"/>
    <p:sldId id="286" r:id="rId24"/>
    <p:sldId id="287" r:id="rId25"/>
    <p:sldId id="289" r:id="rId26"/>
    <p:sldId id="292" r:id="rId27"/>
    <p:sldId id="290" r:id="rId28"/>
    <p:sldId id="293" r:id="rId29"/>
    <p:sldId id="301" r:id="rId30"/>
    <p:sldId id="295" r:id="rId31"/>
    <p:sldId id="296" r:id="rId32"/>
    <p:sldId id="297" r:id="rId33"/>
    <p:sldId id="303" r:id="rId34"/>
    <p:sldId id="299" r:id="rId35"/>
    <p:sldId id="304" r:id="rId36"/>
    <p:sldId id="325" r:id="rId3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86"/>
    <a:srgbClr val="1C5993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984"/>
    <p:restoredTop sz="86394"/>
  </p:normalViewPr>
  <p:slideViewPr>
    <p:cSldViewPr snapToGrid="0" snapToObjects="1">
      <p:cViewPr varScale="1">
        <p:scale>
          <a:sx n="86" d="100"/>
          <a:sy n="86" d="100"/>
        </p:scale>
        <p:origin x="773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Acidi biliari (mmol/L)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Foglio1!$A$2:$A$6</c:f>
              <c:numCache>
                <c:formatCode>mmm\-yy</c:formatCode>
                <c:ptCount val="5"/>
                <c:pt idx="0">
                  <c:v>35490</c:v>
                </c:pt>
                <c:pt idx="1">
                  <c:v>35735</c:v>
                </c:pt>
                <c:pt idx="2">
                  <c:v>36312</c:v>
                </c:pt>
                <c:pt idx="3">
                  <c:v>36800</c:v>
                </c:pt>
                <c:pt idx="4">
                  <c:v>36923</c:v>
                </c:pt>
              </c:numCache>
            </c:numRef>
          </c:cat>
          <c:val>
            <c:numRef>
              <c:f>Foglio1!$B$2:$B$6</c:f>
              <c:numCache>
                <c:formatCode>General</c:formatCode>
                <c:ptCount val="5"/>
                <c:pt idx="0">
                  <c:v>72.8</c:v>
                </c:pt>
                <c:pt idx="1">
                  <c:v>51.4</c:v>
                </c:pt>
                <c:pt idx="2">
                  <c:v>198.5</c:v>
                </c:pt>
                <c:pt idx="3">
                  <c:v>105</c:v>
                </c:pt>
                <c:pt idx="4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98-4A3F-846B-7485B5F9DF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4700712"/>
        <c:axId val="384699400"/>
      </c:lineChart>
      <c:dateAx>
        <c:axId val="38470071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84699400"/>
        <c:crosses val="autoZero"/>
        <c:auto val="1"/>
        <c:lblOffset val="100"/>
        <c:baseTimeUnit val="months"/>
      </c:dateAx>
      <c:valAx>
        <c:axId val="384699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84700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Alfa-FP (ng/mL)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Foglio1!$A$2:$A$4</c:f>
              <c:numCache>
                <c:formatCode>mmm\-yy</c:formatCode>
                <c:ptCount val="3"/>
                <c:pt idx="0">
                  <c:v>39479</c:v>
                </c:pt>
                <c:pt idx="1">
                  <c:v>39600</c:v>
                </c:pt>
                <c:pt idx="2">
                  <c:v>39753</c:v>
                </c:pt>
              </c:numCache>
            </c:numRef>
          </c:cat>
          <c:val>
            <c:numRef>
              <c:f>Foglio1!$B$2:$B$4</c:f>
              <c:numCache>
                <c:formatCode>General</c:formatCode>
                <c:ptCount val="3"/>
                <c:pt idx="0">
                  <c:v>2</c:v>
                </c:pt>
                <c:pt idx="1">
                  <c:v>1.8</c:v>
                </c:pt>
                <c:pt idx="2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377-4543-987D-F60C0DF5F4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4700712"/>
        <c:axId val="384699400"/>
      </c:lineChart>
      <c:dateAx>
        <c:axId val="38470071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84699400"/>
        <c:crosses val="autoZero"/>
        <c:auto val="1"/>
        <c:lblOffset val="100"/>
        <c:baseTimeUnit val="months"/>
      </c:dateAx>
      <c:valAx>
        <c:axId val="384699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84700712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Fosfatasi Alcalina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Foglio1!$A$2:$A$7</c:f>
              <c:numCache>
                <c:formatCode>mmm\-yy</c:formatCode>
                <c:ptCount val="6"/>
                <c:pt idx="0">
                  <c:v>39114</c:v>
                </c:pt>
                <c:pt idx="1">
                  <c:v>39234</c:v>
                </c:pt>
                <c:pt idx="2">
                  <c:v>39356</c:v>
                </c:pt>
                <c:pt idx="3">
                  <c:v>39479</c:v>
                </c:pt>
                <c:pt idx="4">
                  <c:v>39600</c:v>
                </c:pt>
                <c:pt idx="5">
                  <c:v>39753</c:v>
                </c:pt>
              </c:numCache>
            </c:numRef>
          </c:cat>
          <c:val>
            <c:numRef>
              <c:f>Foglio1!$B$2:$B$7</c:f>
              <c:numCache>
                <c:formatCode>General</c:formatCode>
                <c:ptCount val="6"/>
                <c:pt idx="0">
                  <c:v>432</c:v>
                </c:pt>
                <c:pt idx="1">
                  <c:v>429</c:v>
                </c:pt>
                <c:pt idx="2">
                  <c:v>485</c:v>
                </c:pt>
                <c:pt idx="3">
                  <c:v>527</c:v>
                </c:pt>
                <c:pt idx="4">
                  <c:v>491</c:v>
                </c:pt>
                <c:pt idx="5">
                  <c:v>564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82D-4E5D-B037-98EED9F33AB6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gamma-GT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Foglio1!$A$2:$A$7</c:f>
              <c:numCache>
                <c:formatCode>mmm\-yy</c:formatCode>
                <c:ptCount val="6"/>
                <c:pt idx="0">
                  <c:v>39114</c:v>
                </c:pt>
                <c:pt idx="1">
                  <c:v>39234</c:v>
                </c:pt>
                <c:pt idx="2">
                  <c:v>39356</c:v>
                </c:pt>
                <c:pt idx="3">
                  <c:v>39479</c:v>
                </c:pt>
                <c:pt idx="4">
                  <c:v>39600</c:v>
                </c:pt>
                <c:pt idx="5">
                  <c:v>39753</c:v>
                </c:pt>
              </c:numCache>
            </c:numRef>
          </c:cat>
          <c:val>
            <c:numRef>
              <c:f>Foglio1!$C$2:$C$7</c:f>
              <c:numCache>
                <c:formatCode>General</c:formatCode>
                <c:ptCount val="6"/>
                <c:pt idx="0">
                  <c:v>396</c:v>
                </c:pt>
                <c:pt idx="1">
                  <c:v>273</c:v>
                </c:pt>
                <c:pt idx="2">
                  <c:v>259</c:v>
                </c:pt>
                <c:pt idx="3">
                  <c:v>348</c:v>
                </c:pt>
                <c:pt idx="4">
                  <c:v>276</c:v>
                </c:pt>
                <c:pt idx="5">
                  <c:v>243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82D-4E5D-B037-98EED9F33A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4700712"/>
        <c:axId val="384699400"/>
      </c:lineChart>
      <c:dateAx>
        <c:axId val="38470071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84699400"/>
        <c:crosses val="autoZero"/>
        <c:auto val="1"/>
        <c:lblOffset val="100"/>
        <c:baseTimeUnit val="months"/>
      </c:dateAx>
      <c:valAx>
        <c:axId val="384699400"/>
        <c:scaling>
          <c:orientation val="minMax"/>
          <c:max val="7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84700712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Colesterolo totale mg/dl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Foglio1!$A$2:$A$7</c:f>
              <c:numCache>
                <c:formatCode>mmm\-yy</c:formatCode>
                <c:ptCount val="6"/>
                <c:pt idx="0">
                  <c:v>39114</c:v>
                </c:pt>
                <c:pt idx="1">
                  <c:v>39234</c:v>
                </c:pt>
                <c:pt idx="2">
                  <c:v>39356</c:v>
                </c:pt>
                <c:pt idx="3">
                  <c:v>39479</c:v>
                </c:pt>
                <c:pt idx="4">
                  <c:v>39600</c:v>
                </c:pt>
                <c:pt idx="5">
                  <c:v>39753</c:v>
                </c:pt>
              </c:numCache>
            </c:numRef>
          </c:cat>
          <c:val>
            <c:numRef>
              <c:f>Foglio1!$B$2:$B$7</c:f>
              <c:numCache>
                <c:formatCode>General</c:formatCode>
                <c:ptCount val="6"/>
                <c:pt idx="0">
                  <c:v>229</c:v>
                </c:pt>
                <c:pt idx="1">
                  <c:v>242</c:v>
                </c:pt>
                <c:pt idx="2">
                  <c:v>236</c:v>
                </c:pt>
                <c:pt idx="3">
                  <c:v>218</c:v>
                </c:pt>
                <c:pt idx="4">
                  <c:v>208</c:v>
                </c:pt>
                <c:pt idx="5">
                  <c:v>236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82D-4E5D-B037-98EED9F33A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4700712"/>
        <c:axId val="384699400"/>
      </c:lineChart>
      <c:dateAx>
        <c:axId val="38470071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84699400"/>
        <c:crosses val="autoZero"/>
        <c:auto val="1"/>
        <c:lblOffset val="100"/>
        <c:baseTimeUnit val="months"/>
      </c:dateAx>
      <c:valAx>
        <c:axId val="384699400"/>
        <c:scaling>
          <c:orientation val="minMax"/>
          <c:max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84700712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Bilirubina totale mg/dl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Foglio1!$A$2:$A$7</c:f>
              <c:numCache>
                <c:formatCode>mmm\-yy</c:formatCode>
                <c:ptCount val="6"/>
                <c:pt idx="0">
                  <c:v>39114</c:v>
                </c:pt>
                <c:pt idx="1">
                  <c:v>39234</c:v>
                </c:pt>
                <c:pt idx="2">
                  <c:v>39356</c:v>
                </c:pt>
                <c:pt idx="3">
                  <c:v>39479</c:v>
                </c:pt>
                <c:pt idx="4">
                  <c:v>39600</c:v>
                </c:pt>
                <c:pt idx="5">
                  <c:v>39753</c:v>
                </c:pt>
              </c:numCache>
            </c:numRef>
          </c:cat>
          <c:val>
            <c:numRef>
              <c:f>Foglio1!$B$2:$B$7</c:f>
              <c:numCache>
                <c:formatCode>General</c:formatCode>
                <c:ptCount val="6"/>
                <c:pt idx="0">
                  <c:v>1.32</c:v>
                </c:pt>
                <c:pt idx="1">
                  <c:v>2.08</c:v>
                </c:pt>
                <c:pt idx="2">
                  <c:v>2.15</c:v>
                </c:pt>
                <c:pt idx="3">
                  <c:v>1.5</c:v>
                </c:pt>
                <c:pt idx="4">
                  <c:v>1.22</c:v>
                </c:pt>
                <c:pt idx="5">
                  <c:v>1.17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D83-4A92-9ED4-50458707BB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4700712"/>
        <c:axId val="384699400"/>
      </c:lineChart>
      <c:dateAx>
        <c:axId val="38470071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84699400"/>
        <c:crosses val="autoZero"/>
        <c:auto val="1"/>
        <c:lblOffset val="100"/>
        <c:baseTimeUnit val="months"/>
      </c:dateAx>
      <c:valAx>
        <c:axId val="384699400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84700712"/>
        <c:crosses val="autoZero"/>
        <c:crossBetween val="between"/>
        <c:majorUnit val="0.4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Fosfatasi Alcalina UI/L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Foglio1!$A$2:$A$4</c:f>
              <c:numCache>
                <c:formatCode>mmm\-yy</c:formatCode>
                <c:ptCount val="3"/>
                <c:pt idx="0">
                  <c:v>42705</c:v>
                </c:pt>
                <c:pt idx="1">
                  <c:v>43132</c:v>
                </c:pt>
                <c:pt idx="2">
                  <c:v>43983</c:v>
                </c:pt>
              </c:numCache>
            </c:numRef>
          </c:cat>
          <c:val>
            <c:numRef>
              <c:f>Foglio1!$B$2:$B$4</c:f>
              <c:numCache>
                <c:formatCode>General</c:formatCode>
                <c:ptCount val="3"/>
                <c:pt idx="0">
                  <c:v>140</c:v>
                </c:pt>
                <c:pt idx="1">
                  <c:v>177</c:v>
                </c:pt>
                <c:pt idx="2">
                  <c:v>171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82D-4E5D-B037-98EED9F33A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4700712"/>
        <c:axId val="384699400"/>
      </c:lineChart>
      <c:dateAx>
        <c:axId val="38470071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84699400"/>
        <c:crosses val="autoZero"/>
        <c:auto val="1"/>
        <c:lblOffset val="100"/>
        <c:baseTimeUnit val="months"/>
      </c:dateAx>
      <c:valAx>
        <c:axId val="384699400"/>
        <c:scaling>
          <c:orientation val="minMax"/>
          <c:max val="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84700712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Gamma-GT UI/L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Foglio1!$A$2:$A$4</c:f>
              <c:numCache>
                <c:formatCode>mmm\-yy</c:formatCode>
                <c:ptCount val="3"/>
                <c:pt idx="0">
                  <c:v>42705</c:v>
                </c:pt>
                <c:pt idx="1">
                  <c:v>43132</c:v>
                </c:pt>
                <c:pt idx="2">
                  <c:v>43983</c:v>
                </c:pt>
              </c:numCache>
            </c:numRef>
          </c:cat>
          <c:val>
            <c:numRef>
              <c:f>Foglio1!$B$2:$B$4</c:f>
              <c:numCache>
                <c:formatCode>General</c:formatCode>
                <c:ptCount val="3"/>
                <c:pt idx="0">
                  <c:v>123</c:v>
                </c:pt>
                <c:pt idx="1">
                  <c:v>162</c:v>
                </c:pt>
                <c:pt idx="2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D83-4A92-9ED4-50458707BB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4700712"/>
        <c:axId val="384699400"/>
      </c:lineChart>
      <c:dateAx>
        <c:axId val="38470071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84699400"/>
        <c:crosses val="autoZero"/>
        <c:auto val="1"/>
        <c:lblOffset val="100"/>
        <c:baseTimeUnit val="months"/>
      </c:dateAx>
      <c:valAx>
        <c:axId val="384699400"/>
        <c:scaling>
          <c:orientation val="minMax"/>
          <c:max val="3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84700712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/>
              <a:t>Bilirubina diretta mg/dl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Bilirubinadiretta mg/dl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Foglio1!$A$2:$A$4</c:f>
              <c:numCache>
                <c:formatCode>mmm\-yy</c:formatCode>
                <c:ptCount val="3"/>
                <c:pt idx="0">
                  <c:v>42705</c:v>
                </c:pt>
                <c:pt idx="1">
                  <c:v>43132</c:v>
                </c:pt>
                <c:pt idx="2">
                  <c:v>43983</c:v>
                </c:pt>
              </c:numCache>
            </c:numRef>
          </c:cat>
          <c:val>
            <c:numRef>
              <c:f>Foglio1!$B$2:$B$4</c:f>
              <c:numCache>
                <c:formatCode>General</c:formatCode>
                <c:ptCount val="3"/>
                <c:pt idx="0">
                  <c:v>0.39</c:v>
                </c:pt>
                <c:pt idx="1">
                  <c:v>0.6</c:v>
                </c:pt>
                <c:pt idx="2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1DE-4992-AA9D-36E6313149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4700712"/>
        <c:axId val="384699400"/>
      </c:lineChart>
      <c:dateAx>
        <c:axId val="38470071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84699400"/>
        <c:crosses val="autoZero"/>
        <c:auto val="1"/>
        <c:lblOffset val="100"/>
        <c:baseTimeUnit val="months"/>
      </c:dateAx>
      <c:valAx>
        <c:axId val="384699400"/>
        <c:scaling>
          <c:orientation val="minMax"/>
          <c:max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84700712"/>
        <c:crosses val="autoZero"/>
        <c:crossBetween val="between"/>
        <c:majorUnit val="0.4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C7270-D37D-1F49-85B3-086CB584BDE1}" type="datetimeFigureOut">
              <a:rPr lang="it-IT" smtClean="0"/>
              <a:t>14/07/2020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E1AC7-5B5F-CC44-868D-BE72F591750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73608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1627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9831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5374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6256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7815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4368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2065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324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1192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17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00287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03978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95964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460217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66136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641352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549472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934977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24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193147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25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65144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26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64828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27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47450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28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26792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76931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29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64330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30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210976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31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10015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32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23463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33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46786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34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116794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35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879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3563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2702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3051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4421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7881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0900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4B09-0B71-9345-87D5-D856163DEF87}" type="datetime1">
              <a:rPr lang="it-IT" smtClean="0"/>
              <a:t>14/07/2020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7232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0BEA-1ABA-3E4D-9285-31BC1D1C7D9B}" type="datetime1">
              <a:rPr lang="it-IT" smtClean="0"/>
              <a:t>14/07/2020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18359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D491-DBF0-964C-A2C3-B5B080F3A10E}" type="datetime1">
              <a:rPr lang="it-IT" smtClean="0"/>
              <a:t>14/07/2020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4782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F6812-A8F9-5141-8765-625E7554A6EB}" type="datetime1">
              <a:rPr lang="it-IT" smtClean="0"/>
              <a:t>14/07/2020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06313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C4306-C835-C645-AA6C-2D501957B15B}" type="datetime1">
              <a:rPr lang="it-IT" smtClean="0"/>
              <a:t>14/07/2020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5643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600A-C41F-AF46-BCFD-3062E52B1A36}" type="datetime1">
              <a:rPr lang="it-IT" smtClean="0"/>
              <a:t>14/07/2020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29612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3B44-1E24-3A42-84CA-89B3742262EF}" type="datetime1">
              <a:rPr lang="it-IT" smtClean="0"/>
              <a:t>14/07/2020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61898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02DC4-5D81-E64C-9E50-14E872CB4FAB}" type="datetime1">
              <a:rPr lang="it-IT" smtClean="0"/>
              <a:t>14/07/2020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19869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D5314-2647-3A4A-9132-698E3E9A63E7}" type="datetime1">
              <a:rPr lang="it-IT" smtClean="0"/>
              <a:t>14/07/2020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99302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2E7C-DFAD-684D-9E01-92052132A995}" type="datetime1">
              <a:rPr lang="it-IT" smtClean="0"/>
              <a:t>14/07/2020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5180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 dirty="0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787DC-9E60-1846-90DB-51B50F73818D}" type="datetime1">
              <a:rPr lang="it-IT" smtClean="0"/>
              <a:t>14/07/2020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31351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E7431-46B8-964D-9952-381C2B1AD2B1}" type="datetime1">
              <a:rPr lang="it-IT" smtClean="0"/>
              <a:t>14/07/2020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261B0-514C-C14D-A55C-B456B568940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6638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it-IT" sz="32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Una lunga storia di colestasi cronica: </a:t>
            </a:r>
            <a:br>
              <a:rPr lang="it-IT" sz="32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</a:br>
            <a:r>
              <a:rPr lang="it-IT" sz="32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la Sindrome di Alagille</a:t>
            </a:r>
            <a:br>
              <a:rPr lang="it-IT" sz="32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</a:br>
            <a:endParaRPr lang="it-IT" sz="3200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indent="-292100">
              <a:lnSpc>
                <a:spcPct val="120000"/>
              </a:lnSpc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dirty="0">
                <a:solidFill>
                  <a:srgbClr val="0045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Dott. Alessandro Corea</a:t>
            </a:r>
          </a:p>
          <a:p>
            <a:pPr indent="-292100">
              <a:lnSpc>
                <a:spcPct val="120000"/>
              </a:lnSpc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dirty="0">
                <a:solidFill>
                  <a:srgbClr val="0045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Scuola di Specializzazione in Malattie dell’Apparato Digerente</a:t>
            </a:r>
          </a:p>
          <a:p>
            <a:pPr indent="-292100">
              <a:lnSpc>
                <a:spcPct val="120000"/>
              </a:lnSpc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dirty="0">
                <a:solidFill>
                  <a:srgbClr val="0045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Università degli studi Magna Graecia di Catanzaro</a:t>
            </a:r>
          </a:p>
          <a:p>
            <a:pPr indent="-292100">
              <a:lnSpc>
                <a:spcPct val="120000"/>
              </a:lnSpc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dirty="0">
                <a:solidFill>
                  <a:srgbClr val="0045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Direttore: Prof. Ludovico Montebianco </a:t>
            </a:r>
            <a:r>
              <a:rPr lang="it-IT" altLang="it-IT" dirty="0" err="1">
                <a:solidFill>
                  <a:srgbClr val="0045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Abenavoli</a:t>
            </a:r>
            <a:endParaRPr lang="it-IT" altLang="it-IT" dirty="0">
              <a:solidFill>
                <a:srgbClr val="00458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097BBC69-16C3-C14B-8C20-E92BCD1D1A02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0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7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28650" y="728808"/>
            <a:ext cx="7886700" cy="1325563"/>
          </a:xfrm>
        </p:spPr>
        <p:txBody>
          <a:bodyPr/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9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F34D6F1-817F-43E7-A4FB-35707FDEBC1D}"/>
              </a:ext>
            </a:extLst>
          </p:cNvPr>
          <p:cNvSpPr txBox="1"/>
          <p:nvPr/>
        </p:nvSpPr>
        <p:spPr>
          <a:xfrm>
            <a:off x="1189608" y="1194248"/>
            <a:ext cx="3249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0DD5976-E07F-408A-B3A1-7E177F94A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014" y="1899820"/>
            <a:ext cx="3016233" cy="4229371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9F615B9C-DFC6-4455-8731-5E9D6DE15C56}"/>
              </a:ext>
            </a:extLst>
          </p:cNvPr>
          <p:cNvSpPr/>
          <p:nvPr/>
        </p:nvSpPr>
        <p:spPr>
          <a:xfrm>
            <a:off x="167781" y="1854979"/>
            <a:ext cx="2918458" cy="346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>
              <a:lnSpc>
                <a:spcPct val="120000"/>
              </a:lnSpc>
              <a:spcBef>
                <a:spcPts val="750"/>
              </a:spcBef>
            </a:pPr>
            <a:r>
              <a:rPr lang="it-IT" sz="21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Facies </a:t>
            </a:r>
            <a:r>
              <a:rPr lang="it-IT" sz="2100" b="1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dismorfica</a:t>
            </a:r>
            <a:r>
              <a:rPr lang="it-IT" sz="21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just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it-IT" sz="21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generalmente manifesta nell’infanzia  </a:t>
            </a:r>
          </a:p>
          <a:p>
            <a:pPr marL="342900" lvl="0" indent="-342900" algn="just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it-IT" sz="21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diventa più caratteristica con l’età</a:t>
            </a:r>
          </a:p>
          <a:p>
            <a:pPr marL="342900" lvl="0" indent="-342900" algn="just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it-IT" sz="21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Facies «triangolare invertita»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C57B0AA-9282-47A4-B1BA-FE1E666F8136}"/>
              </a:ext>
            </a:extLst>
          </p:cNvPr>
          <p:cNvSpPr/>
          <p:nvPr/>
        </p:nvSpPr>
        <p:spPr>
          <a:xfrm>
            <a:off x="6462389" y="1838691"/>
            <a:ext cx="2259366" cy="262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>
              <a:lnSpc>
                <a:spcPct val="120000"/>
              </a:lnSpc>
              <a:spcBef>
                <a:spcPts val="750"/>
              </a:spcBef>
            </a:pPr>
            <a:r>
              <a:rPr lang="it-IT" sz="21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Fronte ampia</a:t>
            </a:r>
          </a:p>
          <a:p>
            <a:pPr lvl="0" algn="just" defTabSz="685800">
              <a:lnSpc>
                <a:spcPct val="120000"/>
              </a:lnSpc>
              <a:spcBef>
                <a:spcPts val="750"/>
              </a:spcBef>
            </a:pPr>
            <a:r>
              <a:rPr lang="it-IT" sz="21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Occhi infossati ed ipertelorismo</a:t>
            </a:r>
          </a:p>
          <a:p>
            <a:pPr lvl="0" algn="just" defTabSz="685800">
              <a:lnSpc>
                <a:spcPct val="120000"/>
              </a:lnSpc>
              <a:spcBef>
                <a:spcPts val="750"/>
              </a:spcBef>
            </a:pPr>
            <a:r>
              <a:rPr lang="it-IT" sz="21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Mandibola piccola e appuntita</a:t>
            </a:r>
          </a:p>
          <a:p>
            <a:pPr lvl="0" algn="just" defTabSz="685800">
              <a:lnSpc>
                <a:spcPct val="90000"/>
              </a:lnSpc>
              <a:spcBef>
                <a:spcPts val="750"/>
              </a:spcBef>
            </a:pPr>
            <a:endParaRPr lang="it-IT" sz="2100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BA01C26-D172-45ED-B6AE-F357AE59FCB8}"/>
              </a:ext>
            </a:extLst>
          </p:cNvPr>
          <p:cNvSpPr/>
          <p:nvPr/>
        </p:nvSpPr>
        <p:spPr>
          <a:xfrm>
            <a:off x="6436311" y="4388390"/>
            <a:ext cx="2259366" cy="1712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>
              <a:lnSpc>
                <a:spcPct val="120000"/>
              </a:lnSpc>
              <a:spcBef>
                <a:spcPts val="750"/>
              </a:spcBef>
            </a:pPr>
            <a:r>
              <a:rPr lang="it-IT" sz="21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Eminenza malare appiattita</a:t>
            </a:r>
          </a:p>
          <a:p>
            <a:pPr lvl="0" algn="just" defTabSz="685800">
              <a:lnSpc>
                <a:spcPct val="120000"/>
              </a:lnSpc>
              <a:spcBef>
                <a:spcPts val="750"/>
              </a:spcBef>
            </a:pPr>
            <a:r>
              <a:rPr lang="it-IT" sz="21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Orecchie prominenti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52A9E633-83FE-448D-84F6-FF57302FCB97}"/>
              </a:ext>
            </a:extLst>
          </p:cNvPr>
          <p:cNvSpPr/>
          <p:nvPr/>
        </p:nvSpPr>
        <p:spPr>
          <a:xfrm>
            <a:off x="4118994" y="3720266"/>
            <a:ext cx="385894" cy="40267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BA83C079-DFE2-41A1-8078-4DE4525DCFE1}"/>
              </a:ext>
            </a:extLst>
          </p:cNvPr>
          <p:cNvSpPr/>
          <p:nvPr/>
        </p:nvSpPr>
        <p:spPr>
          <a:xfrm>
            <a:off x="5171120" y="3666885"/>
            <a:ext cx="385894" cy="40267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7438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28650" y="728808"/>
            <a:ext cx="7886700" cy="1325563"/>
          </a:xfrm>
        </p:spPr>
        <p:txBody>
          <a:bodyPr/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628650" y="2187213"/>
            <a:ext cx="7886700" cy="162977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complicanze della </a:t>
            </a: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colestasi cronica</a:t>
            </a:r>
            <a:endParaRPr lang="it-IT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Tra le più impattanti per i bambini ALGS  </a:t>
            </a: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10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F31C41D-0B4C-43D6-A55E-ED83CF2C5A49}"/>
              </a:ext>
            </a:extLst>
          </p:cNvPr>
          <p:cNvSpPr txBox="1"/>
          <p:nvPr/>
        </p:nvSpPr>
        <p:spPr>
          <a:xfrm>
            <a:off x="4209964" y="6049577"/>
            <a:ext cx="4892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Alagille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Syndrome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Mitchell E et al.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2018</a:t>
            </a:r>
            <a:endParaRPr lang="it-IT" sz="1600" i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E27A6F9-A741-439F-8935-79E66D7AE6AC}"/>
              </a:ext>
            </a:extLst>
          </p:cNvPr>
          <p:cNvSpPr txBox="1"/>
          <p:nvPr/>
        </p:nvSpPr>
        <p:spPr>
          <a:xfrm>
            <a:off x="1669001" y="3456195"/>
            <a:ext cx="1562470" cy="58477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prurito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A566B67-3E7D-4FB4-A411-245F74364810}"/>
              </a:ext>
            </a:extLst>
          </p:cNvPr>
          <p:cNvSpPr txBox="1"/>
          <p:nvPr/>
        </p:nvSpPr>
        <p:spPr>
          <a:xfrm>
            <a:off x="4651898" y="3456195"/>
            <a:ext cx="1562470" cy="58477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xantomi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F34D6F1-817F-43E7-A4FB-35707FDEBC1D}"/>
              </a:ext>
            </a:extLst>
          </p:cNvPr>
          <p:cNvSpPr txBox="1"/>
          <p:nvPr/>
        </p:nvSpPr>
        <p:spPr>
          <a:xfrm>
            <a:off x="1189608" y="1252762"/>
            <a:ext cx="3249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522D0797-7A86-4F60-A38C-ABBAB9A66960}"/>
              </a:ext>
            </a:extLst>
          </p:cNvPr>
          <p:cNvCxnSpPr/>
          <p:nvPr/>
        </p:nvCxnSpPr>
        <p:spPr>
          <a:xfrm>
            <a:off x="2441358" y="2974019"/>
            <a:ext cx="0" cy="4549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0E1E982E-B53D-4BB0-97A6-01C79BA77A01}"/>
              </a:ext>
            </a:extLst>
          </p:cNvPr>
          <p:cNvCxnSpPr/>
          <p:nvPr/>
        </p:nvCxnSpPr>
        <p:spPr>
          <a:xfrm>
            <a:off x="3792428" y="3036163"/>
            <a:ext cx="461639" cy="3928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DAF8D6B-DCCA-4672-B450-9B21FE342219}"/>
              </a:ext>
            </a:extLst>
          </p:cNvPr>
          <p:cNvSpPr txBox="1"/>
          <p:nvPr/>
        </p:nvSpPr>
        <p:spPr>
          <a:xfrm>
            <a:off x="159009" y="4380914"/>
            <a:ext cx="3656120" cy="139294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volte in forma intrattabile, rappresenta uno dei sintomi più debilitanti e può rappresentare indicazione al </a:t>
            </a: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trapianto epatico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9D05737-B7C4-4BC8-9341-F22569F5A60C}"/>
              </a:ext>
            </a:extLst>
          </p:cNvPr>
          <p:cNvSpPr txBox="1"/>
          <p:nvPr/>
        </p:nvSpPr>
        <p:spPr>
          <a:xfrm>
            <a:off x="4969226" y="4267240"/>
            <a:ext cx="3656120" cy="17253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Generalmente conseguenti a valori di colesterolemia particolarmente elevati (500-1000 mg/dl), tendono a risolversi con il miglioramento della colestasi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E5E8990-7780-4E6B-B019-29CA70F61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627" y="1240347"/>
            <a:ext cx="3048721" cy="202957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64302E1C-9167-413B-83B6-1AB110B2F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471" y="668983"/>
            <a:ext cx="1956986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96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64160" y="948520"/>
            <a:ext cx="7886700" cy="1325563"/>
          </a:xfrm>
        </p:spPr>
        <p:txBody>
          <a:bodyPr/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11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F31C41D-0B4C-43D6-A55E-ED83CF2C5A49}"/>
              </a:ext>
            </a:extLst>
          </p:cNvPr>
          <p:cNvSpPr txBox="1"/>
          <p:nvPr/>
        </p:nvSpPr>
        <p:spPr>
          <a:xfrm>
            <a:off x="4172360" y="5803876"/>
            <a:ext cx="4743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Alagille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Syndrome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Mitchell E et al.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2018</a:t>
            </a:r>
            <a:endParaRPr lang="it-IT" sz="1600" i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48BF694-92F4-4985-8611-19F979E248AE}"/>
              </a:ext>
            </a:extLst>
          </p:cNvPr>
          <p:cNvSpPr txBox="1"/>
          <p:nvPr/>
        </p:nvSpPr>
        <p:spPr>
          <a:xfrm>
            <a:off x="884805" y="1437243"/>
            <a:ext cx="6815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Malassorbimento di vitamine liposolubili </a:t>
            </a:r>
            <a:r>
              <a:rPr lang="it-IT" sz="2400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(A, D, E, K) </a:t>
            </a:r>
            <a:endParaRPr lang="it-IT" sz="2400" b="1" dirty="0">
              <a:solidFill>
                <a:srgbClr val="0045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AD2D922-AC65-4A26-912E-F9868512E0D4}"/>
              </a:ext>
            </a:extLst>
          </p:cNvPr>
          <p:cNvSpPr txBox="1"/>
          <p:nvPr/>
        </p:nvSpPr>
        <p:spPr>
          <a:xfrm>
            <a:off x="884807" y="1950323"/>
            <a:ext cx="4980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Indicata la supplementazione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57106E8-6669-4340-A2F8-D87112C9D525}"/>
              </a:ext>
            </a:extLst>
          </p:cNvPr>
          <p:cNvSpPr txBox="1"/>
          <p:nvPr/>
        </p:nvSpPr>
        <p:spPr>
          <a:xfrm>
            <a:off x="884806" y="2307682"/>
            <a:ext cx="4980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Aumentato rischio </a:t>
            </a:r>
            <a:r>
              <a:rPr lang="it-IT" b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osteopenia</a:t>
            </a: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/osteoporosi 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D)</a:t>
            </a: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5400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solidFill>
                <a:srgbClr val="0045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1672C26-AB81-487B-82C8-2F0FD562052F}"/>
              </a:ext>
            </a:extLst>
          </p:cNvPr>
          <p:cNvSpPr txBox="1"/>
          <p:nvPr/>
        </p:nvSpPr>
        <p:spPr>
          <a:xfrm>
            <a:off x="884805" y="2668349"/>
            <a:ext cx="565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Neuropatie assonali periferiche, anemia emolitica (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E) </a:t>
            </a:r>
            <a:endParaRPr lang="it-IT" sz="6000" dirty="0">
              <a:solidFill>
                <a:srgbClr val="0045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CDE0DF0-09DA-4383-B285-B6A18B25FB50}"/>
              </a:ext>
            </a:extLst>
          </p:cNvPr>
          <p:cNvSpPr txBox="1"/>
          <p:nvPr/>
        </p:nvSpPr>
        <p:spPr>
          <a:xfrm>
            <a:off x="884807" y="1068590"/>
            <a:ext cx="3249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1524AC4-6839-4998-AF1D-17A16FBE8383}"/>
              </a:ext>
            </a:extLst>
          </p:cNvPr>
          <p:cNvSpPr txBox="1"/>
          <p:nvPr/>
        </p:nvSpPr>
        <p:spPr>
          <a:xfrm>
            <a:off x="884805" y="3060309"/>
            <a:ext cx="6815276" cy="1097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000" b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Anomalie cardiache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 hanno riportato nel 97% dei casi murmure cardiaco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Stenosi dell’arteria polmonare nel 90% dei casi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30AB81E-FF5A-4BAF-839A-7760F267233C}"/>
              </a:ext>
            </a:extLst>
          </p:cNvPr>
          <p:cNvSpPr txBox="1"/>
          <p:nvPr/>
        </p:nvSpPr>
        <p:spPr>
          <a:xfrm>
            <a:off x="899600" y="4135727"/>
            <a:ext cx="6815276" cy="234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000" b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Anomalie scheletriche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Vertebre «a farfalla»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Clinodattilia</a:t>
            </a:r>
            <a:endParaRPr lang="it-IT" dirty="0">
              <a:solidFill>
                <a:srgbClr val="0045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Aumentato rischio di fratture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Ridotta Età Ossea</a:t>
            </a:r>
          </a:p>
          <a:p>
            <a:endParaRPr lang="it-IT" dirty="0">
              <a:solidFill>
                <a:srgbClr val="0045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>
              <a:solidFill>
                <a:srgbClr val="0045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E482251-5C81-402F-B513-FF76D8324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372" y="2378185"/>
            <a:ext cx="2318353" cy="2318353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361A2F2-08E5-48A5-B049-1B8D4FDFF73C}"/>
              </a:ext>
            </a:extLst>
          </p:cNvPr>
          <p:cNvSpPr txBox="1"/>
          <p:nvPr/>
        </p:nvSpPr>
        <p:spPr>
          <a:xfrm>
            <a:off x="3300603" y="6185714"/>
            <a:ext cx="5640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Sleisenger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Fordtran’s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Gastrointestinal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liver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disease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2016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6C872EFD-FD85-4C4D-AD86-7A2C08A68EB8}"/>
              </a:ext>
            </a:extLst>
          </p:cNvPr>
          <p:cNvCxnSpPr>
            <a:cxnSpLocks/>
          </p:cNvCxnSpPr>
          <p:nvPr/>
        </p:nvCxnSpPr>
        <p:spPr>
          <a:xfrm flipV="1">
            <a:off x="884805" y="3025708"/>
            <a:ext cx="5569261" cy="119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29C5049A-0D83-4D67-8358-878668B2EF4A}"/>
              </a:ext>
            </a:extLst>
          </p:cNvPr>
          <p:cNvCxnSpPr>
            <a:cxnSpLocks/>
          </p:cNvCxnSpPr>
          <p:nvPr/>
        </p:nvCxnSpPr>
        <p:spPr>
          <a:xfrm>
            <a:off x="899600" y="4157789"/>
            <a:ext cx="56444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862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64160" y="948520"/>
            <a:ext cx="7886700" cy="1325563"/>
          </a:xfrm>
        </p:spPr>
        <p:txBody>
          <a:bodyPr/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12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F31C41D-0B4C-43D6-A55E-ED83CF2C5A49}"/>
              </a:ext>
            </a:extLst>
          </p:cNvPr>
          <p:cNvSpPr txBox="1"/>
          <p:nvPr/>
        </p:nvSpPr>
        <p:spPr>
          <a:xfrm>
            <a:off x="3473557" y="6055633"/>
            <a:ext cx="5822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Sleisenger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Fordtran’s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Gastrointestinal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liver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disease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2016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BB9F8F8-0711-4000-A2E4-74F37682BE9E}"/>
              </a:ext>
            </a:extLst>
          </p:cNvPr>
          <p:cNvSpPr txBox="1"/>
          <p:nvPr/>
        </p:nvSpPr>
        <p:spPr>
          <a:xfrm>
            <a:off x="1075585" y="1376137"/>
            <a:ext cx="6815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Ritardo di crescita e bassa statura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CF75FFE-2FAA-4326-A99D-F89EB913200E}"/>
              </a:ext>
            </a:extLst>
          </p:cNvPr>
          <p:cNvSpPr txBox="1"/>
          <p:nvPr/>
        </p:nvSpPr>
        <p:spPr>
          <a:xfrm>
            <a:off x="1043255" y="1853370"/>
            <a:ext cx="6815276" cy="72814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Insensibilità all’azione dell’ormone della crescita (GH) ed aumentati livelli di GH-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binding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</a:t>
            </a:r>
            <a:endParaRPr lang="it-IT" dirty="0">
              <a:solidFill>
                <a:srgbClr val="0045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2702949-293A-4D2E-B996-B93E2DDC8A91}"/>
              </a:ext>
            </a:extLst>
          </p:cNvPr>
          <p:cNvSpPr txBox="1"/>
          <p:nvPr/>
        </p:nvSpPr>
        <p:spPr>
          <a:xfrm>
            <a:off x="4948043" y="8143852"/>
            <a:ext cx="4488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Sleisenger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Fordtran’s</a:t>
            </a:r>
            <a:endParaRPr lang="it-IT" sz="1600" i="1" dirty="0">
              <a:solidFill>
                <a:srgbClr val="0045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8C53643-78BA-43F1-B9F5-64B3FF83A7A7}"/>
              </a:ext>
            </a:extLst>
          </p:cNvPr>
          <p:cNvSpPr txBox="1"/>
          <p:nvPr/>
        </p:nvSpPr>
        <p:spPr>
          <a:xfrm>
            <a:off x="1075585" y="2833382"/>
            <a:ext cx="6815276" cy="1097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000" b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Anomalie vascolari</a:t>
            </a:r>
          </a:p>
          <a:p>
            <a:pPr>
              <a:lnSpc>
                <a:spcPct val="120000"/>
              </a:lnSpc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alterazioni vascolari sistemiche sono diffuse e possono determinare aumento del rischio di emorragie intracraniche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95DF614-BBE0-476C-BAC1-9B828DE780DA}"/>
              </a:ext>
            </a:extLst>
          </p:cNvPr>
          <p:cNvSpPr txBox="1"/>
          <p:nvPr/>
        </p:nvSpPr>
        <p:spPr>
          <a:xfrm>
            <a:off x="986808" y="3930862"/>
            <a:ext cx="5822365" cy="176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000" b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Anomalie oftalmiche          Anomalie renali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Embriotoxon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posteriore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Pigmentazioni retiniche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Strie dell’iride</a:t>
            </a:r>
          </a:p>
          <a:p>
            <a:r>
              <a:rPr lang="it-IT" sz="2000" b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Ipogonadismo</a:t>
            </a: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99E11982-9B7C-4FE8-B650-C409BFE29F46}"/>
              </a:ext>
            </a:extLst>
          </p:cNvPr>
          <p:cNvCxnSpPr/>
          <p:nvPr/>
        </p:nvCxnSpPr>
        <p:spPr>
          <a:xfrm>
            <a:off x="772356" y="2759402"/>
            <a:ext cx="77785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24B9353E-7EBA-4E56-8FFD-02A903F282AC}"/>
              </a:ext>
            </a:extLst>
          </p:cNvPr>
          <p:cNvCxnSpPr>
            <a:cxnSpLocks/>
          </p:cNvCxnSpPr>
          <p:nvPr/>
        </p:nvCxnSpPr>
        <p:spPr>
          <a:xfrm>
            <a:off x="772357" y="3930862"/>
            <a:ext cx="77785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A8E2ED20-D93A-45FD-85CA-C80137B12EDA}"/>
              </a:ext>
            </a:extLst>
          </p:cNvPr>
          <p:cNvCxnSpPr>
            <a:cxnSpLocks/>
          </p:cNvCxnSpPr>
          <p:nvPr/>
        </p:nvCxnSpPr>
        <p:spPr>
          <a:xfrm>
            <a:off x="772357" y="5324240"/>
            <a:ext cx="77785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620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28650" y="728808"/>
            <a:ext cx="7886700" cy="1325563"/>
          </a:xfrm>
        </p:spPr>
        <p:txBody>
          <a:bodyPr/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13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89E4249-B66E-4143-BB45-61E49AA597E4}"/>
              </a:ext>
            </a:extLst>
          </p:cNvPr>
          <p:cNvSpPr txBox="1"/>
          <p:nvPr/>
        </p:nvSpPr>
        <p:spPr>
          <a:xfrm>
            <a:off x="3150121" y="5105821"/>
            <a:ext cx="6162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di Alagille = dotto biliare mancante, presenza di cisti</a:t>
            </a:r>
          </a:p>
          <a:p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 = 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hepatic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artery</a:t>
            </a:r>
            <a:endParaRPr lang="it-IT" dirty="0">
              <a:solidFill>
                <a:srgbClr val="0045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bile 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duct</a:t>
            </a:r>
            <a:endParaRPr lang="it-IT" dirty="0">
              <a:solidFill>
                <a:srgbClr val="0045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pv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portal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vein</a:t>
            </a:r>
            <a:endParaRPr lang="it-IT" dirty="0">
              <a:solidFill>
                <a:srgbClr val="0045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D7AB89E-32CB-49BB-970A-AE2B28515E21}"/>
              </a:ext>
            </a:extLst>
          </p:cNvPr>
          <p:cNvSpPr txBox="1"/>
          <p:nvPr/>
        </p:nvSpPr>
        <p:spPr>
          <a:xfrm>
            <a:off x="5033640" y="528753"/>
            <a:ext cx="3324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ANATOMIA PATOLOGICA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05DF2CF-EA94-4FB5-9791-45DA23E7E8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93"/>
          <a:stretch/>
        </p:blipFill>
        <p:spPr>
          <a:xfrm>
            <a:off x="665581" y="1221893"/>
            <a:ext cx="6162555" cy="3847257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DF350047-E58E-4DD7-870A-474D1A33E9B3}"/>
              </a:ext>
            </a:extLst>
          </p:cNvPr>
          <p:cNvSpPr/>
          <p:nvPr/>
        </p:nvSpPr>
        <p:spPr>
          <a:xfrm>
            <a:off x="1975281" y="6384981"/>
            <a:ext cx="8260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err="1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StemBook</a:t>
            </a:r>
            <a:r>
              <a:rPr lang="en-US" sz="1600" i="1" dirty="0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Figure 11 Histology of normal and defective intrahepatic bile ducts</a:t>
            </a:r>
            <a:r>
              <a:rPr lang="en-US" dirty="0"/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5389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64160" y="948520"/>
            <a:ext cx="7886700" cy="1325563"/>
          </a:xfrm>
        </p:spPr>
        <p:txBody>
          <a:bodyPr/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14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48BF694-92F4-4985-8611-19F979E248AE}"/>
              </a:ext>
            </a:extLst>
          </p:cNvPr>
          <p:cNvSpPr txBox="1"/>
          <p:nvPr/>
        </p:nvSpPr>
        <p:spPr>
          <a:xfrm>
            <a:off x="1199872" y="1437243"/>
            <a:ext cx="6815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  <a:endParaRPr lang="it-IT" sz="2400" b="1" dirty="0">
              <a:solidFill>
                <a:srgbClr val="0045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9539315-676B-4044-AF23-5552321B378E}"/>
              </a:ext>
            </a:extLst>
          </p:cNvPr>
          <p:cNvSpPr txBox="1"/>
          <p:nvPr/>
        </p:nvSpPr>
        <p:spPr>
          <a:xfrm>
            <a:off x="702817" y="2204707"/>
            <a:ext cx="6903867" cy="1943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400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cardini della gestione</a:t>
            </a:r>
          </a:p>
          <a:p>
            <a:pPr>
              <a:lnSpc>
                <a:spcPct val="120000"/>
              </a:lnSpc>
            </a:pPr>
            <a:endParaRPr lang="it-IT" dirty="0">
              <a:solidFill>
                <a:srgbClr val="0045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Adeguato </a:t>
            </a:r>
            <a:r>
              <a:rPr lang="it-IT" sz="2000" b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intake</a:t>
            </a:r>
            <a:r>
              <a:rPr lang="it-IT" sz="2000" b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calorico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Prevenzione/correzione dei </a:t>
            </a:r>
            <a:r>
              <a:rPr lang="it-IT" sz="2000" b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deficit di vitamine liposolubili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Trattamento sintomatico del </a:t>
            </a:r>
            <a:r>
              <a:rPr lang="it-IT" sz="2000" b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prurito: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F4BCE65-596F-409F-994F-13F5394F66BC}"/>
              </a:ext>
            </a:extLst>
          </p:cNvPr>
          <p:cNvSpPr txBox="1"/>
          <p:nvPr/>
        </p:nvSpPr>
        <p:spPr>
          <a:xfrm>
            <a:off x="4314548" y="1564219"/>
            <a:ext cx="3897389" cy="116807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esistono, attualmente, linee guida locali o internazionali per ALGS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CFBF337-8299-43A9-A906-C90A0FC0E144}"/>
              </a:ext>
            </a:extLst>
          </p:cNvPr>
          <p:cNvSpPr txBox="1"/>
          <p:nvPr/>
        </p:nvSpPr>
        <p:spPr>
          <a:xfrm>
            <a:off x="1006925" y="4413696"/>
            <a:ext cx="6470341" cy="1168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AUDC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Colestiramina</a:t>
            </a:r>
            <a:endParaRPr lang="it-IT" sz="2000" dirty="0">
              <a:solidFill>
                <a:srgbClr val="0045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Rifaximina</a:t>
            </a:r>
            <a:endParaRPr lang="it-IT" sz="2000" dirty="0">
              <a:solidFill>
                <a:srgbClr val="0045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F0C693A-BCBD-4161-8A54-B6A37473C101}"/>
              </a:ext>
            </a:extLst>
          </p:cNvPr>
          <p:cNvSpPr txBox="1"/>
          <p:nvPr/>
        </p:nvSpPr>
        <p:spPr>
          <a:xfrm>
            <a:off x="4032035" y="4454206"/>
            <a:ext cx="4179902" cy="17622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000" b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Diversione biliare esterna </a:t>
            </a:r>
          </a:p>
          <a:p>
            <a:pPr algn="ctr">
              <a:lnSpc>
                <a:spcPct val="120000"/>
              </a:lnSpc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caso di prurito severo e ipercolesterolemia non responsivi alla terapia medica</a:t>
            </a:r>
          </a:p>
          <a:p>
            <a:pPr algn="ctr">
              <a:lnSpc>
                <a:spcPct val="120000"/>
              </a:lnSpc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assenza di cirrosi</a:t>
            </a:r>
          </a:p>
        </p:txBody>
      </p:sp>
    </p:spTree>
    <p:extLst>
      <p:ext uri="{BB962C8B-B14F-4D97-AF65-F5344CB8AC3E}">
        <p14:creationId xmlns:p14="http://schemas.microsoft.com/office/powerpoint/2010/main" val="1148466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64160" y="948520"/>
            <a:ext cx="7886700" cy="1325563"/>
          </a:xfrm>
        </p:spPr>
        <p:txBody>
          <a:bodyPr/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15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48BF694-92F4-4985-8611-19F979E248AE}"/>
              </a:ext>
            </a:extLst>
          </p:cNvPr>
          <p:cNvSpPr txBox="1"/>
          <p:nvPr/>
        </p:nvSpPr>
        <p:spPr>
          <a:xfrm>
            <a:off x="1164362" y="632996"/>
            <a:ext cx="6815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  <a:endParaRPr lang="it-IT" sz="2400" b="1" dirty="0">
              <a:solidFill>
                <a:srgbClr val="0045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9539315-676B-4044-AF23-5552321B378E}"/>
              </a:ext>
            </a:extLst>
          </p:cNvPr>
          <p:cNvSpPr txBox="1"/>
          <p:nvPr/>
        </p:nvSpPr>
        <p:spPr>
          <a:xfrm>
            <a:off x="486608" y="1072080"/>
            <a:ext cx="4561736" cy="345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 una </a:t>
            </a: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corretta gestione del paziente ALGS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 up ecocardiografico con studio del ramo polmonare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Monitoraggio dei livelli di colestasi, 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citonecrosi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funzionalità epatica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Monitoraggio anomalie scheletriche, 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osteopenia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/osteoporosi (ed integrazione vitamina D)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Monitoraggio periodico funzionalità renale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45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035AD28-1CBD-42E4-991A-0F01BBEC499D}"/>
              </a:ext>
            </a:extLst>
          </p:cNvPr>
          <p:cNvSpPr txBox="1"/>
          <p:nvPr/>
        </p:nvSpPr>
        <p:spPr>
          <a:xfrm>
            <a:off x="3872328" y="4059293"/>
            <a:ext cx="4785064" cy="4173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trapianto di fegato, 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casi ben selezionati consente ottimi risultati, ma lo studio delle alterazioni vascolari ed emodinamiche deve essere estremamente diligente.</a:t>
            </a:r>
          </a:p>
          <a:p>
            <a:pPr marL="342900" indent="-34290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Indicazioni al trapianto 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sono la malattia epatica progressiva e il prurito intrattabile</a:t>
            </a:r>
            <a:endParaRPr lang="it-IT" sz="2400" dirty="0">
              <a:solidFill>
                <a:srgbClr val="0045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20000"/>
              </a:lnSpc>
            </a:pPr>
            <a:r>
              <a:rPr lang="it-IT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AISF, 2009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45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45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45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45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AISF, 2009</a:t>
            </a:r>
          </a:p>
        </p:txBody>
      </p:sp>
    </p:spTree>
    <p:extLst>
      <p:ext uri="{BB962C8B-B14F-4D97-AF65-F5344CB8AC3E}">
        <p14:creationId xmlns:p14="http://schemas.microsoft.com/office/powerpoint/2010/main" val="1179660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28650" y="728808"/>
            <a:ext cx="7886700" cy="1325563"/>
          </a:xfrm>
        </p:spPr>
        <p:txBody>
          <a:bodyPr/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628650" y="1379234"/>
            <a:ext cx="7886700" cy="383742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it-IT" sz="2400" u="sng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CASO CLINICO</a:t>
            </a:r>
          </a:p>
          <a:p>
            <a:pPr marL="0" indent="0" algn="just">
              <a:buNone/>
            </a:pPr>
            <a:endParaRPr lang="it-IT" u="sng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Una lunga storia di colestasi cronica</a:t>
            </a:r>
          </a:p>
          <a:p>
            <a:pPr marL="0" indent="0" algn="just">
              <a:buNone/>
            </a:pPr>
            <a:endParaRPr lang="it-IT" b="1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M.N, donna, 25 anni</a:t>
            </a:r>
          </a:p>
          <a:p>
            <a:pPr algn="just"/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Nata a termine da parto spontaneo</a:t>
            </a:r>
          </a:p>
          <a:p>
            <a:pPr algn="just"/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Genitori non consanguinei</a:t>
            </a:r>
          </a:p>
          <a:p>
            <a:pPr algn="just"/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Alla nascita lieve cianosi per giro di cordone ombelicale</a:t>
            </a:r>
          </a:p>
          <a:p>
            <a:pPr marL="0" indent="0" algn="just">
              <a:buNone/>
            </a:pPr>
            <a:endParaRPr lang="it-IT" b="1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         entro 48 ore dalla nascita sviluppa </a:t>
            </a: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ittero franco</a:t>
            </a:r>
          </a:p>
          <a:p>
            <a:pPr marL="0" indent="0" algn="just">
              <a:buNone/>
            </a:pPr>
            <a:endParaRPr lang="it-IT" b="1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16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932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28650" y="728808"/>
            <a:ext cx="7886700" cy="1325563"/>
          </a:xfrm>
        </p:spPr>
        <p:txBody>
          <a:bodyPr/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628650" y="1379234"/>
            <a:ext cx="3516060" cy="38374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it-IT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La paziente viene posta in </a:t>
            </a: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fototerapia per 48 ore, con miglioramento clinico</a:t>
            </a:r>
          </a:p>
          <a:p>
            <a:pPr marL="0" indent="0" algn="ctr">
              <a:lnSpc>
                <a:spcPct val="120000"/>
              </a:lnSpc>
              <a:buNone/>
            </a:pPr>
            <a:endParaRPr lang="it-IT" b="1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La fototerapia rappresenta il trattamento principale cui sottoporre i neonati  con ittero a bilirubina indiretta.</a:t>
            </a: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17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FF629D8-4B91-4188-BB6E-60A458CAF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446" y="1897166"/>
            <a:ext cx="4374865" cy="320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13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28650" y="728808"/>
            <a:ext cx="7886700" cy="1325563"/>
          </a:xfrm>
        </p:spPr>
        <p:txBody>
          <a:bodyPr/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628650" y="966210"/>
            <a:ext cx="7886700" cy="383742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Dopo le dimissioni, la neonata presenta </a:t>
            </a:r>
          </a:p>
          <a:p>
            <a:pPr algn="just">
              <a:lnSpc>
                <a:spcPct val="120000"/>
              </a:lnSpc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scarso appetito</a:t>
            </a:r>
          </a:p>
          <a:p>
            <a:pPr algn="just">
              <a:lnSpc>
                <a:spcPct val="120000"/>
              </a:lnSpc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irritabilità</a:t>
            </a:r>
          </a:p>
          <a:p>
            <a:pPr algn="just">
              <a:lnSpc>
                <a:spcPct val="120000"/>
              </a:lnSpc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scarso incremento ponderale </a:t>
            </a:r>
          </a:p>
          <a:p>
            <a:pPr algn="just">
              <a:lnSpc>
                <a:spcPct val="120000"/>
              </a:lnSpc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cianosi periorale durante l’allattamento</a:t>
            </a: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18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FB9C4CD-0DD8-4E12-BC15-349E5F0E3D2A}"/>
              </a:ext>
            </a:extLst>
          </p:cNvPr>
          <p:cNvSpPr/>
          <p:nvPr/>
        </p:nvSpPr>
        <p:spPr>
          <a:xfrm>
            <a:off x="628650" y="3332180"/>
            <a:ext cx="7986844" cy="798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 defTabSz="685800">
              <a:lnSpc>
                <a:spcPct val="120000"/>
              </a:lnSpc>
              <a:spcBef>
                <a:spcPts val="750"/>
              </a:spcBef>
              <a:buFont typeface="Arial"/>
              <a:buChar char="•"/>
            </a:pP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In </a:t>
            </a:r>
            <a:r>
              <a:rPr lang="it-IT" sz="2000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Xa</a:t>
            </a: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giornata di vita viene ricoverata nuovamente in neonatologia per il quadro clinico di scarso accrescimento e sospetto di cardiopatia congenita. </a:t>
            </a:r>
          </a:p>
        </p:txBody>
      </p:sp>
      <p:sp>
        <p:nvSpPr>
          <p:cNvPr id="9" name="Segnaposto contenuto 5">
            <a:extLst>
              <a:ext uri="{FF2B5EF4-FFF2-40B4-BE49-F238E27FC236}">
                <a16:creationId xmlns:a16="http://schemas.microsoft.com/office/drawing/2014/main" id="{F5398C2D-8A31-4B96-A9DB-9707982B5CDF}"/>
              </a:ext>
            </a:extLst>
          </p:cNvPr>
          <p:cNvSpPr txBox="1">
            <a:spLocks/>
          </p:cNvSpPr>
          <p:nvPr/>
        </p:nvSpPr>
        <p:spPr>
          <a:xfrm>
            <a:off x="628650" y="3731552"/>
            <a:ext cx="7886700" cy="3837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Font typeface="Arial"/>
              <a:buNone/>
            </a:pPr>
            <a:endParaRPr lang="it-IT" sz="2000" b="1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In </a:t>
            </a:r>
            <a:r>
              <a:rPr lang="it-IT" sz="2000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XXa</a:t>
            </a: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giornata di vita comparsa di documentato </a:t>
            </a:r>
            <a:r>
              <a:rPr lang="it-IT" sz="20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ittero colestatico </a:t>
            </a: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(bilirubina totale </a:t>
            </a:r>
            <a:r>
              <a:rPr lang="it-IT" sz="20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8 mg/dl, </a:t>
            </a: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di cui </a:t>
            </a:r>
            <a:r>
              <a:rPr lang="it-IT" sz="20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diretta</a:t>
            </a: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it-IT" sz="20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&gt;60%). </a:t>
            </a: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Si associavano </a:t>
            </a:r>
            <a:r>
              <a:rPr lang="it-IT" sz="20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feci ipocoliche </a:t>
            </a: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senza epatomegalia e veniva iniziata terapia con fenobarbital senza risposta</a:t>
            </a:r>
          </a:p>
        </p:txBody>
      </p:sp>
    </p:spTree>
    <p:extLst>
      <p:ext uri="{BB962C8B-B14F-4D97-AF65-F5344CB8AC3E}">
        <p14:creationId xmlns:p14="http://schemas.microsoft.com/office/powerpoint/2010/main" val="4280711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28650" y="728808"/>
            <a:ext cx="7886700" cy="1325563"/>
          </a:xfrm>
        </p:spPr>
        <p:txBody>
          <a:bodyPr/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628650" y="1379234"/>
            <a:ext cx="7886700" cy="3837420"/>
          </a:xfrm>
        </p:spPr>
        <p:txBody>
          <a:bodyPr/>
          <a:lstStyle/>
          <a:p>
            <a:pPr marL="0" indent="0">
              <a:buNone/>
            </a:pPr>
            <a:r>
              <a:rPr lang="it-IT" sz="24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DEFINIZIONE</a:t>
            </a:r>
          </a:p>
          <a:p>
            <a:pPr marL="0" indent="0">
              <a:buNone/>
            </a:pPr>
            <a:endParaRPr lang="it-IT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La sindrome di Alagille (ALGS) è una condizione 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multisistemica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ad </a:t>
            </a: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eziologia genetica </a:t>
            </a:r>
          </a:p>
          <a:p>
            <a:endParaRPr lang="it-IT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endParaRPr lang="it-IT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endParaRPr lang="it-IT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26" name="Picture 2" descr="Differenza tra autosomica dominante e recessiva con esempi ...">
            <a:extLst>
              <a:ext uri="{FF2B5EF4-FFF2-40B4-BE49-F238E27FC236}">
                <a16:creationId xmlns:a16="http://schemas.microsoft.com/office/drawing/2014/main" id="{376D9CDF-77C5-47BC-A7FB-4D44E5506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"/>
          <a:stretch/>
        </p:blipFill>
        <p:spPr bwMode="auto">
          <a:xfrm>
            <a:off x="5234866" y="3218430"/>
            <a:ext cx="2923713" cy="309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2549358-7BB0-4C64-BC9B-9CBF74811F8C}"/>
              </a:ext>
            </a:extLst>
          </p:cNvPr>
          <p:cNvSpPr txBox="1"/>
          <p:nvPr/>
        </p:nvSpPr>
        <p:spPr>
          <a:xfrm>
            <a:off x="1178418" y="3218747"/>
            <a:ext cx="3506679" cy="1060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dirty="0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Coinvolge vie biliari intraepatiche, cuore, strutture vascolari, reni, scheletro, occhi, sistema nervoso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4962B3F-348F-4490-95CC-62FE63E463FF}"/>
              </a:ext>
            </a:extLst>
          </p:cNvPr>
          <p:cNvSpPr txBox="1"/>
          <p:nvPr/>
        </p:nvSpPr>
        <p:spPr>
          <a:xfrm>
            <a:off x="1178419" y="4279294"/>
            <a:ext cx="3506679" cy="1725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dirty="0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pattern di trasmissione è </a:t>
            </a:r>
            <a:r>
              <a:rPr lang="it-IT" b="1" dirty="0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autosomico dominante</a:t>
            </a:r>
          </a:p>
          <a:p>
            <a:pPr algn="ctr">
              <a:lnSpc>
                <a:spcPct val="120000"/>
              </a:lnSpc>
            </a:pPr>
            <a:endParaRPr lang="it-IT" dirty="0">
              <a:solidFill>
                <a:srgbClr val="1C59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it-IT" dirty="0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Penetranza fenotipica </a:t>
            </a:r>
            <a:r>
              <a:rPr lang="it-IT" b="1" dirty="0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elevata</a:t>
            </a:r>
          </a:p>
          <a:p>
            <a:pPr algn="ctr">
              <a:lnSpc>
                <a:spcPct val="120000"/>
              </a:lnSpc>
            </a:pPr>
            <a:r>
              <a:rPr lang="it-IT" dirty="0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Espressività </a:t>
            </a:r>
            <a:r>
              <a:rPr lang="it-IT" b="1" dirty="0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variabile</a:t>
            </a:r>
            <a:endParaRPr lang="it-IT" dirty="0">
              <a:solidFill>
                <a:srgbClr val="1C59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980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28650" y="728808"/>
            <a:ext cx="7886700" cy="1325563"/>
          </a:xfrm>
        </p:spPr>
        <p:txBody>
          <a:bodyPr/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628650" y="966210"/>
            <a:ext cx="7886700" cy="38374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it-IT" b="1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Nel corso del </a:t>
            </a:r>
            <a:r>
              <a:rPr lang="it-IT" sz="20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terzo mese di vita </a:t>
            </a: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(ottobre-novembre 1995) approfondimento diagnostico:</a:t>
            </a:r>
          </a:p>
          <a:p>
            <a:pPr algn="just">
              <a:lnSpc>
                <a:spcPct val="120000"/>
              </a:lnSpc>
            </a:pP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Ecocardiografia: </a:t>
            </a:r>
            <a:r>
              <a:rPr lang="it-IT" sz="20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DIV</a:t>
            </a: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di modesta ampiezza con shunt SX-DX in sede </a:t>
            </a:r>
            <a:r>
              <a:rPr lang="it-IT" sz="2000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perimembranosa</a:t>
            </a: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sottoaortica</a:t>
            </a: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; </a:t>
            </a:r>
            <a:r>
              <a:rPr lang="it-IT" sz="20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stenosi periferica del ramo polmonare</a:t>
            </a:r>
          </a:p>
          <a:p>
            <a:pPr algn="just">
              <a:lnSpc>
                <a:spcPct val="120000"/>
              </a:lnSpc>
            </a:pP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Visita oculistica: disco ottico a margini netti, di colorito pallido, vasi retinici di decorso e calibro normale.</a:t>
            </a: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19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8BB3790-D018-44A7-980F-B3804D16E309}"/>
              </a:ext>
            </a:extLst>
          </p:cNvPr>
          <p:cNvSpPr/>
          <p:nvPr/>
        </p:nvSpPr>
        <p:spPr>
          <a:xfrm>
            <a:off x="966834" y="4071401"/>
            <a:ext cx="708604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it-IT" u="sng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Biopsia epatica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: </a:t>
            </a: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ipoplasia delle vie biliari intraepatiche 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compatibile con </a:t>
            </a: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Sindrome di Alagille</a:t>
            </a:r>
          </a:p>
        </p:txBody>
      </p:sp>
      <p:sp>
        <p:nvSpPr>
          <p:cNvPr id="7" name="Segnaposto contenuto 5">
            <a:extLst>
              <a:ext uri="{FF2B5EF4-FFF2-40B4-BE49-F238E27FC236}">
                <a16:creationId xmlns:a16="http://schemas.microsoft.com/office/drawing/2014/main" id="{CC807824-009D-44E1-A095-0E0ABC708238}"/>
              </a:ext>
            </a:extLst>
          </p:cNvPr>
          <p:cNvSpPr txBox="1">
            <a:spLocks/>
          </p:cNvSpPr>
          <p:nvPr/>
        </p:nvSpPr>
        <p:spPr>
          <a:xfrm>
            <a:off x="628650" y="4698754"/>
            <a:ext cx="7886700" cy="3837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endParaRPr lang="it-IT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marL="0" indent="0" algn="just">
              <a:buFont typeface="Arial"/>
              <a:buNone/>
            </a:pP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Veniva dimessa con terapia a base di </a:t>
            </a:r>
            <a:r>
              <a:rPr lang="it-IT" sz="20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Ac. </a:t>
            </a:r>
            <a:r>
              <a:rPr lang="it-IT" sz="2000" b="1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Ursodesossicolico</a:t>
            </a:r>
            <a:r>
              <a:rPr lang="it-IT" sz="20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a dosaggio non noto</a:t>
            </a:r>
          </a:p>
        </p:txBody>
      </p:sp>
    </p:spTree>
    <p:extLst>
      <p:ext uri="{BB962C8B-B14F-4D97-AF65-F5344CB8AC3E}">
        <p14:creationId xmlns:p14="http://schemas.microsoft.com/office/powerpoint/2010/main" val="2032893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28650" y="728808"/>
            <a:ext cx="7886700" cy="1325563"/>
          </a:xfrm>
        </p:spPr>
        <p:txBody>
          <a:bodyPr/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39358" y="1374006"/>
            <a:ext cx="8355959" cy="383742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DECORSO</a:t>
            </a:r>
          </a:p>
          <a:p>
            <a:pPr algn="just">
              <a:lnSpc>
                <a:spcPct val="120000"/>
              </a:lnSpc>
            </a:pP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Gennaio 1996: riscontro di </a:t>
            </a:r>
            <a:r>
              <a:rPr lang="it-IT" sz="2000" b="1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embriotoxon</a:t>
            </a:r>
            <a:r>
              <a:rPr lang="it-IT" sz="20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posteriore</a:t>
            </a: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a carico dell’ occhio </a:t>
            </a:r>
            <a:r>
              <a:rPr lang="it-IT" sz="2000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Dx</a:t>
            </a: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, quasi assente all’ occhio </a:t>
            </a:r>
            <a:r>
              <a:rPr lang="it-IT" sz="2000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Sx</a:t>
            </a: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Novembre 1997: ricovero per ritardo di crescita e prurito intrattabile</a:t>
            </a:r>
          </a:p>
          <a:p>
            <a:pPr algn="just">
              <a:lnSpc>
                <a:spcPct val="120000"/>
              </a:lnSpc>
            </a:pP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Luglio 1998: nuovo ricovero per prurito intrattabile, resistente a terapia con </a:t>
            </a:r>
            <a:r>
              <a:rPr lang="it-IT" sz="2000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fenobarbitale</a:t>
            </a: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, </a:t>
            </a:r>
            <a:r>
              <a:rPr lang="it-IT" sz="2000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colestiramina</a:t>
            </a: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, AUDC e rifampicina. In tale circostanza è stato tentato intervento di </a:t>
            </a:r>
            <a:r>
              <a:rPr lang="it-IT" sz="2000" b="1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colecistocutaneostomia</a:t>
            </a:r>
            <a:r>
              <a:rPr lang="it-IT" sz="20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di drenaggio</a:t>
            </a: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senza successo. Pertanto viene riferito aumento della terapia con Acido </a:t>
            </a:r>
            <a:r>
              <a:rPr lang="it-IT" sz="2000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Ursodesossicolico</a:t>
            </a:r>
            <a:endParaRPr lang="it-IT" sz="2000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20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281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559935" y="716452"/>
            <a:ext cx="7886700" cy="1325563"/>
          </a:xfrm>
        </p:spPr>
        <p:txBody>
          <a:bodyPr/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21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Segnaposto contenuto 5">
            <a:extLst>
              <a:ext uri="{FF2B5EF4-FFF2-40B4-BE49-F238E27FC236}">
                <a16:creationId xmlns:a16="http://schemas.microsoft.com/office/drawing/2014/main" id="{DD6D0B15-C5AA-46DB-9E68-3EEB06BBD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9234"/>
            <a:ext cx="6378901" cy="74012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Andamento esami ematochimici :</a:t>
            </a:r>
          </a:p>
        </p:txBody>
      </p:sp>
      <p:graphicFrame>
        <p:nvGraphicFramePr>
          <p:cNvPr id="9" name="Grafico 8">
            <a:extLst>
              <a:ext uri="{FF2B5EF4-FFF2-40B4-BE49-F238E27FC236}">
                <a16:creationId xmlns:a16="http://schemas.microsoft.com/office/drawing/2014/main" id="{A1967469-0548-4A34-88D5-67013D5A63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2690137"/>
              </p:ext>
            </p:extLst>
          </p:nvPr>
        </p:nvGraphicFramePr>
        <p:xfrm>
          <a:off x="628650" y="2212994"/>
          <a:ext cx="3688935" cy="2640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afico 9">
            <a:extLst>
              <a:ext uri="{FF2B5EF4-FFF2-40B4-BE49-F238E27FC236}">
                <a16:creationId xmlns:a16="http://schemas.microsoft.com/office/drawing/2014/main" id="{00FDBCB8-7A04-421A-AA1C-A059FFC209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6210686"/>
              </p:ext>
            </p:extLst>
          </p:nvPr>
        </p:nvGraphicFramePr>
        <p:xfrm>
          <a:off x="4572000" y="2212994"/>
          <a:ext cx="4406781" cy="2371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22613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28650" y="728808"/>
            <a:ext cx="7886700" cy="1325563"/>
          </a:xfrm>
        </p:spPr>
        <p:txBody>
          <a:bodyPr/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22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Segnaposto contenuto 5">
            <a:extLst>
              <a:ext uri="{FF2B5EF4-FFF2-40B4-BE49-F238E27FC236}">
                <a16:creationId xmlns:a16="http://schemas.microsoft.com/office/drawing/2014/main" id="{DD6D0B15-C5AA-46DB-9E68-3EEB06BBD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9234"/>
            <a:ext cx="7886700" cy="383742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it-IT" b="1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Angio</a:t>
            </a: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-RMN addome (2005):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fegato di dimensioni aumentate, a margini regolari, con disomogenea intensità di segnale per presenza a livello del IV-V segmento di grossolana (6x5 cm) area ovale di alterazione di segnale T2 (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disomogeneamente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ipointensa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), nei limiti di un esame senza mdc, per cui il Collega Radiologo poneva indicazione ad approfondimento diagnostico della lesione. Non ectasia delle vie biliari intra ed extra-epatiche. Colecisti, pancreas, milza, reni e surreni nella norma.</a:t>
            </a:r>
          </a:p>
        </p:txBody>
      </p:sp>
    </p:spTree>
    <p:extLst>
      <p:ext uri="{BB962C8B-B14F-4D97-AF65-F5344CB8AC3E}">
        <p14:creationId xmlns:p14="http://schemas.microsoft.com/office/powerpoint/2010/main" val="2984628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23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Segnaposto contenuto 5">
            <a:extLst>
              <a:ext uri="{FF2B5EF4-FFF2-40B4-BE49-F238E27FC236}">
                <a16:creationId xmlns:a16="http://schemas.microsoft.com/office/drawing/2014/main" id="{DD6D0B15-C5AA-46DB-9E68-3EEB06BBD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900" y="1077394"/>
            <a:ext cx="8018200" cy="4533294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endParaRPr lang="it-IT" b="1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40000"/>
              </a:lnSpc>
              <a:buNone/>
            </a:pPr>
            <a:r>
              <a:rPr lang="it-IT" b="1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Ecoaddome</a:t>
            </a: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 (giugno 2007): 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fegato 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dismorfico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per notevole ipertrofia del lobo caudato con persistenza a livello di IV-V segmento dell’area disomogenea (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ipoecogena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) riscontrata due anni addietro, di 5x3 cm, che non comprime né disloca le strutture vascolari. Nell’ipotesi di angioma o steatosi focale si poneva indicazione a follow-up nel tempo. Colecisti nella norma, 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alitiasica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. </a:t>
            </a: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Milza aumentata di volume 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per l’età (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diam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. 115 mm, ad 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ecostruttura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omogenea). Milza accessoria di 2 cm. Vena porta con calibro e flusso regolari.</a:t>
            </a:r>
          </a:p>
          <a:p>
            <a:pPr marL="0" indent="0" algn="just">
              <a:lnSpc>
                <a:spcPct val="140000"/>
              </a:lnSpc>
              <a:buNone/>
            </a:pPr>
            <a:endParaRPr lang="it-IT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40000"/>
              </a:lnSpc>
              <a:buNone/>
            </a:pPr>
            <a:r>
              <a:rPr lang="it-IT" b="1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Ecoaddome</a:t>
            </a: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(ottobre 2007):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due aree 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ipoecogene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grossolanamente ovalari IV-V seg., la maggiore di 2 cm. Verosimile area di fibrosi di 37 mm di 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diam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. a livello 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periportale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che bozza il margine epatico. Splenomegalia. Nella norma il resto.</a:t>
            </a:r>
            <a:endParaRPr lang="it-IT" b="1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608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24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Segnaposto contenuto 5">
            <a:extLst>
              <a:ext uri="{FF2B5EF4-FFF2-40B4-BE49-F238E27FC236}">
                <a16:creationId xmlns:a16="http://schemas.microsoft.com/office/drawing/2014/main" id="{DD6D0B15-C5AA-46DB-9E68-3EEB06BBD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1120287"/>
            <a:ext cx="8106978" cy="1372844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40000"/>
              </a:lnSpc>
              <a:buNone/>
            </a:pPr>
            <a:r>
              <a:rPr lang="it-IT" sz="24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Ultima valutazione presso Centro Pediatrico</a:t>
            </a:r>
            <a:endParaRPr lang="it-IT" b="1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40000"/>
              </a:lnSpc>
              <a:buNone/>
            </a:pP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Ecocardiogramma (febbraio 2008): 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ipoplasia del ramo 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Sx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dell’arteria polmonare all’origine del quale si rileva un gradiente pressorio max di 30 mm/Hg (v.n. &lt;31)</a:t>
            </a:r>
            <a:endParaRPr lang="it-IT" b="1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E0A12B3-AA94-4A0B-88AA-92561B491908}"/>
              </a:ext>
            </a:extLst>
          </p:cNvPr>
          <p:cNvSpPr txBox="1">
            <a:spLocks/>
          </p:cNvSpPr>
          <p:nvPr/>
        </p:nvSpPr>
        <p:spPr>
          <a:xfrm>
            <a:off x="628649" y="2200869"/>
            <a:ext cx="8106978" cy="4226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endParaRPr lang="it-IT" sz="1600" b="1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40000"/>
              </a:lnSpc>
              <a:buFont typeface="Arial"/>
              <a:buNone/>
            </a:pPr>
            <a:r>
              <a:rPr lang="it-IT" sz="19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Bassa statura ed </a:t>
            </a:r>
            <a:r>
              <a:rPr lang="it-IT" sz="1900" b="1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ipertireotropinemia</a:t>
            </a:r>
            <a:r>
              <a:rPr lang="it-IT" sz="19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isolata</a:t>
            </a:r>
          </a:p>
          <a:p>
            <a:pPr algn="just">
              <a:lnSpc>
                <a:spcPct val="140000"/>
              </a:lnSpc>
            </a:pPr>
            <a:r>
              <a:rPr lang="it-IT" sz="19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Età Ossea di circa 9 aa rispetto all’età cerebrale di 11 aa e 10 mesi</a:t>
            </a:r>
          </a:p>
          <a:p>
            <a:pPr algn="just">
              <a:lnSpc>
                <a:spcPct val="140000"/>
              </a:lnSpc>
            </a:pPr>
            <a:r>
              <a:rPr lang="it-IT" sz="19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Febbraio 2008: TSH 6,290 </a:t>
            </a:r>
            <a:r>
              <a:rPr lang="it-IT" sz="1900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uU</a:t>
            </a:r>
            <a:r>
              <a:rPr lang="it-IT" sz="19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/</a:t>
            </a:r>
            <a:r>
              <a:rPr lang="it-IT" sz="1900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mL</a:t>
            </a:r>
            <a:r>
              <a:rPr lang="it-IT" sz="19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; FT3 3,7 </a:t>
            </a:r>
            <a:r>
              <a:rPr lang="it-IT" sz="1900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pg</a:t>
            </a:r>
            <a:r>
              <a:rPr lang="it-IT" sz="19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/</a:t>
            </a:r>
            <a:r>
              <a:rPr lang="it-IT" sz="1900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mL</a:t>
            </a:r>
            <a:r>
              <a:rPr lang="it-IT" sz="19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; FT4 1,12 </a:t>
            </a:r>
            <a:r>
              <a:rPr lang="it-IT" sz="1900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ng</a:t>
            </a:r>
            <a:r>
              <a:rPr lang="it-IT" sz="19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/</a:t>
            </a:r>
            <a:r>
              <a:rPr lang="it-IT" sz="1900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mL</a:t>
            </a:r>
            <a:r>
              <a:rPr lang="it-IT" sz="19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40000"/>
              </a:lnSpc>
            </a:pPr>
            <a:r>
              <a:rPr lang="it-IT" sz="19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Novembre 2008: TSH 5,870; FT3 4.5; FT4 1,04</a:t>
            </a:r>
          </a:p>
          <a:p>
            <a:pPr marL="0" indent="0" algn="just">
              <a:lnSpc>
                <a:spcPct val="140000"/>
              </a:lnSpc>
              <a:buNone/>
            </a:pPr>
            <a:r>
              <a:rPr lang="it-IT" sz="19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positivi </a:t>
            </a:r>
            <a:r>
              <a:rPr lang="it-IT" sz="1900" b="1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antiTBG</a:t>
            </a:r>
            <a:r>
              <a:rPr lang="it-IT" sz="19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ed anti TPO</a:t>
            </a:r>
            <a:r>
              <a:rPr lang="it-IT" sz="19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; eco-tiroide compatibile con </a:t>
            </a:r>
            <a:r>
              <a:rPr lang="it-IT" sz="19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tiroidite</a:t>
            </a:r>
            <a:r>
              <a:rPr lang="it-IT" sz="19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, senza formazioni nodulari</a:t>
            </a:r>
          </a:p>
          <a:p>
            <a:pPr marL="0" indent="0" algn="just">
              <a:lnSpc>
                <a:spcPct val="140000"/>
              </a:lnSpc>
              <a:buNone/>
            </a:pPr>
            <a:r>
              <a:rPr lang="it-IT" sz="19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A 13 aa. e 3 mesi statura 141 cm, peso 34 kg. Condizioni generali buone. Soffio cardiaco 2/6. Fegato palpabile a 4 cm dall’arcata costale, polo splenico palpabile.</a:t>
            </a:r>
          </a:p>
          <a:p>
            <a:pPr marL="0" indent="0" algn="just">
              <a:lnSpc>
                <a:spcPct val="140000"/>
              </a:lnSpc>
              <a:buNone/>
            </a:pPr>
            <a:r>
              <a:rPr lang="it-IT" sz="19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Scoliosi </a:t>
            </a:r>
            <a:r>
              <a:rPr lang="it-IT" sz="1900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Sx</a:t>
            </a:r>
            <a:r>
              <a:rPr lang="it-IT" sz="19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convessa, dorsale medio prossimale, accentuazione lordosi lombare (</a:t>
            </a:r>
            <a:r>
              <a:rPr lang="it-IT" sz="19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non evidenza di corpi vertebrali a farfalla)</a:t>
            </a:r>
          </a:p>
          <a:p>
            <a:pPr marL="0" indent="0" algn="just">
              <a:buNone/>
            </a:pPr>
            <a:endParaRPr lang="it-IT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0" name="Segnaposto contenuto 5">
            <a:extLst>
              <a:ext uri="{FF2B5EF4-FFF2-40B4-BE49-F238E27FC236}">
                <a16:creationId xmlns:a16="http://schemas.microsoft.com/office/drawing/2014/main" id="{86339A7F-96DE-4F9B-8B50-A7903B3A1063}"/>
              </a:ext>
            </a:extLst>
          </p:cNvPr>
          <p:cNvSpPr txBox="1">
            <a:spLocks/>
          </p:cNvSpPr>
          <p:nvPr/>
        </p:nvSpPr>
        <p:spPr>
          <a:xfrm>
            <a:off x="628650" y="4997590"/>
            <a:ext cx="6378901" cy="740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endParaRPr lang="it-IT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295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813208" y="802495"/>
            <a:ext cx="7886700" cy="1325563"/>
          </a:xfrm>
        </p:spPr>
        <p:txBody>
          <a:bodyPr/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25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Segnaposto contenuto 5">
            <a:extLst>
              <a:ext uri="{FF2B5EF4-FFF2-40B4-BE49-F238E27FC236}">
                <a16:creationId xmlns:a16="http://schemas.microsoft.com/office/drawing/2014/main" id="{DD6D0B15-C5AA-46DB-9E68-3EEB06BBD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237" y="1379234"/>
            <a:ext cx="6662348" cy="55023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18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Ultima valutazione Centro Pediatrico</a:t>
            </a:r>
          </a:p>
        </p:txBody>
      </p:sp>
      <p:sp>
        <p:nvSpPr>
          <p:cNvPr id="10" name="Segnaposto contenuto 5">
            <a:extLst>
              <a:ext uri="{FF2B5EF4-FFF2-40B4-BE49-F238E27FC236}">
                <a16:creationId xmlns:a16="http://schemas.microsoft.com/office/drawing/2014/main" id="{86339A7F-96DE-4F9B-8B50-A7903B3A1063}"/>
              </a:ext>
            </a:extLst>
          </p:cNvPr>
          <p:cNvSpPr txBox="1">
            <a:spLocks/>
          </p:cNvSpPr>
          <p:nvPr/>
        </p:nvSpPr>
        <p:spPr>
          <a:xfrm>
            <a:off x="628650" y="4997590"/>
            <a:ext cx="6378901" cy="740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endParaRPr lang="it-IT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A9AE3AC-DA5F-4021-A356-62A524ECDC8A}"/>
              </a:ext>
            </a:extLst>
          </p:cNvPr>
          <p:cNvSpPr/>
          <p:nvPr/>
        </p:nvSpPr>
        <p:spPr>
          <a:xfrm>
            <a:off x="1191237" y="2038346"/>
            <a:ext cx="6744748" cy="338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Paziente anitterica</a:t>
            </a:r>
          </a:p>
          <a:p>
            <a:pPr algn="just">
              <a:lnSpc>
                <a:spcPct val="120000"/>
              </a:lnSpc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Assetto coagulativo e 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protidosintesi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conservati.</a:t>
            </a:r>
          </a:p>
          <a:p>
            <a:pPr algn="just">
              <a:lnSpc>
                <a:spcPct val="120000"/>
              </a:lnSpc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Trend dell’emocromo, flogosi (VES e PCR) e funzionalità renale e pancreatica nella norma</a:t>
            </a:r>
          </a:p>
          <a:p>
            <a:pPr algn="just">
              <a:lnSpc>
                <a:spcPct val="120000"/>
              </a:lnSpc>
            </a:pPr>
            <a:endParaRPr lang="it-IT" b="1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Terapia: </a:t>
            </a:r>
          </a:p>
          <a:p>
            <a:pPr algn="just">
              <a:lnSpc>
                <a:spcPct val="120000"/>
              </a:lnSpc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AUDC 600 mg/die</a:t>
            </a:r>
          </a:p>
          <a:p>
            <a:pPr algn="just">
              <a:lnSpc>
                <a:spcPct val="120000"/>
              </a:lnSpc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Rifampicina sciroppo 11 ml x2/die</a:t>
            </a:r>
          </a:p>
          <a:p>
            <a:pPr algn="just">
              <a:lnSpc>
                <a:spcPct val="120000"/>
              </a:lnSpc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Vitamine liposolubili (A, D, E, K)</a:t>
            </a:r>
          </a:p>
          <a:p>
            <a:pPr algn="just">
              <a:lnSpc>
                <a:spcPct val="120000"/>
              </a:lnSpc>
            </a:pP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Ranitidina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150 mg/die</a:t>
            </a:r>
          </a:p>
        </p:txBody>
      </p:sp>
    </p:spTree>
    <p:extLst>
      <p:ext uri="{BB962C8B-B14F-4D97-AF65-F5344CB8AC3E}">
        <p14:creationId xmlns:p14="http://schemas.microsoft.com/office/powerpoint/2010/main" val="3395668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813208" y="802495"/>
            <a:ext cx="7886700" cy="1325563"/>
          </a:xfrm>
        </p:spPr>
        <p:txBody>
          <a:bodyPr/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26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Segnaposto contenuto 5">
            <a:extLst>
              <a:ext uri="{FF2B5EF4-FFF2-40B4-BE49-F238E27FC236}">
                <a16:creationId xmlns:a16="http://schemas.microsoft.com/office/drawing/2014/main" id="{DD6D0B15-C5AA-46DB-9E68-3EEB06BBD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237" y="1379234"/>
            <a:ext cx="6662348" cy="55023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18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Andamento nel tempo degli indici di colestasi</a:t>
            </a:r>
          </a:p>
        </p:txBody>
      </p:sp>
      <p:sp>
        <p:nvSpPr>
          <p:cNvPr id="10" name="Segnaposto contenuto 5">
            <a:extLst>
              <a:ext uri="{FF2B5EF4-FFF2-40B4-BE49-F238E27FC236}">
                <a16:creationId xmlns:a16="http://schemas.microsoft.com/office/drawing/2014/main" id="{86339A7F-96DE-4F9B-8B50-A7903B3A1063}"/>
              </a:ext>
            </a:extLst>
          </p:cNvPr>
          <p:cNvSpPr txBox="1">
            <a:spLocks/>
          </p:cNvSpPr>
          <p:nvPr/>
        </p:nvSpPr>
        <p:spPr>
          <a:xfrm>
            <a:off x="628650" y="4997590"/>
            <a:ext cx="6378901" cy="740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endParaRPr lang="it-IT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Grafico 10">
            <a:extLst>
              <a:ext uri="{FF2B5EF4-FFF2-40B4-BE49-F238E27FC236}">
                <a16:creationId xmlns:a16="http://schemas.microsoft.com/office/drawing/2014/main" id="{E98D5914-C96B-4DCB-ACFC-00211BF266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4305035"/>
              </p:ext>
            </p:extLst>
          </p:nvPr>
        </p:nvGraphicFramePr>
        <p:xfrm>
          <a:off x="1290415" y="1929468"/>
          <a:ext cx="5352255" cy="3032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65656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27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Segnaposto contenuto 5">
            <a:extLst>
              <a:ext uri="{FF2B5EF4-FFF2-40B4-BE49-F238E27FC236}">
                <a16:creationId xmlns:a16="http://schemas.microsoft.com/office/drawing/2014/main" id="{86339A7F-96DE-4F9B-8B50-A7903B3A1063}"/>
              </a:ext>
            </a:extLst>
          </p:cNvPr>
          <p:cNvSpPr txBox="1">
            <a:spLocks/>
          </p:cNvSpPr>
          <p:nvPr/>
        </p:nvSpPr>
        <p:spPr>
          <a:xfrm>
            <a:off x="628650" y="4997590"/>
            <a:ext cx="6378901" cy="740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endParaRPr lang="it-IT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Grafico 10">
            <a:extLst>
              <a:ext uri="{FF2B5EF4-FFF2-40B4-BE49-F238E27FC236}">
                <a16:creationId xmlns:a16="http://schemas.microsoft.com/office/drawing/2014/main" id="{E98D5914-C96B-4DCB-ACFC-00211BF266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3955125"/>
              </p:ext>
            </p:extLst>
          </p:nvPr>
        </p:nvGraphicFramePr>
        <p:xfrm>
          <a:off x="199846" y="2235667"/>
          <a:ext cx="4372154" cy="264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456C1763-711A-4E5B-94AF-A7041DFCF9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594961"/>
              </p:ext>
            </p:extLst>
          </p:nvPr>
        </p:nvGraphicFramePr>
        <p:xfrm>
          <a:off x="4865616" y="2298584"/>
          <a:ext cx="4093826" cy="2520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05F8358F-F62C-4A04-BD60-AD3BAFEF292C}"/>
              </a:ext>
            </a:extLst>
          </p:cNvPr>
          <p:cNvSpPr txBox="1"/>
          <p:nvPr/>
        </p:nvSpPr>
        <p:spPr>
          <a:xfrm>
            <a:off x="847288" y="1317072"/>
            <a:ext cx="584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Andamento nel tempo degli esami ematochimici</a:t>
            </a:r>
          </a:p>
        </p:txBody>
      </p:sp>
    </p:spTree>
    <p:extLst>
      <p:ext uri="{BB962C8B-B14F-4D97-AF65-F5344CB8AC3E}">
        <p14:creationId xmlns:p14="http://schemas.microsoft.com/office/powerpoint/2010/main" val="244672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813208" y="802495"/>
            <a:ext cx="7886700" cy="1325563"/>
          </a:xfrm>
        </p:spPr>
        <p:txBody>
          <a:bodyPr/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28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Segnaposto contenuto 5">
            <a:extLst>
              <a:ext uri="{FF2B5EF4-FFF2-40B4-BE49-F238E27FC236}">
                <a16:creationId xmlns:a16="http://schemas.microsoft.com/office/drawing/2014/main" id="{86339A7F-96DE-4F9B-8B50-A7903B3A1063}"/>
              </a:ext>
            </a:extLst>
          </p:cNvPr>
          <p:cNvSpPr txBox="1">
            <a:spLocks/>
          </p:cNvSpPr>
          <p:nvPr/>
        </p:nvSpPr>
        <p:spPr>
          <a:xfrm>
            <a:off x="628650" y="4997590"/>
            <a:ext cx="6378901" cy="740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endParaRPr lang="it-IT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CA7B9CF-9270-469E-B6E8-23809B39BF2A}"/>
              </a:ext>
            </a:extLst>
          </p:cNvPr>
          <p:cNvSpPr/>
          <p:nvPr/>
        </p:nvSpPr>
        <p:spPr>
          <a:xfrm>
            <a:off x="1222823" y="1548893"/>
            <a:ext cx="6886027" cy="15374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Il quadro della paziente è ascrivibile ad una Sindrome di Alagille caratterizzata da </a:t>
            </a:r>
            <a:r>
              <a:rPr lang="it-IT" sz="20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epatopatia di tipo colestatico cronico, ipoplasia arteria polmonare e facies caratteristica</a:t>
            </a:r>
          </a:p>
          <a:p>
            <a:pPr algn="ctr">
              <a:lnSpc>
                <a:spcPct val="120000"/>
              </a:lnSpc>
            </a:pPr>
            <a:r>
              <a:rPr lang="it-IT" sz="20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Il prurito è il sintomo principale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5D30E31-1A5D-4FC1-9811-93CDBB2B947C}"/>
              </a:ext>
            </a:extLst>
          </p:cNvPr>
          <p:cNvSpPr/>
          <p:nvPr/>
        </p:nvSpPr>
        <p:spPr>
          <a:xfrm>
            <a:off x="1630579" y="3931197"/>
            <a:ext cx="5882841" cy="798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Alla valutazione molecolare </a:t>
            </a:r>
            <a:r>
              <a:rPr lang="it-IT" sz="20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assenza di mutazioni di JAGGED 1</a:t>
            </a: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. Negativo lo screening genetico parentale. </a:t>
            </a:r>
          </a:p>
        </p:txBody>
      </p:sp>
    </p:spTree>
    <p:extLst>
      <p:ext uri="{BB962C8B-B14F-4D97-AF65-F5344CB8AC3E}">
        <p14:creationId xmlns:p14="http://schemas.microsoft.com/office/powerpoint/2010/main" val="1118179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28650" y="728808"/>
            <a:ext cx="7886700" cy="1325563"/>
          </a:xfrm>
        </p:spPr>
        <p:txBody>
          <a:bodyPr/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628649" y="1379234"/>
            <a:ext cx="8087511" cy="424139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it-IT" sz="18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Le caratteristiche principali, descritte per la prima volta nel 1969 da Daniel Alagille sono rappresentate da:</a:t>
            </a:r>
          </a:p>
          <a:p>
            <a:pPr algn="just">
              <a:lnSpc>
                <a:spcPct val="120000"/>
              </a:lnSpc>
            </a:pPr>
            <a:r>
              <a:rPr lang="it-IT" sz="18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Paucità dei dotti biliari ed almeno </a:t>
            </a:r>
            <a:r>
              <a:rPr lang="it-IT" sz="18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tre delle seguenti</a:t>
            </a:r>
            <a:r>
              <a:rPr lang="it-IT" sz="18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20000"/>
              </a:lnSpc>
            </a:pPr>
            <a:r>
              <a:rPr lang="it-IT" sz="18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Colestasi cronica</a:t>
            </a:r>
          </a:p>
          <a:p>
            <a:pPr algn="just">
              <a:lnSpc>
                <a:spcPct val="120000"/>
              </a:lnSpc>
            </a:pPr>
            <a:r>
              <a:rPr lang="it-IT" sz="18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Anomalie cardiache</a:t>
            </a:r>
          </a:p>
          <a:p>
            <a:pPr algn="just">
              <a:lnSpc>
                <a:spcPct val="120000"/>
              </a:lnSpc>
            </a:pPr>
            <a:r>
              <a:rPr lang="it-IT" sz="18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Anomalie oculari</a:t>
            </a:r>
          </a:p>
          <a:p>
            <a:pPr algn="just">
              <a:lnSpc>
                <a:spcPct val="120000"/>
              </a:lnSpc>
            </a:pPr>
            <a:r>
              <a:rPr lang="it-IT" sz="18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Anomalie scheletriche</a:t>
            </a:r>
          </a:p>
          <a:p>
            <a:pPr algn="just">
              <a:lnSpc>
                <a:spcPct val="120000"/>
              </a:lnSpc>
            </a:pPr>
            <a:r>
              <a:rPr lang="it-IT" sz="18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Facies caratteristica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it-IT" sz="18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Sebbene non incluse attualmente tra i criteri diagnostici, si riporta anche un’alta prevalenza di anomalie renali e vascolari.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In origine la patologia era definita anche come «Displasia Arteriopatica»</a:t>
            </a: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F31C41D-0B4C-43D6-A55E-ED83CF2C5A49}"/>
              </a:ext>
            </a:extLst>
          </p:cNvPr>
          <p:cNvSpPr txBox="1"/>
          <p:nvPr/>
        </p:nvSpPr>
        <p:spPr>
          <a:xfrm>
            <a:off x="4367086" y="5899033"/>
            <a:ext cx="4776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Alagille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Syndrome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Mitchell E et al.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2018</a:t>
            </a:r>
            <a:endParaRPr lang="it-IT" sz="1600" i="1" dirty="0"/>
          </a:p>
        </p:txBody>
      </p:sp>
    </p:spTree>
    <p:extLst>
      <p:ext uri="{BB962C8B-B14F-4D97-AF65-F5344CB8AC3E}">
        <p14:creationId xmlns:p14="http://schemas.microsoft.com/office/powerpoint/2010/main" val="10528491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28650" y="728808"/>
            <a:ext cx="7886700" cy="1325563"/>
          </a:xfrm>
        </p:spPr>
        <p:txBody>
          <a:bodyPr/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29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732A94C-ACDE-40CE-B1E0-33501DAF0E2B}"/>
              </a:ext>
            </a:extLst>
          </p:cNvPr>
          <p:cNvSpPr/>
          <p:nvPr/>
        </p:nvSpPr>
        <p:spPr>
          <a:xfrm>
            <a:off x="335855" y="2098609"/>
            <a:ext cx="8559570" cy="3054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Ricovero in regime ordinario presso la Ns. U.O a </a:t>
            </a: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dicembre 2016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(età 21 anni e 4 mesi),</a:t>
            </a: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presso la ns UO, 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durante il quale si documentava: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bilirubina totale 1,19 mg/dl, bilirubina diretta 0,37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ALT 36 UI/L, 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fosfatasi alcalina 140 UI/L, GGT 123 UI/L 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amilasi totale 111 UI/L, amilasi pancreatica 65 U/L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PCR nella norma, alfa-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fetoproteina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nella norma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25-OH-vitamina D 29,7 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ng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/ml. 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TSH 5,280 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uIU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/ml, FT3 ed FT4 nella norma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975A556-704D-46DB-AA7B-22E1E99A99EA}"/>
              </a:ext>
            </a:extLst>
          </p:cNvPr>
          <p:cNvSpPr txBox="1"/>
          <p:nvPr/>
        </p:nvSpPr>
        <p:spPr>
          <a:xfrm>
            <a:off x="1436687" y="1090543"/>
            <a:ext cx="5931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Nessun follow up clinico negli anni dal 2013 al 2016</a:t>
            </a:r>
          </a:p>
          <a:p>
            <a:endParaRPr lang="it-IT" dirty="0">
              <a:solidFill>
                <a:srgbClr val="1C59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602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30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732A94C-ACDE-40CE-B1E0-33501DAF0E2B}"/>
              </a:ext>
            </a:extLst>
          </p:cNvPr>
          <p:cNvSpPr/>
          <p:nvPr/>
        </p:nvSpPr>
        <p:spPr>
          <a:xfrm>
            <a:off x="519343" y="2997182"/>
            <a:ext cx="810531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endParaRPr lang="it-IT" sz="1400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DEXA: 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documentata 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osteopenia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a livello del collo del femore con aumentato rischio di frattura, normale invece a livello lombare con rischio di frattura non aumentato.</a:t>
            </a:r>
          </a:p>
          <a:p>
            <a:pPr algn="just">
              <a:lnSpc>
                <a:spcPct val="120000"/>
              </a:lnSpc>
            </a:pP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Visita oftalmologica: 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visus occhio dx 10/10 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nat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.; visus occhio 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sx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10/10 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nat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.; si segnala 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embriotoxon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posteriore, per il resto nella norma. </a:t>
            </a:r>
          </a:p>
          <a:p>
            <a:pPr algn="just">
              <a:lnSpc>
                <a:spcPct val="120000"/>
              </a:lnSpc>
            </a:pPr>
            <a:endParaRPr lang="it-IT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Viene dimessa con AUDC 1650 mg/die ed il resto della terapia con supporto vitaminico e rifampicina</a:t>
            </a:r>
          </a:p>
          <a:p>
            <a:pPr algn="just"/>
            <a:endParaRPr lang="it-IT" sz="1400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9939408-F9D6-4F38-BFD8-C217F56ECF54}"/>
              </a:ext>
            </a:extLst>
          </p:cNvPr>
          <p:cNvSpPr/>
          <p:nvPr/>
        </p:nvSpPr>
        <p:spPr>
          <a:xfrm>
            <a:off x="519344" y="1244893"/>
            <a:ext cx="8105312" cy="2057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Dicembre 2016:</a:t>
            </a:r>
          </a:p>
          <a:p>
            <a:pPr algn="just">
              <a:lnSpc>
                <a:spcPct val="120000"/>
              </a:lnSpc>
            </a:pPr>
            <a:r>
              <a:rPr lang="it-IT" b="1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Ecoaddome</a:t>
            </a: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fegato con variante anatomica del lobo destro (lobo accessorio di Riedel) ad eco struttura omogenea, senza evidenti alterazioni focali nel suo contesto. Colecisti 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alitiasica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. Milza leggermente ingrandita (</a:t>
            </a:r>
            <a:r>
              <a:rPr lang="it-IT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diam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. long. 12.5 cm), regolare. Vie biliari intra ed extra-epatiche senza evidenza di ectasia. Vena porta, reni e aorta entro i limiti della norma.</a:t>
            </a:r>
          </a:p>
        </p:txBody>
      </p:sp>
    </p:spTree>
    <p:extLst>
      <p:ext uri="{BB962C8B-B14F-4D97-AF65-F5344CB8AC3E}">
        <p14:creationId xmlns:p14="http://schemas.microsoft.com/office/powerpoint/2010/main" val="3691306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28650" y="728808"/>
            <a:ext cx="7886700" cy="1325563"/>
          </a:xfrm>
        </p:spPr>
        <p:txBody>
          <a:bodyPr/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31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732A94C-ACDE-40CE-B1E0-33501DAF0E2B}"/>
              </a:ext>
            </a:extLst>
          </p:cNvPr>
          <p:cNvSpPr/>
          <p:nvPr/>
        </p:nvSpPr>
        <p:spPr>
          <a:xfrm>
            <a:off x="1051256" y="2183907"/>
            <a:ext cx="7041488" cy="15374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La paziente riferisce, nel corso degli anni, prurito oscillante con periodi di benessere e periodi di esacerbazione ai limiti della tollerabilità, durante i quali ricorre all’utilizzo di </a:t>
            </a:r>
            <a:r>
              <a:rPr lang="it-IT" sz="2000" b="1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colestiramina</a:t>
            </a:r>
            <a:r>
              <a:rPr lang="it-IT" sz="20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4g </a:t>
            </a: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una/due die al bisogno, con discreto controllo del sintomo.</a:t>
            </a:r>
          </a:p>
        </p:txBody>
      </p:sp>
    </p:spTree>
    <p:extLst>
      <p:ext uri="{BB962C8B-B14F-4D97-AF65-F5344CB8AC3E}">
        <p14:creationId xmlns:p14="http://schemas.microsoft.com/office/powerpoint/2010/main" val="18779480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28650" y="728808"/>
            <a:ext cx="7886700" cy="1325563"/>
          </a:xfrm>
        </p:spPr>
        <p:txBody>
          <a:bodyPr/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32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6506989-DE1D-4A2F-830C-C44AF21AC2A3}"/>
              </a:ext>
            </a:extLst>
          </p:cNvPr>
          <p:cNvSpPr/>
          <p:nvPr/>
        </p:nvSpPr>
        <p:spPr>
          <a:xfrm>
            <a:off x="695234" y="1123170"/>
            <a:ext cx="7820116" cy="3907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sz="16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A </a:t>
            </a:r>
            <a:r>
              <a:rPr lang="it-IT" sz="16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febbraio 2018 (22 anni) nuovo ricovero ordinario</a:t>
            </a:r>
            <a:r>
              <a:rPr lang="it-IT" sz="16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, per riscontro di esami laboratoristici alterati presso laboratorio privato</a:t>
            </a:r>
          </a:p>
          <a:p>
            <a:pPr algn="just">
              <a:lnSpc>
                <a:spcPct val="120000"/>
              </a:lnSpc>
            </a:pPr>
            <a:endParaRPr lang="it-IT" sz="1600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it-IT" sz="16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Gli esami eseguiti durante il ricovero hanno evidenziato:</a:t>
            </a:r>
          </a:p>
          <a:p>
            <a:pPr algn="just">
              <a:lnSpc>
                <a:spcPct val="120000"/>
              </a:lnSpc>
            </a:pPr>
            <a:r>
              <a:rPr lang="it-IT" sz="16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bilirubina diretta 0,60 ALT 51, AST 42 UI/L, fosfatasi alcalina 177 UI/L, gamma-GT 162 UI/L, amilasi totale 125 UI/L, amilasi pancreatica 67 UI/L, Anti-TPO 3704, Anti TGB 343; TSH, FT3 ed FT4 nella norma. Esame delle urine nella norma.</a:t>
            </a:r>
          </a:p>
          <a:p>
            <a:pPr algn="just">
              <a:lnSpc>
                <a:spcPct val="120000"/>
              </a:lnSpc>
            </a:pPr>
            <a:endParaRPr lang="it-IT" sz="1600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it-IT" sz="16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Ecocardiogramma: </a:t>
            </a:r>
            <a:r>
              <a:rPr lang="it-IT" sz="16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conservati gli indici di funzione sistolica ventricolare sinistra (FE 60%S). Si segnala accelerazione di flusso in corrispondenza del ramo sinistro dell’arteria polmonare, non emodinamicamente significativo (</a:t>
            </a:r>
            <a:r>
              <a:rPr lang="it-IT" sz="1600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Vmax</a:t>
            </a:r>
            <a:r>
              <a:rPr lang="it-IT" sz="16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1,96 m/sec, </a:t>
            </a:r>
            <a:r>
              <a:rPr lang="it-IT" sz="1600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grad</a:t>
            </a:r>
            <a:r>
              <a:rPr lang="it-IT" sz="16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max/</a:t>
            </a:r>
            <a:r>
              <a:rPr lang="it-IT" sz="1600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med</a:t>
            </a:r>
            <a:r>
              <a:rPr lang="it-IT" sz="16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15/8 mmHg). Minimo rigurgito polmonare. Minimo jet di insufficienza </a:t>
            </a:r>
            <a:r>
              <a:rPr lang="it-IT" sz="1600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tricuspidalica</a:t>
            </a:r>
            <a:r>
              <a:rPr lang="it-IT" sz="16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con valori di PAPS 27 mmHg”.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2E65056-1AE2-4F15-8837-AB122CF92E10}"/>
              </a:ext>
            </a:extLst>
          </p:cNvPr>
          <p:cNvSpPr/>
          <p:nvPr/>
        </p:nvSpPr>
        <p:spPr>
          <a:xfrm>
            <a:off x="773469" y="5150055"/>
            <a:ext cx="7820116" cy="657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16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La paziente viene dimessa con AUDC 1800 mg/die (450+150 x3/die);</a:t>
            </a:r>
          </a:p>
          <a:p>
            <a:pPr algn="ctr">
              <a:lnSpc>
                <a:spcPct val="120000"/>
              </a:lnSpc>
            </a:pPr>
            <a:r>
              <a:rPr lang="it-IT" sz="1600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Questran</a:t>
            </a:r>
            <a:r>
              <a:rPr lang="it-IT" sz="16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4g bustine 2x/die; </a:t>
            </a:r>
            <a:r>
              <a:rPr lang="it-IT" sz="1600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Rifadin</a:t>
            </a:r>
            <a:r>
              <a:rPr lang="it-IT" sz="16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300 mg al bisogno, supporto vitaminico</a:t>
            </a:r>
          </a:p>
        </p:txBody>
      </p:sp>
    </p:spTree>
    <p:extLst>
      <p:ext uri="{BB962C8B-B14F-4D97-AF65-F5344CB8AC3E}">
        <p14:creationId xmlns:p14="http://schemas.microsoft.com/office/powerpoint/2010/main" val="401139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28650" y="728808"/>
            <a:ext cx="7886700" cy="1325563"/>
          </a:xfrm>
        </p:spPr>
        <p:txBody>
          <a:bodyPr/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>
                <a:solidFill>
                  <a:srgbClr val="1C599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Oggi…</a:t>
            </a: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33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6506989-DE1D-4A2F-830C-C44AF21AC2A3}"/>
              </a:ext>
            </a:extLst>
          </p:cNvPr>
          <p:cNvSpPr/>
          <p:nvPr/>
        </p:nvSpPr>
        <p:spPr>
          <a:xfrm>
            <a:off x="890308" y="3298886"/>
            <a:ext cx="7491642" cy="263456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A </a:t>
            </a: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luglio 2020 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la paziente ha 24 anni e 11 mesi, riferisce occasionali esacerbazioni del prurito, per il resto non lamenta sintomi di rilievo, assume con compliance la terapia prescritta ed esegue esami di routine periodicamente.</a:t>
            </a:r>
          </a:p>
          <a:p>
            <a:pPr algn="just">
              <a:lnSpc>
                <a:spcPct val="120000"/>
              </a:lnSpc>
            </a:pPr>
            <a:endParaRPr lang="it-IT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it-IT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Riferisce sostanziale benessere, mantiene una vita attiva, lavorativamente e socialmente.</a:t>
            </a:r>
          </a:p>
          <a:p>
            <a:pPr algn="just"/>
            <a:endParaRPr lang="it-IT" sz="1400" dirty="0">
              <a:solidFill>
                <a:srgbClr val="004586"/>
              </a:solidFill>
              <a:highlight>
                <a:srgbClr val="FFFF00"/>
              </a:highlight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F9EE279-0CE3-4171-BEB2-A949AA3D537F}"/>
              </a:ext>
            </a:extLst>
          </p:cNvPr>
          <p:cNvSpPr txBox="1"/>
          <p:nvPr/>
        </p:nvSpPr>
        <p:spPr>
          <a:xfrm>
            <a:off x="954994" y="1884704"/>
            <a:ext cx="7491641" cy="1060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b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Ecoaddome</a:t>
            </a: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luglio 2020: </a:t>
            </a:r>
            <a:r>
              <a:rPr lang="it-IT" dirty="0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fegato ad </a:t>
            </a:r>
            <a:r>
              <a:rPr lang="it-IT" dirty="0" err="1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ecostruttura</a:t>
            </a:r>
            <a:r>
              <a:rPr lang="it-IT" dirty="0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omogenea con lobo accessorio di Riedel, già noto; colecisti ripiegata, </a:t>
            </a:r>
            <a:r>
              <a:rPr lang="it-IT" dirty="0" err="1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alitiasica</a:t>
            </a:r>
            <a:r>
              <a:rPr lang="it-IT" dirty="0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milza con </a:t>
            </a:r>
            <a:r>
              <a:rPr lang="it-IT" dirty="0" err="1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</a:t>
            </a:r>
            <a:r>
              <a:rPr lang="it-IT" dirty="0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12 cm; nella norma il resto</a:t>
            </a:r>
          </a:p>
        </p:txBody>
      </p:sp>
    </p:spTree>
    <p:extLst>
      <p:ext uri="{BB962C8B-B14F-4D97-AF65-F5344CB8AC3E}">
        <p14:creationId xmlns:p14="http://schemas.microsoft.com/office/powerpoint/2010/main" val="8540366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34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Segnaposto contenuto 5">
            <a:extLst>
              <a:ext uri="{FF2B5EF4-FFF2-40B4-BE49-F238E27FC236}">
                <a16:creationId xmlns:a16="http://schemas.microsoft.com/office/drawing/2014/main" id="{86339A7F-96DE-4F9B-8B50-A7903B3A1063}"/>
              </a:ext>
            </a:extLst>
          </p:cNvPr>
          <p:cNvSpPr txBox="1">
            <a:spLocks/>
          </p:cNvSpPr>
          <p:nvPr/>
        </p:nvSpPr>
        <p:spPr>
          <a:xfrm>
            <a:off x="628650" y="4997590"/>
            <a:ext cx="6378901" cy="740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endParaRPr lang="it-IT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Grafico 10">
            <a:extLst>
              <a:ext uri="{FF2B5EF4-FFF2-40B4-BE49-F238E27FC236}">
                <a16:creationId xmlns:a16="http://schemas.microsoft.com/office/drawing/2014/main" id="{E98D5914-C96B-4DCB-ACFC-00211BF266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0173587"/>
              </p:ext>
            </p:extLst>
          </p:nvPr>
        </p:nvGraphicFramePr>
        <p:xfrm>
          <a:off x="184558" y="1321054"/>
          <a:ext cx="4372154" cy="264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456C1763-711A-4E5B-94AF-A7041DFCF9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3271659"/>
              </p:ext>
            </p:extLst>
          </p:nvPr>
        </p:nvGraphicFramePr>
        <p:xfrm>
          <a:off x="4865616" y="1321054"/>
          <a:ext cx="4093826" cy="2520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8ECE1EE2-DB31-4EC1-AE62-DA62A0151870}"/>
              </a:ext>
            </a:extLst>
          </p:cNvPr>
          <p:cNvSpPr txBox="1"/>
          <p:nvPr/>
        </p:nvSpPr>
        <p:spPr>
          <a:xfrm>
            <a:off x="1474237" y="951722"/>
            <a:ext cx="515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Condizione </a:t>
            </a:r>
            <a:r>
              <a:rPr lang="it-IT" dirty="0" err="1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bioumorale</a:t>
            </a:r>
            <a:r>
              <a:rPr lang="it-IT" dirty="0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giugno 2020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02D142A7-FAAC-43C1-9BCC-3697A90FC2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5653163"/>
              </p:ext>
            </p:extLst>
          </p:nvPr>
        </p:nvGraphicFramePr>
        <p:xfrm>
          <a:off x="2430326" y="3967754"/>
          <a:ext cx="4093826" cy="2520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862235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35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Segnaposto contenuto 5">
            <a:extLst>
              <a:ext uri="{FF2B5EF4-FFF2-40B4-BE49-F238E27FC236}">
                <a16:creationId xmlns:a16="http://schemas.microsoft.com/office/drawing/2014/main" id="{86339A7F-96DE-4F9B-8B50-A7903B3A1063}"/>
              </a:ext>
            </a:extLst>
          </p:cNvPr>
          <p:cNvSpPr txBox="1">
            <a:spLocks/>
          </p:cNvSpPr>
          <p:nvPr/>
        </p:nvSpPr>
        <p:spPr>
          <a:xfrm>
            <a:off x="628650" y="4997590"/>
            <a:ext cx="6378901" cy="740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endParaRPr lang="it-IT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A8D0265-4C1E-4FC8-AED4-6FCB86559399}"/>
              </a:ext>
            </a:extLst>
          </p:cNvPr>
          <p:cNvSpPr/>
          <p:nvPr/>
        </p:nvSpPr>
        <p:spPr>
          <a:xfrm>
            <a:off x="673177" y="1663273"/>
            <a:ext cx="7797645" cy="44920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sz="2000" dirty="0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caso della nostra paziente mostra un quadro clinico tipico ALGS con </a:t>
            </a:r>
            <a:r>
              <a:rPr lang="it-IT" sz="2000" b="1" dirty="0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colestasi, </a:t>
            </a:r>
            <a:r>
              <a:rPr lang="it-IT" sz="2000" b="1" dirty="0" err="1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duttopenia</a:t>
            </a:r>
            <a:r>
              <a:rPr lang="it-IT" sz="2000" b="1" dirty="0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intraepatica, facies caratteristica, </a:t>
            </a:r>
            <a:r>
              <a:rPr lang="it-IT" sz="2000" b="1" dirty="0" err="1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osteopenia</a:t>
            </a:r>
            <a:r>
              <a:rPr lang="it-IT" sz="2000" b="1" dirty="0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stenosi dell’arteria polmonare, emodinamicamente non significativa, con prurito </a:t>
            </a:r>
            <a:r>
              <a:rPr lang="it-IT" sz="2000" dirty="0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come sintomo principale, che beneficia della terapia farmacologica, in particolare dell’utilizzo di </a:t>
            </a:r>
            <a:r>
              <a:rPr lang="it-IT" sz="2000" dirty="0" err="1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colestiramina</a:t>
            </a:r>
            <a:r>
              <a:rPr lang="it-IT" sz="2000" dirty="0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nei momenti di esacerbazione. </a:t>
            </a:r>
            <a:r>
              <a:rPr lang="it-IT" sz="2000" b="1" dirty="0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trend della colestasi ha mostrato un miglioramento con l’età, come descritto in letteratura</a:t>
            </a:r>
            <a:r>
              <a:rPr lang="it-IT" sz="2000" dirty="0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riduzione, negli anni, di bilirubinemia, fosfatasi alcalina e GGT, senza, tuttora, sviluppo di epatopatia infiammatoria. Non sono state riscontrate mutazioni di JAG1, mentre non è noto il suo genotipo relativo a </a:t>
            </a:r>
            <a:r>
              <a:rPr lang="it-IT" sz="2000" dirty="0" err="1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Notch</a:t>
            </a:r>
            <a:r>
              <a:rPr lang="it-IT" sz="2000" dirty="0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Mantiene il follow-up clinico, laboratoristico e strumentale presso il nostro Centro, così come previsto dalla letteratura.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E7C7DC0-0404-49B6-867E-FA2BDD4E077F}"/>
              </a:ext>
            </a:extLst>
          </p:cNvPr>
          <p:cNvSpPr txBox="1"/>
          <p:nvPr/>
        </p:nvSpPr>
        <p:spPr>
          <a:xfrm>
            <a:off x="1313895" y="1120287"/>
            <a:ext cx="2130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CONCLUSIONI</a:t>
            </a:r>
          </a:p>
        </p:txBody>
      </p:sp>
    </p:spTree>
    <p:extLst>
      <p:ext uri="{BB962C8B-B14F-4D97-AF65-F5344CB8AC3E}">
        <p14:creationId xmlns:p14="http://schemas.microsoft.com/office/powerpoint/2010/main" val="4053781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28650" y="728808"/>
            <a:ext cx="7886700" cy="1325563"/>
          </a:xfrm>
        </p:spPr>
        <p:txBody>
          <a:bodyPr/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3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F31C41D-0B4C-43D6-A55E-ED83CF2C5A49}"/>
              </a:ext>
            </a:extLst>
          </p:cNvPr>
          <p:cNvSpPr txBox="1"/>
          <p:nvPr/>
        </p:nvSpPr>
        <p:spPr>
          <a:xfrm>
            <a:off x="5841507" y="5288856"/>
            <a:ext cx="275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Alagille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Syndrome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Mitchell E et al.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2018</a:t>
            </a:r>
            <a:endParaRPr lang="it-IT" sz="1600" i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5CA0E14-942E-44A6-AF61-2EB208EEB4CD}"/>
              </a:ext>
            </a:extLst>
          </p:cNvPr>
          <p:cNvSpPr txBox="1"/>
          <p:nvPr/>
        </p:nvSpPr>
        <p:spPr>
          <a:xfrm>
            <a:off x="1100831" y="1012054"/>
            <a:ext cx="4740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Quadro clinico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5EC6925-7F7F-40D5-917C-3FA5B890E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132" y="1517846"/>
            <a:ext cx="4776185" cy="3121240"/>
          </a:xfrm>
          <a:prstGeom prst="rect">
            <a:avLst/>
          </a:prstGeom>
        </p:spPr>
      </p:pic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628650" y="1752903"/>
            <a:ext cx="4902138" cy="472409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>
              <a:lnSpc>
                <a:spcPct val="120000"/>
              </a:lnSpc>
            </a:pP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Paucità dei dotti biliari 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(75% dei casi) interessa i </a:t>
            </a: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dotti </a:t>
            </a:r>
            <a:r>
              <a:rPr lang="it-IT" b="1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interlobulari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Colestasi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 (89% dei casi) </a:t>
            </a:r>
          </a:p>
          <a:p>
            <a:pPr algn="ctr">
              <a:lnSpc>
                <a:spcPct val="120000"/>
              </a:lnSpc>
            </a:pPr>
            <a:endParaRPr lang="it-IT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La malattia epatica, quando presente, si sviluppa nell’arco della prima infanzia e mai al di fuori di questo periodo. </a:t>
            </a:r>
          </a:p>
          <a:p>
            <a:pPr algn="just">
              <a:lnSpc>
                <a:spcPct val="120000"/>
              </a:lnSpc>
            </a:pP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Iperbilirubinemia, di cui 50% circa </a:t>
            </a:r>
            <a:r>
              <a:rPr lang="it-IT" sz="20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bilirubina diretta</a:t>
            </a:r>
          </a:p>
          <a:p>
            <a:pPr algn="just">
              <a:lnSpc>
                <a:spcPct val="120000"/>
              </a:lnSpc>
            </a:pP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L’</a:t>
            </a:r>
            <a:r>
              <a:rPr lang="it-IT" sz="20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epatite</a:t>
            </a: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e l’alterata sintesi epatica sono rare e solitamente lievi</a:t>
            </a:r>
          </a:p>
          <a:p>
            <a:pPr algn="just">
              <a:lnSpc>
                <a:spcPct val="120000"/>
              </a:lnSpc>
            </a:pPr>
            <a:r>
              <a:rPr lang="it-IT" sz="20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Rara</a:t>
            </a: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la progressione in </a:t>
            </a:r>
            <a:r>
              <a:rPr lang="it-IT" sz="20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cirrosi</a:t>
            </a:r>
          </a:p>
          <a:p>
            <a:pPr algn="just">
              <a:lnSpc>
                <a:spcPct val="120000"/>
              </a:lnSpc>
            </a:pP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Attualmente, </a:t>
            </a:r>
            <a:r>
              <a:rPr lang="it-IT" sz="20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non validati elementi prognostici</a:t>
            </a:r>
            <a:r>
              <a:rPr lang="it-IT" sz="20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di miglioramento o di progressione verso la cirrosi</a:t>
            </a:r>
          </a:p>
          <a:p>
            <a:pPr marL="0" indent="0" algn="just">
              <a:buNone/>
            </a:pPr>
            <a:endParaRPr lang="it-IT" b="1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it-IT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788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28650" y="728808"/>
            <a:ext cx="7886700" cy="1325563"/>
          </a:xfrm>
        </p:spPr>
        <p:txBody>
          <a:bodyPr/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628650" y="1379234"/>
            <a:ext cx="7886700" cy="38374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4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EPIDEMIOLOGIA</a:t>
            </a:r>
          </a:p>
          <a:p>
            <a:pPr marL="0" indent="0" algn="just">
              <a:buNone/>
            </a:pPr>
            <a:endParaRPr lang="it-IT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I primi dati, a livello globale, basati sulla </a:t>
            </a: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presenza di colestasi 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nei bambini, stimavano la frequenza ad 1/70.000 nati vivi. </a:t>
            </a:r>
          </a:p>
          <a:p>
            <a:pPr marL="0" indent="0" algn="just">
              <a:buNone/>
            </a:pPr>
            <a:endParaRPr lang="it-IT" b="1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Diagnosi molecolare ► 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frequenza stimata circa 1/30.000</a:t>
            </a:r>
          </a:p>
          <a:p>
            <a:pPr marL="0" indent="0" algn="just">
              <a:buNone/>
            </a:pPr>
            <a:endParaRPr lang="it-IT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L’epidemiologia italiana di ALGS non è nota</a:t>
            </a: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4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F31C41D-0B4C-43D6-A55E-ED83CF2C5A49}"/>
              </a:ext>
            </a:extLst>
          </p:cNvPr>
          <p:cNvSpPr txBox="1"/>
          <p:nvPr/>
        </p:nvSpPr>
        <p:spPr>
          <a:xfrm>
            <a:off x="3833845" y="5288856"/>
            <a:ext cx="4961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Alagille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Syndrome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Mitchell E et al.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2018</a:t>
            </a:r>
            <a:endParaRPr lang="it-IT" sz="1600" i="1" dirty="0"/>
          </a:p>
        </p:txBody>
      </p:sp>
    </p:spTree>
    <p:extLst>
      <p:ext uri="{BB962C8B-B14F-4D97-AF65-F5344CB8AC3E}">
        <p14:creationId xmlns:p14="http://schemas.microsoft.com/office/powerpoint/2010/main" val="1636284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28650" y="728808"/>
            <a:ext cx="7886700" cy="1325563"/>
          </a:xfrm>
        </p:spPr>
        <p:txBody>
          <a:bodyPr/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628649" y="1379233"/>
            <a:ext cx="8305625" cy="4484671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30000"/>
              </a:lnSpc>
              <a:buNone/>
            </a:pPr>
            <a:r>
              <a:rPr lang="it-IT" sz="33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DIAGNOSI</a:t>
            </a:r>
          </a:p>
          <a:p>
            <a:pPr marL="0" indent="0" algn="just">
              <a:lnSpc>
                <a:spcPct val="130000"/>
              </a:lnSpc>
              <a:buNone/>
            </a:pPr>
            <a:endParaRPr lang="it-IT" sz="2900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it-IT" sz="29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clinica </a:t>
            </a:r>
            <a:r>
              <a:rPr lang="it-IT" sz="29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secondo i criteri già menzionati, elencati nel 1969 da Alagille</a:t>
            </a:r>
          </a:p>
          <a:p>
            <a:pPr algn="just">
              <a:lnSpc>
                <a:spcPct val="130000"/>
              </a:lnSpc>
            </a:pPr>
            <a:r>
              <a:rPr lang="it-IT" sz="29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molecolare - </a:t>
            </a:r>
            <a:r>
              <a:rPr lang="it-IT" sz="29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mutazioni di </a:t>
            </a:r>
          </a:p>
          <a:p>
            <a:pPr algn="ctr">
              <a:lnSpc>
                <a:spcPct val="130000"/>
              </a:lnSpc>
            </a:pPr>
            <a:r>
              <a:rPr lang="it-IT" sz="29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JAGGED 1 (89 %) – 20p12              </a:t>
            </a:r>
          </a:p>
          <a:p>
            <a:pPr algn="ctr">
              <a:lnSpc>
                <a:spcPct val="130000"/>
              </a:lnSpc>
            </a:pPr>
            <a:r>
              <a:rPr lang="it-IT" sz="29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NOTCH 2 (7-8 %) – 1p13</a:t>
            </a:r>
          </a:p>
          <a:p>
            <a:pPr marL="0" indent="0" algn="ctr">
              <a:lnSpc>
                <a:spcPct val="130000"/>
              </a:lnSpc>
              <a:buNone/>
            </a:pPr>
            <a:endParaRPr lang="it-IT" sz="2900" b="1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30000"/>
              </a:lnSpc>
              <a:buNone/>
            </a:pPr>
            <a:r>
              <a:rPr lang="it-IT" sz="2900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JAGGED 1 e NOTCH 2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it-IT" sz="29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Sono responsabili del 96-97 % dei casi di ALGS.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it-IT" sz="29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Non è tuttora noto un marcatore genetico responsabile dei restanti casi</a:t>
            </a:r>
          </a:p>
          <a:p>
            <a:pPr marL="0" indent="0" algn="ctr">
              <a:buNone/>
            </a:pPr>
            <a:endParaRPr lang="it-IT" b="1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5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F31C41D-0B4C-43D6-A55E-ED83CF2C5A49}"/>
              </a:ext>
            </a:extLst>
          </p:cNvPr>
          <p:cNvSpPr txBox="1"/>
          <p:nvPr/>
        </p:nvSpPr>
        <p:spPr>
          <a:xfrm>
            <a:off x="4165750" y="5959915"/>
            <a:ext cx="4844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Alagille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Syndrome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Mitchell E et al.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</a:t>
            </a:r>
            <a:r>
              <a:rPr lang="it-IT" sz="1600" i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2018</a:t>
            </a:r>
            <a:endParaRPr lang="it-IT" sz="1600" i="1" dirty="0"/>
          </a:p>
        </p:txBody>
      </p:sp>
    </p:spTree>
    <p:extLst>
      <p:ext uri="{BB962C8B-B14F-4D97-AF65-F5344CB8AC3E}">
        <p14:creationId xmlns:p14="http://schemas.microsoft.com/office/powerpoint/2010/main" val="3094780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28650" y="728808"/>
            <a:ext cx="7886700" cy="1325563"/>
          </a:xfrm>
        </p:spPr>
        <p:txBody>
          <a:bodyPr>
            <a:normAutofit/>
          </a:bodyPr>
          <a:lstStyle/>
          <a:p>
            <a:r>
              <a:rPr lang="it-IT" sz="24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PATOGENESI</a:t>
            </a: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6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2685504-8BA9-443A-A92A-DD7867116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538806" cy="443313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it-IT" sz="1600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meccanismi implicati nella </a:t>
            </a:r>
            <a:r>
              <a:rPr lang="it-IT" sz="1600" b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paucità dei dotti biliari</a:t>
            </a:r>
            <a:r>
              <a:rPr lang="it-IT" sz="1600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nella </a:t>
            </a:r>
            <a:r>
              <a:rPr lang="it-IT" sz="1600" b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colestasi</a:t>
            </a:r>
            <a:r>
              <a:rPr lang="it-IT" sz="1600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sono definiti. Non è, inoltre, noto come la malattia </a:t>
            </a:r>
            <a:r>
              <a:rPr lang="it-IT" sz="1600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epato</a:t>
            </a:r>
            <a:r>
              <a:rPr lang="it-IT" sz="1600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-biliare correli con la molteplicità delle anomalie congenite di altri organi e sistemi.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it-IT" sz="1600" b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Nell’embrione umano, JAG1 è espresso in </a:t>
            </a:r>
          </a:p>
          <a:p>
            <a:pPr algn="just">
              <a:lnSpc>
                <a:spcPct val="120000"/>
              </a:lnSpc>
            </a:pPr>
            <a:r>
              <a:rPr lang="it-IT" sz="1600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Tratto di efflusso distale ed arteria polmonare</a:t>
            </a:r>
          </a:p>
          <a:p>
            <a:pPr algn="just">
              <a:lnSpc>
                <a:spcPct val="120000"/>
              </a:lnSpc>
            </a:pPr>
            <a:r>
              <a:rPr lang="it-IT" sz="1600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Arterie di grosso calibro</a:t>
            </a:r>
          </a:p>
          <a:p>
            <a:pPr algn="just">
              <a:lnSpc>
                <a:spcPct val="120000"/>
              </a:lnSpc>
            </a:pPr>
            <a:r>
              <a:rPr lang="it-IT" sz="1600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Vena porta</a:t>
            </a:r>
          </a:p>
          <a:p>
            <a:pPr algn="just">
              <a:lnSpc>
                <a:spcPct val="120000"/>
              </a:lnSpc>
            </a:pPr>
            <a:r>
              <a:rPr lang="it-IT" sz="1600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Vescicola ottica; Otocisti</a:t>
            </a:r>
          </a:p>
          <a:p>
            <a:pPr algn="just">
              <a:lnSpc>
                <a:spcPct val="120000"/>
              </a:lnSpc>
            </a:pPr>
            <a:r>
              <a:rPr lang="it-IT" sz="1600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Archi branchiali</a:t>
            </a:r>
          </a:p>
          <a:p>
            <a:pPr algn="just">
              <a:lnSpc>
                <a:spcPct val="120000"/>
              </a:lnSpc>
            </a:pPr>
            <a:r>
              <a:rPr lang="it-IT" sz="1600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Metanefro</a:t>
            </a:r>
            <a:r>
              <a:rPr lang="it-IT" sz="1600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Pancreas; </a:t>
            </a:r>
            <a:r>
              <a:rPr lang="it-IT" sz="1600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Mesocardio</a:t>
            </a:r>
            <a:endParaRPr lang="it-IT" sz="1600" dirty="0">
              <a:solidFill>
                <a:srgbClr val="0045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it-IT" sz="1600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Intorno ai bronchi principali</a:t>
            </a:r>
          </a:p>
          <a:p>
            <a:pPr algn="just">
              <a:lnSpc>
                <a:spcPct val="120000"/>
              </a:lnSpc>
            </a:pPr>
            <a:r>
              <a:rPr lang="it-IT" sz="1600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Tubo neurale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D144C2BF-1381-4FF9-8F94-EED5F6AA99C5}"/>
              </a:ext>
            </a:extLst>
          </p:cNvPr>
          <p:cNvSpPr txBox="1">
            <a:spLocks/>
          </p:cNvSpPr>
          <p:nvPr/>
        </p:nvSpPr>
        <p:spPr>
          <a:xfrm>
            <a:off x="4103286" y="4548752"/>
            <a:ext cx="4559516" cy="112968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40000"/>
              </a:lnSpc>
              <a:buNone/>
            </a:pPr>
            <a:r>
              <a:rPr lang="it-IT" dirty="0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JAGGED1 (abbreviato JAG1) - gene che codifica per la </a:t>
            </a:r>
            <a:r>
              <a:rPr lang="it-IT" b="1" dirty="0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proteina Jagged1</a:t>
            </a:r>
            <a:r>
              <a:rPr lang="it-IT" dirty="0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una delle cinque proteine di superficie cellulare che costituiscono i ligandi dei quattro tipi di recettori </a:t>
            </a:r>
            <a:r>
              <a:rPr lang="it-IT" dirty="0" err="1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Notch</a:t>
            </a:r>
            <a:r>
              <a:rPr lang="it-IT" dirty="0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nel </a:t>
            </a:r>
            <a:r>
              <a:rPr lang="it-IT" b="1" dirty="0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pathway molecolare di segnalazione di </a:t>
            </a:r>
            <a:r>
              <a:rPr lang="it-IT" b="1" dirty="0" err="1">
                <a:solidFill>
                  <a:srgbClr val="1C59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Notch</a:t>
            </a:r>
            <a:endParaRPr lang="it-IT" b="1" dirty="0">
              <a:solidFill>
                <a:srgbClr val="1C59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B4DEF74-97AA-43D6-8AEB-0E1F4FED6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420" y="3584238"/>
            <a:ext cx="4836526" cy="156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40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28650" y="482658"/>
            <a:ext cx="7886700" cy="1325563"/>
          </a:xfrm>
        </p:spPr>
        <p:txBody>
          <a:bodyPr>
            <a:normAutofit/>
          </a:bodyPr>
          <a:lstStyle/>
          <a:p>
            <a:r>
              <a:rPr lang="it-IT" sz="2400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PATOGENESI</a:t>
            </a: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7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2685504-8BA9-443A-A92A-DD7867116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167" y="1326807"/>
            <a:ext cx="4325090" cy="420438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it-IT" sz="1800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Molte delle mutazioni studiate determinano la produzione di </a:t>
            </a:r>
            <a:r>
              <a:rPr lang="it-IT" sz="1800" b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proteine tronche</a:t>
            </a:r>
            <a:r>
              <a:rPr lang="it-IT" sz="1800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un effetto dominante negativo sul pathway di segnalazione di </a:t>
            </a:r>
            <a:r>
              <a:rPr lang="it-IT" sz="1800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Notch</a:t>
            </a:r>
            <a:endParaRPr lang="it-IT" sz="1800" dirty="0">
              <a:solidFill>
                <a:srgbClr val="0045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ccia in giù 1">
            <a:extLst>
              <a:ext uri="{FF2B5EF4-FFF2-40B4-BE49-F238E27FC236}">
                <a16:creationId xmlns:a16="http://schemas.microsoft.com/office/drawing/2014/main" id="{741BDA97-C683-40F6-A825-7779BC855C3D}"/>
              </a:ext>
            </a:extLst>
          </p:cNvPr>
          <p:cNvSpPr/>
          <p:nvPr/>
        </p:nvSpPr>
        <p:spPr>
          <a:xfrm rot="16200000">
            <a:off x="4646623" y="3751103"/>
            <a:ext cx="380966" cy="8532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egnaposto contenuto 3">
            <a:extLst>
              <a:ext uri="{FF2B5EF4-FFF2-40B4-BE49-F238E27FC236}">
                <a16:creationId xmlns:a16="http://schemas.microsoft.com/office/drawing/2014/main" id="{B2C1B549-8459-4E5F-9DA8-A4728906D1F6}"/>
              </a:ext>
            </a:extLst>
          </p:cNvPr>
          <p:cNvSpPr txBox="1">
            <a:spLocks/>
          </p:cNvSpPr>
          <p:nvPr/>
        </p:nvSpPr>
        <p:spPr>
          <a:xfrm>
            <a:off x="5562226" y="2668124"/>
            <a:ext cx="2679577" cy="340014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Font typeface="Arial"/>
              <a:buNone/>
            </a:pPr>
            <a:r>
              <a:rPr lang="it-IT" sz="1800" b="1" dirty="0" err="1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Notch</a:t>
            </a:r>
            <a:r>
              <a:rPr lang="it-IT" sz="1800" b="1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lnSpc>
                <a:spcPct val="120000"/>
              </a:lnSpc>
              <a:buFont typeface="Arial"/>
              <a:buNone/>
            </a:pPr>
            <a:r>
              <a:rPr lang="it-IT" sz="1800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Ruolo importante nella differenziazione delle cellule dell’epitelio biliare e nella formazione dei tubuli biliari durante lo sviluppo dei dotti intraepatici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DDEA3FA-FBDD-4DF0-B895-D1EE423FF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52" y="2858610"/>
            <a:ext cx="3796619" cy="307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24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28650" y="728808"/>
            <a:ext cx="7886700" cy="1325563"/>
          </a:xfrm>
        </p:spPr>
        <p:txBody>
          <a:bodyPr/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628650" y="2187212"/>
            <a:ext cx="8297236" cy="3500524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40000"/>
              </a:lnSpc>
              <a:buNone/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In funzione della </a:t>
            </a: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colestasi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40000"/>
              </a:lnSpc>
            </a:pP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ittero e feci ipocoliche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possono essere manifesti nel periodo neonatale e</a:t>
            </a:r>
          </a:p>
          <a:p>
            <a:pPr marL="0" indent="0" algn="just">
              <a:lnSpc>
                <a:spcPct val="140000"/>
              </a:lnSpc>
              <a:buNone/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nella maggioranza dei pazienti si presentano entro i primi 2 anni di vita</a:t>
            </a:r>
          </a:p>
          <a:p>
            <a:pPr algn="just">
              <a:lnSpc>
                <a:spcPct val="140000"/>
              </a:lnSpc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Frequente </a:t>
            </a:r>
            <a:r>
              <a:rPr lang="it-IT" b="1" dirty="0" err="1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epato</a:t>
            </a: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-splenomegalia</a:t>
            </a:r>
            <a:endParaRPr lang="it-IT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</a:pP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Fosfatasi Alcalina e GGT possono essere molto elevate 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e correlano con il livello di colestasi</a:t>
            </a:r>
          </a:p>
          <a:p>
            <a:pPr algn="just">
              <a:lnSpc>
                <a:spcPct val="140000"/>
              </a:lnSpc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Concentrazione sierica di </a:t>
            </a: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acidi biliari </a:t>
            </a: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marcatamente elevata</a:t>
            </a:r>
          </a:p>
          <a:p>
            <a:pPr algn="just">
              <a:lnSpc>
                <a:spcPct val="140000"/>
              </a:lnSpc>
            </a:pPr>
            <a:r>
              <a:rPr lang="it-IT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Diagnosi differenziale con </a:t>
            </a:r>
            <a:r>
              <a:rPr lang="it-IT" b="1" dirty="0">
                <a:solidFill>
                  <a:srgbClr val="004586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Atresia Biliare Congenita</a:t>
            </a:r>
            <a:endParaRPr lang="it-IT" dirty="0">
              <a:solidFill>
                <a:srgbClr val="004586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8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F34D6F1-817F-43E7-A4FB-35707FDEBC1D}"/>
              </a:ext>
            </a:extLst>
          </p:cNvPr>
          <p:cNvSpPr txBox="1"/>
          <p:nvPr/>
        </p:nvSpPr>
        <p:spPr>
          <a:xfrm>
            <a:off x="1189608" y="1252762"/>
            <a:ext cx="3249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45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</a:t>
            </a:r>
          </a:p>
        </p:txBody>
      </p:sp>
      <p:pic>
        <p:nvPicPr>
          <p:cNvPr id="1028" name="Picture 4" descr="Ittero neonatale: è fisiologico o patologico? - Roba da Donne">
            <a:extLst>
              <a:ext uri="{FF2B5EF4-FFF2-40B4-BE49-F238E27FC236}">
                <a16:creationId xmlns:a16="http://schemas.microsoft.com/office/drawing/2014/main" id="{6113F475-4105-4787-A4FB-76A3FE43D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1529" y="1051645"/>
            <a:ext cx="2651126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9018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 _ Seminario Dirigenti 2016" id="{5ACF2AD0-9D08-E14B-942F-B79B0F69619E}" vid="{4B5AFD1A-43A8-0B43-88B5-30102379EE52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 _ Seminario Dirigenti 2016</Template>
  <TotalTime>949</TotalTime>
  <Words>2679</Words>
  <Application>Microsoft Office PowerPoint</Application>
  <PresentationFormat>Presentazione su schermo (4:3)</PresentationFormat>
  <Paragraphs>358</Paragraphs>
  <Slides>36</Slides>
  <Notes>36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Helvetica</vt:lpstr>
      <vt:lpstr>Times New Roman</vt:lpstr>
      <vt:lpstr>Tema di Office</vt:lpstr>
      <vt:lpstr>Una lunga storia di colestasi cronica:  la Sindrome di Alagille </vt:lpstr>
      <vt:lpstr> </vt:lpstr>
      <vt:lpstr> </vt:lpstr>
      <vt:lpstr> </vt:lpstr>
      <vt:lpstr> </vt:lpstr>
      <vt:lpstr> </vt:lpstr>
      <vt:lpstr>PATOGENESI</vt:lpstr>
      <vt:lpstr>PATOGENESI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Presentazione standard di PowerPoint</vt:lpstr>
      <vt:lpstr>Presentazione standard di PowerPoint</vt:lpstr>
      <vt:lpstr> </vt:lpstr>
      <vt:lpstr> </vt:lpstr>
      <vt:lpstr>Presentazione standard di PowerPoint</vt:lpstr>
      <vt:lpstr> </vt:lpstr>
      <vt:lpstr> </vt:lpstr>
      <vt:lpstr>Presentazione standard di PowerPoint</vt:lpstr>
      <vt:lpstr> </vt:lpstr>
      <vt:lpstr> </vt:lpstr>
      <vt:lpstr> Oggi…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Alessandro Corea</cp:lastModifiedBy>
  <cp:revision>642</cp:revision>
  <cp:lastPrinted>2016-12-02T11:41:50Z</cp:lastPrinted>
  <dcterms:created xsi:type="dcterms:W3CDTF">2016-12-13T10:19:20Z</dcterms:created>
  <dcterms:modified xsi:type="dcterms:W3CDTF">2020-07-14T20:00:43Z</dcterms:modified>
</cp:coreProperties>
</file>