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318" r:id="rId3"/>
    <p:sldId id="324" r:id="rId4"/>
    <p:sldId id="325" r:id="rId5"/>
    <p:sldId id="337" r:id="rId6"/>
    <p:sldId id="326" r:id="rId7"/>
    <p:sldId id="348" r:id="rId8"/>
    <p:sldId id="327" r:id="rId9"/>
    <p:sldId id="328" r:id="rId10"/>
    <p:sldId id="338" r:id="rId11"/>
    <p:sldId id="329" r:id="rId12"/>
    <p:sldId id="330" r:id="rId13"/>
    <p:sldId id="331" r:id="rId14"/>
    <p:sldId id="332" r:id="rId15"/>
    <p:sldId id="333" r:id="rId16"/>
    <p:sldId id="334" r:id="rId17"/>
    <p:sldId id="339" r:id="rId18"/>
    <p:sldId id="335" r:id="rId19"/>
    <p:sldId id="336" r:id="rId20"/>
    <p:sldId id="300" r:id="rId21"/>
    <p:sldId id="342" r:id="rId22"/>
    <p:sldId id="34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ki" initials="k" lastIdx="47" clrIdx="0">
    <p:extLst>
      <p:ext uri="{19B8F6BF-5375-455C-9EA6-DF929625EA0E}">
        <p15:presenceInfo xmlns:p15="http://schemas.microsoft.com/office/powerpoint/2012/main" userId="ki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66"/>
    <a:srgbClr val="66FF99"/>
    <a:srgbClr val="990000"/>
    <a:srgbClr val="30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6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76" y="9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BABD-6435-4C91-A4E2-1836E7AE0D92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28034-9295-4F92-980F-7CD14A73D75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6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80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51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26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368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709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984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025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248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55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60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91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09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40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8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935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58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159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28034-9295-4F92-980F-7CD14A73D75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38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90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3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10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91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99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18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45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94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73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93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52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0B3E-8248-47D2-9D30-C67167BDB1E4}" type="datetimeFigureOut">
              <a:rPr lang="it-IT" smtClean="0"/>
              <a:pPr/>
              <a:t>09/05/18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4F67-24C3-440F-9311-5F16715C4A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44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369605" y="446374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sz="4900" b="1" dirty="0">
                <a:solidFill>
                  <a:srgbClr val="C00000"/>
                </a:solidFill>
              </a:rPr>
              <a:t>Squilibri </a:t>
            </a:r>
            <a:r>
              <a:rPr lang="it-IT" sz="4900" b="1" dirty="0" err="1">
                <a:solidFill>
                  <a:srgbClr val="C00000"/>
                </a:solidFill>
              </a:rPr>
              <a:t>idroelettrolitici</a:t>
            </a:r>
            <a:r>
              <a:rPr lang="it-IT" sz="4900" b="1" dirty="0">
                <a:solidFill>
                  <a:srgbClr val="C00000"/>
                </a:solidFill>
              </a:rPr>
              <a:t> </a:t>
            </a:r>
            <a:br>
              <a:rPr lang="it-IT" sz="4900" b="1" dirty="0">
                <a:solidFill>
                  <a:srgbClr val="C00000"/>
                </a:solidFill>
              </a:rPr>
            </a:br>
            <a:r>
              <a:rPr lang="it-IT" sz="4900" b="1" dirty="0">
                <a:solidFill>
                  <a:srgbClr val="C00000"/>
                </a:solidFill>
              </a:rPr>
              <a:t>in pz con malattia di </a:t>
            </a:r>
            <a:r>
              <a:rPr lang="it-IT" sz="4900" b="1" dirty="0" err="1">
                <a:solidFill>
                  <a:srgbClr val="C00000"/>
                </a:solidFill>
              </a:rPr>
              <a:t>Crohn</a:t>
            </a:r>
            <a:br>
              <a:rPr lang="it-IT" dirty="0"/>
            </a:br>
            <a:br>
              <a:rPr lang="it-IT" sz="4800" b="1" dirty="0">
                <a:ea typeface="Tahoma" charset="0"/>
                <a:cs typeface="Andalus" charset="0"/>
              </a:rPr>
            </a:br>
            <a:endParaRPr lang="it-IT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12700"/>
            <a:ext cx="12307888" cy="2214563"/>
          </a:xfrm>
        </p:spPr>
      </p:pic>
      <p:sp>
        <p:nvSpPr>
          <p:cNvPr id="5" name="Rettangolo 4"/>
          <p:cNvSpPr/>
          <p:nvPr/>
        </p:nvSpPr>
        <p:spPr>
          <a:xfrm>
            <a:off x="3048000" y="281782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>
                <a:ea typeface="Tahoma" charset="0"/>
                <a:cs typeface="Andalus" charset="0"/>
              </a:rPr>
              <a:t>Malattie dell’ Apparato Digerente e del Fegato</a:t>
            </a:r>
          </a:p>
          <a:p>
            <a:pPr algn="ctr"/>
            <a:r>
              <a:rPr lang="it-IT" sz="2400" b="1" dirty="0">
                <a:ea typeface="Tahoma" charset="0"/>
                <a:cs typeface="Andalus" charset="0"/>
              </a:rPr>
              <a:t>Sapienza Università di Roma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144000" y="6256845"/>
            <a:ext cx="2739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Dott.ssa Chiara </a:t>
            </a:r>
            <a:r>
              <a:rPr lang="it-IT" sz="2000" b="1" dirty="0" err="1"/>
              <a:t>Coluccio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3575222" y="80509"/>
            <a:ext cx="2108886" cy="206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56" descr="SecFacoltaMedicinaChirurg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0" t="55234" r="8548"/>
          <a:stretch>
            <a:fillRect/>
          </a:stretch>
        </p:blipFill>
        <p:spPr bwMode="auto">
          <a:xfrm>
            <a:off x="2975654" y="341428"/>
            <a:ext cx="2929079" cy="132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7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9716" y="-1"/>
            <a:ext cx="6990009" cy="111442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PROBLEMI ATTIVI e DIAGNOSI DIFFERENZIALE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68353" y="1257301"/>
            <a:ext cx="4118422" cy="17716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000" dirty="0"/>
              <a:t>DIARREA</a:t>
            </a:r>
          </a:p>
          <a:p>
            <a:pPr marL="0" indent="0" algn="ctr">
              <a:buNone/>
            </a:pPr>
            <a:r>
              <a:rPr lang="it-IT" sz="2000" dirty="0"/>
              <a:t>SQUILIBRI IDROELETTROLITICI</a:t>
            </a:r>
          </a:p>
          <a:p>
            <a:pPr marL="0" indent="0" algn="ctr">
              <a:buNone/>
            </a:pPr>
            <a:r>
              <a:rPr lang="it-IT" sz="2000" dirty="0"/>
              <a:t>ANEMIA NORMOCITICA</a:t>
            </a:r>
          </a:p>
          <a:p>
            <a:pPr marL="0" indent="0" algn="ctr">
              <a:buNone/>
            </a:pPr>
            <a:r>
              <a:rPr lang="it-IT" sz="2000" dirty="0"/>
              <a:t>CARENZE NUTRIZIONALI</a:t>
            </a:r>
          </a:p>
          <a:p>
            <a:pPr marL="0" indent="0" algn="ctr">
              <a:buNone/>
            </a:pPr>
            <a:r>
              <a:rPr lang="it-IT" sz="2000" dirty="0"/>
              <a:t>NAUSEA E VOMITO</a:t>
            </a:r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128375" y="1114424"/>
            <a:ext cx="4515563" cy="19002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14333" y="3186111"/>
            <a:ext cx="113014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Cause infettive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Riattivazione M. di </a:t>
            </a:r>
            <a:r>
              <a:rPr lang="it-IT" sz="2000" dirty="0" err="1"/>
              <a:t>Crohn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Farmaci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Sindrome dell’intestino corto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Malassorbimento degli acidi biliari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SIBO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Insufficienza pancreatica esocrina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Cause metaboliche/endocrine (neuropatia </a:t>
            </a:r>
            <a:r>
              <a:rPr lang="it-IT" sz="2000" dirty="0" err="1"/>
              <a:t>autonomica</a:t>
            </a:r>
            <a:r>
              <a:rPr lang="it-IT" sz="2000" dirty="0"/>
              <a:t> diabetica, m. di Addison, </a:t>
            </a:r>
            <a:r>
              <a:rPr lang="it-IT" sz="2000" dirty="0" err="1"/>
              <a:t>iperaldosteronismo</a:t>
            </a:r>
            <a:r>
              <a:rPr lang="it-IT" sz="2000" dirty="0"/>
              <a:t>, ipertiroidismo, </a:t>
            </a:r>
            <a:r>
              <a:rPr lang="it-IT" sz="2000" dirty="0" err="1"/>
              <a:t>ipoparatiroidismo</a:t>
            </a:r>
            <a:r>
              <a:rPr lang="it-IT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Tubulopatia</a:t>
            </a:r>
            <a:r>
              <a:rPr lang="it-IT" sz="2000" dirty="0"/>
              <a:t> associata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15150" y="3328988"/>
            <a:ext cx="5043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Ostruzione meccanica intestinale (stenosi infiammatoria? Altro?)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Gastroparesi</a:t>
            </a:r>
            <a:r>
              <a:rPr lang="it-IT" dirty="0"/>
              <a:t> diabetica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Conseguenza dello squilibrio </a:t>
            </a:r>
            <a:r>
              <a:rPr lang="it-IT" dirty="0" err="1"/>
              <a:t>idroelettrolitico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97" y="1007912"/>
            <a:ext cx="1592258" cy="2284711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814388" y="3400428"/>
            <a:ext cx="1425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814388" y="5229225"/>
            <a:ext cx="33139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2328876" y="5829300"/>
            <a:ext cx="1857375" cy="14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858578" y="5824534"/>
            <a:ext cx="1381138" cy="19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809620" y="3686175"/>
            <a:ext cx="2605093" cy="9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51" y="1108515"/>
            <a:ext cx="11395388" cy="177756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000" b="1" dirty="0"/>
              <a:t>TC addome</a:t>
            </a:r>
            <a:r>
              <a:rPr lang="it-IT" sz="2000" dirty="0"/>
              <a:t> </a:t>
            </a:r>
            <a:r>
              <a:rPr lang="it-IT" sz="2000" b="1" dirty="0"/>
              <a:t>con mdc</a:t>
            </a:r>
            <a:r>
              <a:rPr lang="it-IT" sz="2000" dirty="0"/>
              <a:t>: assenza di distensioni o ispessimenti patologici a carico delle anse </a:t>
            </a:r>
            <a:r>
              <a:rPr lang="it-IT" sz="2000" dirty="0" err="1"/>
              <a:t>tenuali</a:t>
            </a:r>
            <a:r>
              <a:rPr lang="it-IT" sz="2000" dirty="0"/>
              <a:t> e coliche, non riduzioni di calibro delle anse intestinali. Assenza di versamento o area libera </a:t>
            </a:r>
            <a:r>
              <a:rPr lang="it-IT" sz="2000" dirty="0" err="1"/>
              <a:t>endo</a:t>
            </a:r>
            <a:r>
              <a:rPr lang="it-IT" sz="2000" dirty="0"/>
              <a:t>-peritoneale.											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	</a:t>
            </a:r>
            <a:endParaRPr lang="it-IT" sz="2000" b="1" dirty="0"/>
          </a:p>
          <a:p>
            <a:pPr marL="457200" indent="-457200" algn="just">
              <a:buFont typeface="+mj-lt"/>
              <a:buAutoNum type="arabicPeriod" startAt="2"/>
            </a:pPr>
            <a:endParaRPr lang="it-IT" sz="2000" b="1" dirty="0"/>
          </a:p>
          <a:p>
            <a:pPr algn="just"/>
            <a:endParaRPr lang="it-IT" sz="2000" dirty="0"/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201102"/>
              </p:ext>
            </p:extLst>
          </p:nvPr>
        </p:nvGraphicFramePr>
        <p:xfrm>
          <a:off x="1157283" y="4016410"/>
          <a:ext cx="700087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Aldosterone</a:t>
                      </a:r>
                      <a:r>
                        <a:rPr lang="it-IT" baseline="0" dirty="0"/>
                        <a:t> (17,6-232 </a:t>
                      </a:r>
                      <a:r>
                        <a:rPr lang="it-IT" baseline="0" dirty="0" err="1"/>
                        <a:t>pg</a:t>
                      </a:r>
                      <a:r>
                        <a:rPr lang="it-IT" baseline="0" dirty="0"/>
                        <a:t>/ml)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Attività </a:t>
                      </a:r>
                      <a:r>
                        <a:rPr lang="it-IT" dirty="0" err="1"/>
                        <a:t>reninica</a:t>
                      </a:r>
                      <a:r>
                        <a:rPr lang="it-IT" dirty="0"/>
                        <a:t> plasmatica (0,2-2,8 </a:t>
                      </a:r>
                      <a:r>
                        <a:rPr lang="it-IT" dirty="0" err="1"/>
                        <a:t>ng</a:t>
                      </a:r>
                      <a:r>
                        <a:rPr lang="it-IT" dirty="0"/>
                        <a:t>/ml/h)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Natriuria</a:t>
                      </a:r>
                      <a:r>
                        <a:rPr lang="it-IT" baseline="0" dirty="0"/>
                        <a:t> spot </a:t>
                      </a:r>
                      <a:r>
                        <a:rPr lang="it-IT" dirty="0"/>
                        <a:t>(54-150 </a:t>
                      </a:r>
                      <a:r>
                        <a:rPr lang="it-IT" dirty="0" err="1"/>
                        <a:t>mmol</a:t>
                      </a:r>
                      <a:r>
                        <a:rPr lang="it-IT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Kaliuria</a:t>
                      </a:r>
                      <a:r>
                        <a:rPr lang="it-IT" baseline="0" dirty="0"/>
                        <a:t> spot </a:t>
                      </a:r>
                      <a:r>
                        <a:rPr lang="it-IT" dirty="0"/>
                        <a:t>(25-125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757239" y="6080741"/>
            <a:ext cx="200025" cy="177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7175" y="3100388"/>
            <a:ext cx="11472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it-IT" sz="2000" b="1" dirty="0"/>
              <a:t>Approfondimento esami ematochimici (su consulenza endocrinologica)</a:t>
            </a:r>
            <a:r>
              <a:rPr lang="it-IT" sz="2000" dirty="0"/>
              <a:t>: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85852" y="5957893"/>
            <a:ext cx="109870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Impostata terapia con </a:t>
            </a:r>
            <a:r>
              <a:rPr lang="it-IT" sz="2000" b="1" dirty="0" err="1"/>
              <a:t>colestiramina</a:t>
            </a:r>
            <a:r>
              <a:rPr lang="it-IT" sz="2000" b="1" dirty="0"/>
              <a:t> cloridrato </a:t>
            </a:r>
            <a:r>
              <a:rPr lang="it-IT" sz="2000" dirty="0"/>
              <a:t>(</a:t>
            </a:r>
            <a:r>
              <a:rPr lang="it-IT" sz="2000" dirty="0" err="1"/>
              <a:t>Questran</a:t>
            </a:r>
            <a:r>
              <a:rPr lang="it-IT" sz="2000" dirty="0"/>
              <a:t> 4g 1/3 </a:t>
            </a:r>
            <a:r>
              <a:rPr lang="it-IT" sz="2000" dirty="0" err="1"/>
              <a:t>bust</a:t>
            </a:r>
            <a:r>
              <a:rPr lang="it-IT" sz="2000" dirty="0"/>
              <a:t> x 3)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4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722749"/>
            <a:ext cx="11256135" cy="1223824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Progressivo miglioramento del quadro clinico, non più episodi di vomito, riduzione del numero delle evacuazioni con una maggiore consistenza delle feci</a:t>
            </a:r>
          </a:p>
          <a:p>
            <a:pPr algn="just"/>
            <a:endParaRPr lang="it-IT" sz="2000" u="sng" dirty="0"/>
          </a:p>
          <a:p>
            <a:pPr algn="just"/>
            <a:endParaRPr lang="en-US" sz="2000" u="sng" dirty="0"/>
          </a:p>
          <a:p>
            <a:pPr algn="just"/>
            <a:endParaRPr lang="en-US" sz="2000" u="sng" dirty="0"/>
          </a:p>
          <a:p>
            <a:pPr algn="just"/>
            <a:endParaRPr lang="en-US" sz="2000" u="sng" dirty="0"/>
          </a:p>
          <a:p>
            <a:pPr algn="just"/>
            <a:endParaRPr lang="en-US" sz="2000" u="sng" dirty="0"/>
          </a:p>
          <a:p>
            <a:pPr algn="just"/>
            <a:endParaRPr lang="en-US" sz="2000" u="sng" dirty="0"/>
          </a:p>
          <a:p>
            <a:pPr algn="just"/>
            <a:endParaRPr lang="en-US" sz="2000" u="sng" dirty="0"/>
          </a:p>
          <a:p>
            <a:pPr algn="just"/>
            <a:endParaRPr lang="en-US" sz="2000" u="sng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315872"/>
              </p:ext>
            </p:extLst>
          </p:nvPr>
        </p:nvGraphicFramePr>
        <p:xfrm>
          <a:off x="585785" y="2849964"/>
          <a:ext cx="1102757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err="1"/>
                        <a:t>Hb</a:t>
                      </a:r>
                      <a:r>
                        <a:rPr lang="it-IT" dirty="0"/>
                        <a:t> (g/dl)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MCV (</a:t>
                      </a:r>
                      <a:r>
                        <a:rPr lang="it-IT" dirty="0" err="1"/>
                        <a:t>fl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 (10</a:t>
                      </a:r>
                      <a:r>
                        <a:rPr lang="it-IT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uL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GB (10</a:t>
                      </a:r>
                      <a:r>
                        <a:rPr lang="it-IT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uL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Creatinina 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Na (136-145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K (3,5-5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Cl (96-110 </a:t>
                      </a:r>
                      <a:r>
                        <a:rPr lang="it-IT" sz="1800" dirty="0" err="1"/>
                        <a:t>mEq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 (2,7-4,5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/>
                        <a:t>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Mg (1,6-2,6 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Ca (8,4-10,2 mg/dl)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/>
                        <a:t>&lt; 0.6 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e 6"/>
          <p:cNvSpPr/>
          <p:nvPr/>
        </p:nvSpPr>
        <p:spPr>
          <a:xfrm>
            <a:off x="9599198" y="3878770"/>
            <a:ext cx="746973" cy="656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25003" y="5380672"/>
            <a:ext cx="11315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TERAPIA ALLA DIMISSIONE</a:t>
            </a:r>
            <a:r>
              <a:rPr lang="en-US" sz="2000" dirty="0"/>
              <a:t>: Humalog 10 UI </a:t>
            </a:r>
            <a:r>
              <a:rPr lang="en-US" sz="2000" dirty="0" err="1"/>
              <a:t>previo</a:t>
            </a:r>
            <a:r>
              <a:rPr lang="en-US" sz="2000" dirty="0"/>
              <a:t> HGT, </a:t>
            </a:r>
            <a:r>
              <a:rPr lang="en-US" sz="2000" dirty="0" err="1"/>
              <a:t>Aldactone</a:t>
            </a:r>
            <a:r>
              <a:rPr lang="en-US" sz="2000" dirty="0"/>
              <a:t> 100mg 2 </a:t>
            </a:r>
            <a:r>
              <a:rPr lang="en-US" sz="2000" dirty="0" err="1"/>
              <a:t>cp</a:t>
            </a:r>
            <a:r>
              <a:rPr lang="en-US" sz="2000" dirty="0"/>
              <a:t>, Codex 2 bust, </a:t>
            </a:r>
            <a:r>
              <a:rPr lang="en-US" sz="2000" dirty="0" err="1"/>
              <a:t>Folifill</a:t>
            </a:r>
            <a:r>
              <a:rPr lang="en-US" sz="2000" dirty="0"/>
              <a:t> 5 mg, </a:t>
            </a:r>
            <a:r>
              <a:rPr lang="en-US" sz="2000" dirty="0" err="1"/>
              <a:t>Pantorc</a:t>
            </a:r>
            <a:r>
              <a:rPr lang="en-US" sz="2000" dirty="0"/>
              <a:t> 40mg, </a:t>
            </a:r>
            <a:r>
              <a:rPr lang="en-US" sz="2000" dirty="0" err="1"/>
              <a:t>Pentasa</a:t>
            </a:r>
            <a:r>
              <a:rPr lang="en-US" sz="2000" dirty="0"/>
              <a:t> 500 mg 3 </a:t>
            </a:r>
            <a:r>
              <a:rPr lang="en-US" sz="2000" dirty="0" err="1"/>
              <a:t>cp</a:t>
            </a:r>
            <a:r>
              <a:rPr lang="en-US" sz="2000" dirty="0"/>
              <a:t> x3, </a:t>
            </a:r>
            <a:r>
              <a:rPr lang="en-US" sz="2000" dirty="0" err="1"/>
              <a:t>Omnic</a:t>
            </a:r>
            <a:r>
              <a:rPr lang="en-US" sz="2000" dirty="0"/>
              <a:t> 0.4, </a:t>
            </a:r>
            <a:r>
              <a:rPr lang="en-US" sz="2000" dirty="0" err="1"/>
              <a:t>Intesticort</a:t>
            </a:r>
            <a:r>
              <a:rPr lang="en-US" sz="2000" dirty="0"/>
              <a:t> 3 mg, Cardura 2mg, </a:t>
            </a:r>
            <a:r>
              <a:rPr lang="en-US" sz="2000" dirty="0" err="1"/>
              <a:t>Clexane</a:t>
            </a:r>
            <a:r>
              <a:rPr lang="en-US" sz="2000" dirty="0"/>
              <a:t> 6000 UI 1 </a:t>
            </a:r>
            <a:r>
              <a:rPr lang="en-US" sz="2000" dirty="0" err="1"/>
              <a:t>fl</a:t>
            </a:r>
            <a:r>
              <a:rPr lang="en-US" sz="2000" dirty="0"/>
              <a:t> x 2, </a:t>
            </a:r>
            <a:r>
              <a:rPr lang="en-US" sz="2000" dirty="0" err="1"/>
              <a:t>Diosmectal</a:t>
            </a:r>
            <a:r>
              <a:rPr lang="en-US" sz="2000" dirty="0"/>
              <a:t> 3G 1 bust, </a:t>
            </a:r>
            <a:r>
              <a:rPr lang="en-US" sz="2000" dirty="0" err="1"/>
              <a:t>Folina</a:t>
            </a:r>
            <a:r>
              <a:rPr lang="en-US" sz="2000" dirty="0"/>
              <a:t> 5 mg, </a:t>
            </a:r>
            <a:r>
              <a:rPr lang="en-US" sz="2000" dirty="0" err="1"/>
              <a:t>Calciodie</a:t>
            </a:r>
            <a:r>
              <a:rPr lang="en-US" sz="2000" dirty="0"/>
              <a:t> 1000mg 1 </a:t>
            </a:r>
            <a:r>
              <a:rPr lang="en-US" sz="2000" dirty="0" err="1"/>
              <a:t>cp</a:t>
            </a:r>
            <a:r>
              <a:rPr lang="en-US" sz="2000" dirty="0"/>
              <a:t> x 3, </a:t>
            </a:r>
            <a:r>
              <a:rPr lang="en-US" sz="2000" dirty="0" err="1"/>
              <a:t>Magnesio</a:t>
            </a:r>
            <a:r>
              <a:rPr lang="en-US" sz="2000" dirty="0"/>
              <a:t> </a:t>
            </a:r>
            <a:r>
              <a:rPr lang="en-US" sz="2000" dirty="0" err="1"/>
              <a:t>Solfato</a:t>
            </a:r>
            <a:r>
              <a:rPr lang="en-US" sz="2000" dirty="0"/>
              <a:t> 1g/10m 1 </a:t>
            </a:r>
            <a:r>
              <a:rPr lang="en-US" sz="2000" dirty="0" err="1"/>
              <a:t>fl</a:t>
            </a:r>
            <a:r>
              <a:rPr lang="en-US" sz="2000" dirty="0"/>
              <a:t> x 2, KCL Retard 1 </a:t>
            </a:r>
            <a:r>
              <a:rPr lang="en-US" sz="2000" dirty="0" err="1"/>
              <a:t>cp</a:t>
            </a:r>
            <a:r>
              <a:rPr lang="en-US" sz="2000" dirty="0"/>
              <a:t> x2, </a:t>
            </a:r>
            <a:r>
              <a:rPr lang="en-US" sz="2000" b="1" dirty="0" err="1"/>
              <a:t>Questran</a:t>
            </a:r>
            <a:r>
              <a:rPr lang="en-US" sz="2000" b="1" dirty="0"/>
              <a:t> 4 g 1/3 bust  x 3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5003" y="2185987"/>
            <a:ext cx="11315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u="sng" dirty="0"/>
              <a:t>BIOCHIMICA </a:t>
            </a:r>
            <a:r>
              <a:rPr lang="en-US" sz="2000" u="sng" dirty="0"/>
              <a:t>ALLA DIMISSIONE </a:t>
            </a:r>
            <a:r>
              <a:rPr lang="en-US" sz="2000" dirty="0"/>
              <a:t>(4/4)</a:t>
            </a:r>
            <a:r>
              <a:rPr lang="it-IT" dirty="0"/>
              <a:t>:</a:t>
            </a:r>
            <a:endParaRPr lang="en-US" u="sng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02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722749"/>
            <a:ext cx="11256135" cy="1977589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/>
              <a:t>I accesso in DH </a:t>
            </a:r>
            <a:r>
              <a:rPr lang="it-IT" sz="2000" dirty="0"/>
              <a:t>il 19/4/17</a:t>
            </a:r>
          </a:p>
          <a:p>
            <a:pPr algn="just"/>
            <a:r>
              <a:rPr lang="it-IT" sz="2000" u="sng" dirty="0"/>
              <a:t>Motivo del ricovero</a:t>
            </a:r>
            <a:r>
              <a:rPr lang="it-IT" sz="2000" dirty="0"/>
              <a:t>: rivalutazione clinico-biochimica ed eventuale terapia </a:t>
            </a:r>
            <a:r>
              <a:rPr lang="it-IT" sz="2000" dirty="0" err="1"/>
              <a:t>idroelettrolitica</a:t>
            </a:r>
            <a:r>
              <a:rPr lang="it-IT" sz="2000" dirty="0"/>
              <a:t> di supporto</a:t>
            </a:r>
          </a:p>
          <a:p>
            <a:pPr algn="just"/>
            <a:r>
              <a:rPr lang="it-IT" sz="2000" dirty="0"/>
              <a:t>Riferito lieve miglioramento delle condizioni cliniche generali, assenza di vomito o dolore addominale, alvo caratterizzato da 4-6 </a:t>
            </a:r>
            <a:r>
              <a:rPr lang="it-IT" sz="2000" dirty="0" err="1"/>
              <a:t>ev</a:t>
            </a:r>
            <a:r>
              <a:rPr lang="it-IT" sz="2000" dirty="0"/>
              <a:t>/die di feci </a:t>
            </a:r>
            <a:r>
              <a:rPr lang="it-IT" sz="2000" dirty="0" err="1"/>
              <a:t>semiformate</a:t>
            </a: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    Persistenza di intensa astenia e calo del tono dell’umore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210499"/>
              </p:ext>
            </p:extLst>
          </p:nvPr>
        </p:nvGraphicFramePr>
        <p:xfrm>
          <a:off x="71435" y="3130604"/>
          <a:ext cx="1203008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err="1"/>
                        <a:t>Hb</a:t>
                      </a:r>
                      <a:r>
                        <a:rPr lang="it-IT" dirty="0"/>
                        <a:t> (g/dl)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MCV (</a:t>
                      </a:r>
                      <a:r>
                        <a:rPr lang="it-IT" dirty="0" err="1"/>
                        <a:t>fl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 (10</a:t>
                      </a:r>
                      <a:r>
                        <a:rPr lang="it-IT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uL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GB (10</a:t>
                      </a:r>
                      <a:r>
                        <a:rPr lang="it-IT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uL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PCR (0-0,5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Creatinina 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Na (136-145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K (3,5-5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Cl (96-110 </a:t>
                      </a:r>
                      <a:r>
                        <a:rPr lang="it-IT" sz="1800" dirty="0" err="1"/>
                        <a:t>mEq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 (2,7-4,5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/>
                        <a:t>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Mg (1,6-2,6 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Ca (8,4-10,2 mg/dl)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1" dirty="0"/>
                        <a:t>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/>
                        <a:t>&lt; 0.6 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074230"/>
              </p:ext>
            </p:extLst>
          </p:nvPr>
        </p:nvGraphicFramePr>
        <p:xfrm>
          <a:off x="109532" y="5011791"/>
          <a:ext cx="119491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7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7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7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Proteine tot (6,2-8,3 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Albumina (3,9-4,7 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Colesterolo tot (120-220</a:t>
                      </a:r>
                      <a:r>
                        <a:rPr lang="it-IT" baseline="0" dirty="0"/>
                        <a:t> mg/dl)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Trigliceridi (50-180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Sideremia</a:t>
                      </a:r>
                      <a:r>
                        <a:rPr lang="it-IT" dirty="0"/>
                        <a:t> (49-181 </a:t>
                      </a:r>
                      <a:r>
                        <a:rPr lang="it-IT" dirty="0" err="1"/>
                        <a:t>ugr</a:t>
                      </a:r>
                      <a:r>
                        <a:rPr lang="it-IT" dirty="0"/>
                        <a:t>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Transferrina (191-337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Ferritina (11-336 </a:t>
                      </a:r>
                      <a:r>
                        <a:rPr lang="it-IT" dirty="0" err="1"/>
                        <a:t>ng</a:t>
                      </a:r>
                      <a:r>
                        <a:rPr lang="it-IT" dirty="0"/>
                        <a:t>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Vit</a:t>
                      </a:r>
                      <a:r>
                        <a:rPr lang="it-IT" dirty="0"/>
                        <a:t>. B12 (187-883 </a:t>
                      </a:r>
                      <a:r>
                        <a:rPr lang="it-IT" dirty="0" err="1"/>
                        <a:t>pg</a:t>
                      </a:r>
                      <a:r>
                        <a:rPr lang="it-IT" dirty="0"/>
                        <a:t>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Vit</a:t>
                      </a:r>
                      <a:r>
                        <a:rPr lang="it-IT" dirty="0"/>
                        <a:t>. D3 (30-100 </a:t>
                      </a:r>
                      <a:r>
                        <a:rPr lang="it-IT" dirty="0" err="1"/>
                        <a:t>ng</a:t>
                      </a:r>
                      <a:r>
                        <a:rPr lang="it-IT" dirty="0"/>
                        <a:t>/ml)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0" dirty="0"/>
                        <a:t>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168 (HDL 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vale 7"/>
          <p:cNvSpPr/>
          <p:nvPr/>
        </p:nvSpPr>
        <p:spPr>
          <a:xfrm>
            <a:off x="10065256" y="4200123"/>
            <a:ext cx="746973" cy="656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14338" y="2671757"/>
            <a:ext cx="11372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BIOCHIMICA ALL’INGRESSO</a:t>
            </a:r>
            <a:r>
              <a:rPr lang="en-US" sz="2000" dirty="0"/>
              <a:t>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4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722749"/>
            <a:ext cx="11256135" cy="6010560"/>
          </a:xfrm>
        </p:spPr>
        <p:txBody>
          <a:bodyPr>
            <a:normAutofit/>
          </a:bodyPr>
          <a:lstStyle/>
          <a:p>
            <a:r>
              <a:rPr lang="it-IT" sz="2000" dirty="0"/>
              <a:t>Impostata terapia </a:t>
            </a:r>
            <a:r>
              <a:rPr lang="it-IT" sz="2000" dirty="0" err="1"/>
              <a:t>idroelettrolitica</a:t>
            </a:r>
            <a:r>
              <a:rPr lang="it-IT" sz="2000" dirty="0"/>
              <a:t> (Magnesio solfato 2 </a:t>
            </a:r>
            <a:r>
              <a:rPr lang="it-IT" sz="2000" dirty="0" err="1"/>
              <a:t>fl</a:t>
            </a:r>
            <a:r>
              <a:rPr lang="it-IT" sz="2000" dirty="0"/>
              <a:t> in SF 250 cc)</a:t>
            </a:r>
          </a:p>
          <a:p>
            <a:r>
              <a:rPr lang="it-IT" sz="2000" b="1" dirty="0"/>
              <a:t>Consulenza endocrinologica</a:t>
            </a:r>
            <a:r>
              <a:rPr lang="it-IT" sz="2000" dirty="0"/>
              <a:t>: possibile </a:t>
            </a:r>
            <a:r>
              <a:rPr lang="it-IT" sz="2000" dirty="0" err="1"/>
              <a:t>tubulopatia</a:t>
            </a:r>
            <a:r>
              <a:rPr lang="it-IT" sz="2000" dirty="0"/>
              <a:t>. Sospendere </a:t>
            </a:r>
            <a:r>
              <a:rPr lang="it-IT" sz="2000" dirty="0" err="1"/>
              <a:t>aldactone</a:t>
            </a:r>
            <a:r>
              <a:rPr lang="it-IT" sz="2000" dirty="0"/>
              <a:t> ed eseguire raccolta urine 24h per tutti gli elettroliti, ACTH e cortisolo</a:t>
            </a:r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634046"/>
              </p:ext>
            </p:extLst>
          </p:nvPr>
        </p:nvGraphicFramePr>
        <p:xfrm>
          <a:off x="400052" y="4459333"/>
          <a:ext cx="324326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ACTH (4,7-48,8 </a:t>
                      </a:r>
                      <a:r>
                        <a:rPr lang="it-IT" dirty="0" err="1"/>
                        <a:t>pg</a:t>
                      </a:r>
                      <a:r>
                        <a:rPr lang="it-IT" dirty="0"/>
                        <a:t>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Cortisolo</a:t>
                      </a:r>
                      <a:r>
                        <a:rPr lang="it-IT" baseline="0" dirty="0"/>
                        <a:t> (101-536 </a:t>
                      </a:r>
                      <a:r>
                        <a:rPr lang="it-IT" baseline="0" dirty="0" err="1"/>
                        <a:t>nmol</a:t>
                      </a:r>
                      <a:r>
                        <a:rPr lang="it-IT" baseline="0" dirty="0"/>
                        <a:t>/L)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0" dirty="0"/>
                        <a:t>21,7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179267"/>
              </p:ext>
            </p:extLst>
          </p:nvPr>
        </p:nvGraphicFramePr>
        <p:xfrm>
          <a:off x="425003" y="2187611"/>
          <a:ext cx="1129074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1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1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1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err="1"/>
                        <a:t>Prot</a:t>
                      </a:r>
                      <a:r>
                        <a:rPr lang="it-IT" dirty="0"/>
                        <a:t>. Urinarie/24h (20-300 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Microalbuminuria</a:t>
                      </a:r>
                      <a:r>
                        <a:rPr lang="it-IT" dirty="0"/>
                        <a:t>/24h (&lt;30 mg/L)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Natriuria</a:t>
                      </a:r>
                      <a:r>
                        <a:rPr lang="it-IT" dirty="0"/>
                        <a:t>/24h (40/220 </a:t>
                      </a:r>
                      <a:r>
                        <a:rPr lang="it-IT" dirty="0" err="1"/>
                        <a:t>mmol</a:t>
                      </a:r>
                      <a:r>
                        <a:rPr lang="it-IT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Kaliuria</a:t>
                      </a:r>
                      <a:r>
                        <a:rPr lang="it-IT" dirty="0"/>
                        <a:t>/24h (25-125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Magnesiuria</a:t>
                      </a:r>
                      <a:r>
                        <a:rPr lang="it-IT" dirty="0"/>
                        <a:t>/24h (1-13 mg/</a:t>
                      </a:r>
                      <a:r>
                        <a:rPr lang="it-IT" dirty="0" err="1"/>
                        <a:t>dL</a:t>
                      </a:r>
                      <a:r>
                        <a:rPr lang="it-IT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Fosfaturia</a:t>
                      </a:r>
                      <a:r>
                        <a:rPr lang="it-IT" dirty="0"/>
                        <a:t>/24h (20-60 mg/</a:t>
                      </a:r>
                      <a:r>
                        <a:rPr lang="it-IT" dirty="0" err="1"/>
                        <a:t>dL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Calciuria</a:t>
                      </a:r>
                      <a:r>
                        <a:rPr lang="it-IT" dirty="0"/>
                        <a:t>/24h (2-17,5 mg/</a:t>
                      </a:r>
                      <a:r>
                        <a:rPr lang="it-IT" dirty="0" err="1"/>
                        <a:t>dL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Cloriuria</a:t>
                      </a:r>
                      <a:r>
                        <a:rPr lang="it-IT" dirty="0"/>
                        <a:t>/24h (110-250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1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&lt;1,81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&lt;2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53629" y="6000750"/>
            <a:ext cx="1093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Elettroliti urinari appropriatamente bassi, non pertinenza endocrinologica né nefrologica</a:t>
            </a:r>
          </a:p>
          <a:p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467867" y="6083491"/>
            <a:ext cx="200025" cy="177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6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722749"/>
            <a:ext cx="11256135" cy="31654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200" b="1" dirty="0"/>
              <a:t>Successivi 5 accessi in DH </a:t>
            </a:r>
            <a:r>
              <a:rPr lang="it-IT" sz="2200" dirty="0"/>
              <a:t>nell’arco di 1 mese per rivalutazione clinico-biochimica</a:t>
            </a:r>
          </a:p>
          <a:p>
            <a:pPr algn="just"/>
            <a:r>
              <a:rPr lang="it-IT" sz="2200" dirty="0"/>
              <a:t>Clinicamente stabile, occasionali episodi di vomito responsivi al </a:t>
            </a:r>
            <a:r>
              <a:rPr lang="it-IT" sz="2200" dirty="0" err="1"/>
              <a:t>plasil</a:t>
            </a:r>
            <a:r>
              <a:rPr lang="it-IT" sz="2200" dirty="0"/>
              <a:t>, persistenza di importante astenia</a:t>
            </a:r>
          </a:p>
          <a:p>
            <a:pPr algn="just"/>
            <a:endParaRPr lang="it-IT" sz="2200" u="sng" dirty="0"/>
          </a:p>
          <a:p>
            <a:pPr algn="just"/>
            <a:r>
              <a:rPr lang="it-IT" sz="2200" u="sng" dirty="0"/>
              <a:t>BIOCHIMICA</a:t>
            </a:r>
            <a:r>
              <a:rPr lang="it-IT" sz="2200" dirty="0"/>
              <a:t> </a:t>
            </a:r>
            <a:r>
              <a:rPr lang="en-US" sz="2200" dirty="0"/>
              <a:t>: 	</a:t>
            </a:r>
            <a:r>
              <a:rPr lang="it-IT" sz="2200" dirty="0"/>
              <a:t>Mg sempre </a:t>
            </a:r>
            <a:r>
              <a:rPr lang="it-IT" sz="2200" b="1" dirty="0"/>
              <a:t>&lt; 0.6 </a:t>
            </a:r>
            <a:r>
              <a:rPr lang="it-IT" sz="2200" dirty="0"/>
              <a:t>mg/dl</a:t>
            </a:r>
          </a:p>
          <a:p>
            <a:pPr marL="0" indent="0" algn="just">
              <a:buNone/>
            </a:pPr>
            <a:r>
              <a:rPr lang="it-IT" sz="2200" dirty="0"/>
              <a:t>		K </a:t>
            </a:r>
            <a:r>
              <a:rPr lang="it-IT" sz="2200" b="1" dirty="0"/>
              <a:t>2,5</a:t>
            </a:r>
            <a:r>
              <a:rPr lang="it-IT" sz="2200" dirty="0"/>
              <a:t>-4 </a:t>
            </a:r>
            <a:r>
              <a:rPr lang="it-IT" sz="2200" dirty="0" err="1"/>
              <a:t>mmol</a:t>
            </a:r>
            <a:r>
              <a:rPr lang="it-IT" sz="2200" dirty="0"/>
              <a:t>/L</a:t>
            </a:r>
          </a:p>
          <a:p>
            <a:pPr marL="0" indent="0" algn="just">
              <a:buNone/>
            </a:pPr>
            <a:r>
              <a:rPr lang="it-IT" sz="2200" dirty="0"/>
              <a:t>		P </a:t>
            </a:r>
            <a:r>
              <a:rPr lang="it-IT" sz="2200" b="1" dirty="0"/>
              <a:t>1,5-2,5 </a:t>
            </a:r>
            <a:r>
              <a:rPr lang="it-IT" sz="2200" dirty="0"/>
              <a:t>mg/dl</a:t>
            </a:r>
          </a:p>
          <a:p>
            <a:pPr marL="0" indent="0" algn="just">
              <a:buNone/>
            </a:pPr>
            <a:r>
              <a:rPr lang="it-IT" sz="2200" dirty="0"/>
              <a:t>		Ca </a:t>
            </a:r>
            <a:r>
              <a:rPr lang="it-IT" sz="2200" b="1" dirty="0"/>
              <a:t>8</a:t>
            </a:r>
            <a:r>
              <a:rPr lang="it-IT" sz="2200" dirty="0"/>
              <a:t>-8,8 mg/dl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	</a:t>
            </a:r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1310545" y="3342709"/>
            <a:ext cx="200025" cy="177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930113"/>
              </p:ext>
            </p:extLst>
          </p:nvPr>
        </p:nvGraphicFramePr>
        <p:xfrm>
          <a:off x="2711210" y="5224546"/>
          <a:ext cx="87153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Na (136-145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K (3,5-5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Cl (96-110 </a:t>
                      </a:r>
                      <a:r>
                        <a:rPr lang="it-IT" sz="1800" dirty="0" err="1"/>
                        <a:t>mEq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 (2,7-4,5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/>
                        <a:t>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Mg (1,6-2,6 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Ca (8,4-10,2 mg/dl)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/>
                        <a:t>0.73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vale 7"/>
          <p:cNvSpPr/>
          <p:nvPr/>
        </p:nvSpPr>
        <p:spPr>
          <a:xfrm>
            <a:off x="8465052" y="6000365"/>
            <a:ext cx="746973" cy="656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14338" y="4743446"/>
            <a:ext cx="103155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u="sng" dirty="0"/>
              <a:t>BIOCHIMICA</a:t>
            </a:r>
            <a:r>
              <a:rPr lang="it-IT" sz="2000" dirty="0"/>
              <a:t> (</a:t>
            </a:r>
            <a:r>
              <a:rPr lang="it-IT" sz="2000" b="1" dirty="0"/>
              <a:t>26/5</a:t>
            </a:r>
            <a:r>
              <a:rPr lang="it-IT" sz="2000" dirty="0"/>
              <a:t>):</a:t>
            </a:r>
            <a:endParaRPr lang="it-IT" sz="2000" dirty="0">
              <a:solidFill>
                <a:srgbClr val="00B050"/>
              </a:solidFill>
            </a:endParaRP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6738" y="4110024"/>
            <a:ext cx="103155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18/5</a:t>
            </a:r>
            <a:r>
              <a:rPr lang="it-IT" sz="2000" dirty="0"/>
              <a:t>: sospende </a:t>
            </a:r>
            <a:r>
              <a:rPr lang="it-IT" sz="2000" dirty="0" err="1"/>
              <a:t>Pantoprazolo</a:t>
            </a:r>
            <a:endParaRPr lang="it-IT" sz="2000" dirty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545431" y="3211105"/>
            <a:ext cx="83581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Magnesio solfato 2 </a:t>
            </a:r>
            <a:r>
              <a:rPr lang="it-IT" sz="2000" dirty="0" err="1"/>
              <a:t>fl</a:t>
            </a:r>
            <a:r>
              <a:rPr lang="it-IT" sz="2000" dirty="0"/>
              <a:t> in SF 250 cc + </a:t>
            </a:r>
            <a:r>
              <a:rPr lang="it-IT" sz="2000" dirty="0" err="1"/>
              <a:t>KCl</a:t>
            </a:r>
            <a:r>
              <a:rPr lang="it-IT" sz="2000" dirty="0"/>
              <a:t> 2 </a:t>
            </a:r>
            <a:r>
              <a:rPr lang="it-IT" sz="2000" dirty="0" err="1"/>
              <a:t>fl</a:t>
            </a:r>
            <a:endParaRPr lang="it-IT" sz="2000" dirty="0"/>
          </a:p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1" y="3558159"/>
            <a:ext cx="1118004" cy="149067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52" y="1777393"/>
            <a:ext cx="2764632" cy="13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  <p:bldP spid="4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722749"/>
            <a:ext cx="11256135" cy="601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30/6</a:t>
            </a:r>
            <a:r>
              <a:rPr lang="it-IT" sz="2000" dirty="0"/>
              <a:t>: contattato telefonicamente il pz</a:t>
            </a:r>
          </a:p>
          <a:p>
            <a:endParaRPr lang="it-IT" sz="2000" dirty="0"/>
          </a:p>
          <a:p>
            <a:r>
              <a:rPr lang="it-IT" sz="2000" dirty="0"/>
              <a:t>Iniziato percorso presso altra struttura e intrapresa </a:t>
            </a:r>
            <a:r>
              <a:rPr lang="it-IT" sz="2000" dirty="0" err="1"/>
              <a:t>tp</a:t>
            </a:r>
            <a:r>
              <a:rPr lang="it-IT" sz="2000" dirty="0"/>
              <a:t> con AZA</a:t>
            </a:r>
          </a:p>
          <a:p>
            <a:r>
              <a:rPr lang="it-IT" sz="2000" dirty="0"/>
              <a:t>Miglioramento condizioni cliniche: Non più episodi di vomito 									   Alvo 4-5 </a:t>
            </a:r>
            <a:r>
              <a:rPr lang="it-IT" sz="2000" dirty="0" err="1"/>
              <a:t>ev</a:t>
            </a:r>
            <a:r>
              <a:rPr lang="it-IT" sz="2000" dirty="0"/>
              <a:t>/die di feci </a:t>
            </a:r>
            <a:r>
              <a:rPr lang="it-IT" sz="2000" dirty="0" err="1"/>
              <a:t>semiformate</a:t>
            </a:r>
            <a:r>
              <a:rPr lang="it-IT" sz="2000" dirty="0"/>
              <a:t> (aggiunta in </a:t>
            </a:r>
            <a:r>
              <a:rPr lang="it-IT" sz="2000" dirty="0" err="1"/>
              <a:t>tp</a:t>
            </a:r>
            <a:r>
              <a:rPr lang="it-IT" sz="2000" dirty="0"/>
              <a:t> di </a:t>
            </a:r>
            <a:r>
              <a:rPr lang="it-IT" sz="2000" dirty="0" err="1"/>
              <a:t>loperamide</a:t>
            </a:r>
            <a:r>
              <a:rPr lang="it-IT" sz="2000" dirty="0"/>
              <a:t>) 					   Miglioramento del tono dell’umore								   Miglioramento dell’astenia </a:t>
            </a:r>
          </a:p>
          <a:p>
            <a:r>
              <a:rPr lang="it-IT" sz="2000" dirty="0"/>
              <a:t>Assenza di squilibri </a:t>
            </a:r>
            <a:r>
              <a:rPr lang="it-IT" sz="2000" dirty="0" err="1"/>
              <a:t>idroelettrolitici</a:t>
            </a:r>
            <a:r>
              <a:rPr lang="it-IT" sz="2000" dirty="0"/>
              <a:t> agli esami ematici di controllo</a:t>
            </a:r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773733" y="4114801"/>
            <a:ext cx="6558674" cy="205739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843213" y="4229100"/>
            <a:ext cx="642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EZIOLOGIA MULTIFATTORIALE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06" y="4468088"/>
            <a:ext cx="1432883" cy="12763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431" y="882622"/>
            <a:ext cx="1539240" cy="109693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51" y="4891235"/>
            <a:ext cx="1198025" cy="128096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853051" y="6083442"/>
            <a:ext cx="1389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143250" y="4752320"/>
            <a:ext cx="59401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Malassorbimento acidi biliari</a:t>
            </a:r>
          </a:p>
          <a:p>
            <a:pPr algn="ctr"/>
            <a:r>
              <a:rPr lang="it-IT" sz="2000" dirty="0"/>
              <a:t>Malassorbimento per resezione ileale</a:t>
            </a:r>
          </a:p>
          <a:p>
            <a:pPr algn="ctr"/>
            <a:r>
              <a:rPr lang="it-IT" sz="2000" dirty="0"/>
              <a:t>Farmaci (PPI)</a:t>
            </a:r>
          </a:p>
          <a:p>
            <a:pPr algn="ctr"/>
            <a:r>
              <a:rPr lang="it-IT" sz="2000" dirty="0"/>
              <a:t>Diabete?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5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EFFETTI AVVERSI LONG TERM-PPI</a:t>
            </a:r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125321" y="6176967"/>
            <a:ext cx="68857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Corleto VD et al, PPI </a:t>
            </a:r>
            <a:r>
              <a:rPr lang="it-IT" sz="1100" dirty="0" err="1"/>
              <a:t>therapy</a:t>
            </a:r>
            <a:r>
              <a:rPr lang="it-IT" sz="1100" dirty="0"/>
              <a:t> and </a:t>
            </a:r>
            <a:r>
              <a:rPr lang="it-IT" sz="1100" dirty="0" err="1"/>
              <a:t>potential</a:t>
            </a:r>
            <a:r>
              <a:rPr lang="it-IT" sz="1100" dirty="0"/>
              <a:t> long </a:t>
            </a:r>
            <a:r>
              <a:rPr lang="it-IT" sz="1100" dirty="0" err="1"/>
              <a:t>term</a:t>
            </a:r>
            <a:r>
              <a:rPr lang="it-IT" sz="1100" dirty="0"/>
              <a:t> </a:t>
            </a:r>
            <a:r>
              <a:rPr lang="it-IT" sz="1100" dirty="0" err="1"/>
              <a:t>harm</a:t>
            </a:r>
            <a:r>
              <a:rPr lang="it-IT" sz="1100" dirty="0"/>
              <a:t>. </a:t>
            </a:r>
            <a:r>
              <a:rPr lang="it-IT" sz="1100" dirty="0" err="1"/>
              <a:t>Curr</a:t>
            </a:r>
            <a:r>
              <a:rPr lang="it-IT" sz="1100" dirty="0"/>
              <a:t> </a:t>
            </a:r>
            <a:r>
              <a:rPr lang="it-IT" sz="1100" dirty="0" err="1"/>
              <a:t>Opin</a:t>
            </a:r>
            <a:r>
              <a:rPr lang="it-IT" sz="1100" dirty="0"/>
              <a:t> </a:t>
            </a:r>
            <a:r>
              <a:rPr lang="it-IT" sz="1100" dirty="0" err="1"/>
              <a:t>Endocrinol</a:t>
            </a:r>
            <a:r>
              <a:rPr lang="it-IT" sz="1100" dirty="0"/>
              <a:t> </a:t>
            </a:r>
            <a:r>
              <a:rPr lang="it-IT" sz="1100" dirty="0" err="1"/>
              <a:t>Diabetes</a:t>
            </a:r>
            <a:r>
              <a:rPr lang="it-IT" sz="1100" dirty="0"/>
              <a:t> </a:t>
            </a:r>
            <a:r>
              <a:rPr lang="it-IT" sz="1100" dirty="0" err="1"/>
              <a:t>Obes</a:t>
            </a:r>
            <a:r>
              <a:rPr lang="it-IT" sz="1100" dirty="0"/>
              <a:t>. 2014 Feb;21(1):3-8</a:t>
            </a:r>
          </a:p>
          <a:p>
            <a:r>
              <a:rPr lang="it-IT" sz="1100" dirty="0" err="1"/>
              <a:t>Xie</a:t>
            </a:r>
            <a:r>
              <a:rPr lang="it-IT" sz="1100" dirty="0"/>
              <a:t> Y et al, </a:t>
            </a:r>
            <a:r>
              <a:rPr lang="it-IT" sz="1100" dirty="0" err="1"/>
              <a:t>Risk</a:t>
            </a:r>
            <a:r>
              <a:rPr lang="it-IT" sz="1100" dirty="0"/>
              <a:t> of </a:t>
            </a:r>
            <a:r>
              <a:rPr lang="it-IT" sz="1100" dirty="0" err="1"/>
              <a:t>death</a:t>
            </a:r>
            <a:r>
              <a:rPr lang="it-IT" sz="1100" dirty="0"/>
              <a:t> </a:t>
            </a:r>
            <a:r>
              <a:rPr lang="it-IT" sz="1100" dirty="0" err="1"/>
              <a:t>among</a:t>
            </a:r>
            <a:r>
              <a:rPr lang="it-IT" sz="1100" dirty="0"/>
              <a:t> </a:t>
            </a:r>
            <a:r>
              <a:rPr lang="it-IT" sz="1100" dirty="0" err="1"/>
              <a:t>users</a:t>
            </a:r>
            <a:r>
              <a:rPr lang="it-IT" sz="1100" dirty="0"/>
              <a:t> of PPI: a </a:t>
            </a:r>
            <a:r>
              <a:rPr lang="it-IT" sz="1100" dirty="0" err="1"/>
              <a:t>longitudinal</a:t>
            </a:r>
            <a:r>
              <a:rPr lang="it-IT" sz="1100" dirty="0"/>
              <a:t> </a:t>
            </a:r>
            <a:r>
              <a:rPr lang="it-IT" sz="1100" dirty="0" err="1"/>
              <a:t>observational</a:t>
            </a:r>
            <a:r>
              <a:rPr lang="it-IT" sz="1100" dirty="0"/>
              <a:t> </a:t>
            </a:r>
            <a:r>
              <a:rPr lang="it-IT" sz="1100" dirty="0" err="1"/>
              <a:t>cohort</a:t>
            </a:r>
            <a:r>
              <a:rPr lang="it-IT" sz="1100" dirty="0"/>
              <a:t> </a:t>
            </a:r>
            <a:r>
              <a:rPr lang="it-IT" sz="1100" dirty="0" err="1"/>
              <a:t>study</a:t>
            </a:r>
            <a:r>
              <a:rPr lang="it-IT" sz="1100" dirty="0"/>
              <a:t> of </a:t>
            </a:r>
            <a:r>
              <a:rPr lang="it-IT" sz="1100" dirty="0" err="1"/>
              <a:t>United</a:t>
            </a:r>
            <a:r>
              <a:rPr lang="it-IT" sz="1100" dirty="0"/>
              <a:t> </a:t>
            </a:r>
            <a:r>
              <a:rPr lang="it-IT" sz="1100" dirty="0" err="1"/>
              <a:t>States</a:t>
            </a:r>
            <a:r>
              <a:rPr lang="it-IT" sz="1100" dirty="0"/>
              <a:t> </a:t>
            </a:r>
            <a:r>
              <a:rPr lang="it-IT" sz="1100" dirty="0" err="1"/>
              <a:t>veterans</a:t>
            </a:r>
            <a:r>
              <a:rPr lang="it-IT" sz="1100" dirty="0"/>
              <a:t>. BMJ Open, 2017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42988"/>
            <a:ext cx="10515600" cy="5133975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Malassorbimento Fe, Ca, Mg, </a:t>
            </a:r>
            <a:r>
              <a:rPr lang="it-IT" dirty="0" err="1"/>
              <a:t>Vit</a:t>
            </a:r>
            <a:r>
              <a:rPr lang="it-IT" dirty="0"/>
              <a:t> B12</a:t>
            </a:r>
          </a:p>
          <a:p>
            <a:r>
              <a:rPr lang="it-IT" dirty="0"/>
              <a:t>Osteoporosi e fratture ossee</a:t>
            </a:r>
          </a:p>
          <a:p>
            <a:r>
              <a:rPr lang="it-IT" dirty="0"/>
              <a:t>Eventi cardiovascolari</a:t>
            </a:r>
          </a:p>
          <a:p>
            <a:r>
              <a:rPr lang="it-IT" dirty="0"/>
              <a:t>Malassorbimenti di alcuni farmaci (</a:t>
            </a:r>
            <a:r>
              <a:rPr lang="it-IT" dirty="0" err="1"/>
              <a:t>clopidogrel</a:t>
            </a:r>
            <a:r>
              <a:rPr lang="it-IT" dirty="0"/>
              <a:t>, tiroxina)</a:t>
            </a:r>
          </a:p>
          <a:p>
            <a:r>
              <a:rPr lang="it-IT" dirty="0"/>
              <a:t>Infezione da C. difficile</a:t>
            </a:r>
          </a:p>
          <a:p>
            <a:r>
              <a:rPr lang="it-IT" dirty="0"/>
              <a:t>SIBO</a:t>
            </a:r>
          </a:p>
          <a:p>
            <a:r>
              <a:rPr lang="it-IT" dirty="0"/>
              <a:t>PBS in pz cirrotici</a:t>
            </a:r>
          </a:p>
          <a:p>
            <a:r>
              <a:rPr lang="it-IT" dirty="0"/>
              <a:t>Colite microscopica</a:t>
            </a:r>
          </a:p>
          <a:p>
            <a:r>
              <a:rPr lang="it-IT" dirty="0"/>
              <a:t>Polipi ghiandolari fundici</a:t>
            </a:r>
          </a:p>
          <a:p>
            <a:r>
              <a:rPr lang="it-IT" dirty="0"/>
              <a:t>Polmonite</a:t>
            </a:r>
          </a:p>
          <a:p>
            <a:r>
              <a:rPr lang="it-IT" dirty="0"/>
              <a:t>Nefrite interstiziale</a:t>
            </a:r>
          </a:p>
          <a:p>
            <a:r>
              <a:rPr lang="it-IT" dirty="0"/>
              <a:t>Demenza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412" y="2016349"/>
            <a:ext cx="1957388" cy="31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EFFETTI AVVERSI LONG TERM-PPI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5715" y="1063950"/>
            <a:ext cx="7267575" cy="4667250"/>
          </a:xfrm>
          <a:prstGeom prst="rect">
            <a:avLst/>
          </a:prstGeom>
        </p:spPr>
      </p:pic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415093" y="6348419"/>
            <a:ext cx="5686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Maes</a:t>
            </a:r>
            <a:r>
              <a:rPr lang="it-IT" sz="1100" dirty="0"/>
              <a:t> ML et al, </a:t>
            </a:r>
            <a:r>
              <a:rPr lang="it-IT" sz="1100" dirty="0" err="1"/>
              <a:t>Adverse</a:t>
            </a:r>
            <a:r>
              <a:rPr lang="it-IT" sz="1100" dirty="0"/>
              <a:t> </a:t>
            </a:r>
            <a:r>
              <a:rPr lang="it-IT" sz="1100" dirty="0" err="1"/>
              <a:t>effects</a:t>
            </a:r>
            <a:r>
              <a:rPr lang="it-IT" sz="1100" dirty="0"/>
              <a:t> of PPI use in </a:t>
            </a:r>
            <a:r>
              <a:rPr lang="it-IT" sz="1100" dirty="0" err="1"/>
              <a:t>ilder</a:t>
            </a:r>
            <a:r>
              <a:rPr lang="it-IT" sz="1100" dirty="0"/>
              <a:t> </a:t>
            </a:r>
            <a:r>
              <a:rPr lang="it-IT" sz="1100" dirty="0" err="1"/>
              <a:t>adults</a:t>
            </a:r>
            <a:r>
              <a:rPr lang="it-IT" sz="1100" dirty="0"/>
              <a:t>: a </a:t>
            </a:r>
            <a:r>
              <a:rPr lang="it-IT" sz="1100" dirty="0" err="1"/>
              <a:t>review</a:t>
            </a:r>
            <a:r>
              <a:rPr lang="it-IT" sz="1100" dirty="0"/>
              <a:t> of the </a:t>
            </a:r>
            <a:r>
              <a:rPr lang="it-IT" sz="1100" dirty="0" err="1"/>
              <a:t>evidence</a:t>
            </a:r>
            <a:r>
              <a:rPr lang="it-IT" sz="1100" dirty="0"/>
              <a:t>. </a:t>
            </a:r>
            <a:r>
              <a:rPr lang="it-IT" sz="1100" dirty="0" err="1"/>
              <a:t>Therapeutic</a:t>
            </a:r>
            <a:r>
              <a:rPr lang="it-IT" sz="1100" dirty="0"/>
              <a:t> </a:t>
            </a:r>
            <a:r>
              <a:rPr lang="it-IT" sz="1100" dirty="0" err="1"/>
              <a:t>Advances</a:t>
            </a:r>
            <a:r>
              <a:rPr lang="it-IT" sz="1100" dirty="0"/>
              <a:t> in </a:t>
            </a:r>
            <a:r>
              <a:rPr lang="it-IT" sz="1100" dirty="0" err="1"/>
              <a:t>Drug</a:t>
            </a:r>
            <a:r>
              <a:rPr lang="it-IT" sz="1100" dirty="0"/>
              <a:t> </a:t>
            </a:r>
            <a:r>
              <a:rPr lang="it-IT" sz="1100" dirty="0" err="1"/>
              <a:t>Safety</a:t>
            </a:r>
            <a:r>
              <a:rPr lang="it-IT" sz="1100" dirty="0"/>
              <a:t>, 2017, </a:t>
            </a:r>
            <a:r>
              <a:rPr lang="it-IT" sz="1100" dirty="0" err="1"/>
              <a:t>vol</a:t>
            </a:r>
            <a:r>
              <a:rPr lang="it-IT" sz="1100" dirty="0"/>
              <a:t> 8 (9) 273-297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1450" y="1300161"/>
            <a:ext cx="39862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Effetto indiretto su assorbimento di 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Effetto diretto sulla densità minerale ossea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 capacità di sopravvivenza di forme vegetative del C. difficile a </a:t>
            </a:r>
            <a:r>
              <a:rPr lang="it-IT" sz="1600" dirty="0" err="1"/>
              <a:t>pH</a:t>
            </a:r>
            <a:r>
              <a:rPr lang="it-IT" sz="1600" dirty="0"/>
              <a:t> più alto (per i conseguenti cambiamenti del </a:t>
            </a:r>
            <a:r>
              <a:rPr lang="it-IT" sz="1600" dirty="0" err="1"/>
              <a:t>microbiota</a:t>
            </a:r>
            <a:r>
              <a:rPr lang="it-IT" sz="16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Può favorire la colonizzazione di batteri che possono essere aspirati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  rilascio di FI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 err="1"/>
              <a:t>Sovraccrescita</a:t>
            </a:r>
            <a:r>
              <a:rPr lang="it-IT" sz="1600" dirty="0"/>
              <a:t> batterica che compete con l’</a:t>
            </a:r>
            <a:r>
              <a:rPr lang="it-IT" sz="1600" dirty="0" err="1"/>
              <a:t>uptake</a:t>
            </a:r>
            <a:r>
              <a:rPr lang="it-IT" sz="1600" dirty="0"/>
              <a:t> della </a:t>
            </a:r>
            <a:r>
              <a:rPr lang="it-IT" sz="1600" dirty="0" err="1"/>
              <a:t>vit</a:t>
            </a:r>
            <a:r>
              <a:rPr lang="it-IT" sz="1600" dirty="0"/>
              <a:t>. B12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Scarse evidenze sul meccanismo legato a patologie renali e demenza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428622" y="3786188"/>
            <a:ext cx="0" cy="214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395284" y="2071684"/>
            <a:ext cx="4765" cy="235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425715" y="5332034"/>
            <a:ext cx="632060" cy="399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551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FOCUS ON: IPOMAGNESEMIA DA PPI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1645509"/>
            <a:ext cx="11256135" cy="2332343"/>
          </a:xfrm>
        </p:spPr>
        <p:txBody>
          <a:bodyPr>
            <a:normAutofit/>
          </a:bodyPr>
          <a:lstStyle/>
          <a:p>
            <a:r>
              <a:rPr lang="it-IT" sz="2000" dirty="0"/>
              <a:t>Prevalenza 21% in reparti di medicina interna (verosimilmente sottostimata)</a:t>
            </a:r>
          </a:p>
          <a:p>
            <a:r>
              <a:rPr lang="it-IT" sz="2000" dirty="0"/>
              <a:t>1° caso descritto nel 2006, circa 45 case report successivi</a:t>
            </a:r>
          </a:p>
          <a:p>
            <a:r>
              <a:rPr lang="it-IT" sz="2000" dirty="0"/>
              <a:t>&gt; parte in forma di deposito intraosseo, 1% in circolo</a:t>
            </a:r>
          </a:p>
          <a:p>
            <a:r>
              <a:rPr lang="it-IT" sz="2000" dirty="0"/>
              <a:t>Importante cofattore in varie reazioni enzimatiche, stabilizzatore delle membrane cellulari, ruolo cardine nella contrattilità neuromuscolare</a:t>
            </a:r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www.telecamerevideosorveglianza.org/wp-content/uploads/2015/09/dettagli-lente-ingrandimen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0" y="52237"/>
            <a:ext cx="1593273" cy="15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143376" y="6427113"/>
            <a:ext cx="8286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Pasina</a:t>
            </a:r>
            <a:r>
              <a:rPr lang="it-IT" sz="1100" dirty="0"/>
              <a:t> L et al, </a:t>
            </a:r>
            <a:r>
              <a:rPr lang="en-US" sz="1100" dirty="0"/>
              <a:t>Proton pump inhibitors and risk of </a:t>
            </a:r>
            <a:r>
              <a:rPr lang="en-US" sz="1100" dirty="0" err="1"/>
              <a:t>hypomagnesemia</a:t>
            </a:r>
            <a:r>
              <a:rPr lang="en-US" sz="1100" dirty="0"/>
              <a:t>. </a:t>
            </a:r>
            <a:r>
              <a:rPr lang="en-US" sz="1100" dirty="0" err="1"/>
              <a:t>Eur</a:t>
            </a:r>
            <a:r>
              <a:rPr lang="en-US" sz="1100" dirty="0"/>
              <a:t> J Intern </a:t>
            </a:r>
            <a:r>
              <a:rPr lang="it-IT" sz="1100" dirty="0" err="1"/>
              <a:t>Med</a:t>
            </a:r>
            <a:r>
              <a:rPr lang="it-IT" sz="1100" dirty="0"/>
              <a:t> 26(7):e25–e26, 2015 (studio osservazionale su 604 pz)</a:t>
            </a:r>
          </a:p>
          <a:p>
            <a:r>
              <a:rPr lang="it-IT" sz="1100" dirty="0"/>
              <a:t>Hess MW et al, </a:t>
            </a:r>
            <a:r>
              <a:rPr lang="en-US" sz="1100" dirty="0"/>
              <a:t>Systematic review: hypomagnesaemia induced by proton pump </a:t>
            </a:r>
            <a:r>
              <a:rPr lang="it-IT" sz="1100" dirty="0" err="1"/>
              <a:t>inhibition</a:t>
            </a:r>
            <a:r>
              <a:rPr lang="it-IT" sz="1100" dirty="0"/>
              <a:t>. </a:t>
            </a:r>
            <a:r>
              <a:rPr lang="it-IT" sz="1100" dirty="0" err="1"/>
              <a:t>Alimentary</a:t>
            </a:r>
            <a:r>
              <a:rPr lang="it-IT" sz="1100" dirty="0"/>
              <a:t> </a:t>
            </a:r>
            <a:r>
              <a:rPr lang="it-IT" sz="1100" dirty="0" err="1"/>
              <a:t>Pharmacology</a:t>
            </a:r>
            <a:r>
              <a:rPr lang="it-IT" sz="1100" dirty="0"/>
              <a:t> and </a:t>
            </a:r>
            <a:r>
              <a:rPr lang="it-IT" sz="1100" dirty="0" err="1"/>
              <a:t>Therapeutics</a:t>
            </a:r>
            <a:r>
              <a:rPr lang="it-IT" sz="1100" dirty="0"/>
              <a:t>, 2012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85763" y="4900613"/>
            <a:ext cx="113299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MANIFESTAZIONI CLINICHE: </a:t>
            </a:r>
            <a:r>
              <a:rPr lang="it-IT" sz="2000" u="sng" dirty="0"/>
              <a:t>astenia</a:t>
            </a:r>
            <a:r>
              <a:rPr lang="it-IT" sz="2000" dirty="0"/>
              <a:t>, crampi muscolari, parestesie, tremori, convulsioni, aritmie, ipotensione, anoressia, </a:t>
            </a:r>
            <a:r>
              <a:rPr lang="it-IT" sz="2000" u="sng" dirty="0"/>
              <a:t>nausea, vomito, diarrea</a:t>
            </a:r>
            <a:r>
              <a:rPr lang="it-IT" sz="2000" dirty="0"/>
              <a:t>, confusione, </a:t>
            </a:r>
            <a:r>
              <a:rPr lang="it-IT" sz="2000" u="sng" dirty="0"/>
              <a:t>depressione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5003" y="3977852"/>
            <a:ext cx="113299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Generalmente associato e ipocalcemia e </a:t>
            </a:r>
            <a:r>
              <a:rPr lang="it-IT" sz="2000" dirty="0" err="1"/>
              <a:t>ipokaliemia</a:t>
            </a:r>
            <a:endParaRPr lang="it-IT" sz="2000" dirty="0"/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25" y="3543167"/>
            <a:ext cx="1666875" cy="111179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008" y="1194028"/>
            <a:ext cx="1728737" cy="13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722749"/>
            <a:ext cx="11256135" cy="6010560"/>
          </a:xfrm>
        </p:spPr>
        <p:txBody>
          <a:bodyPr>
            <a:normAutofit/>
          </a:bodyPr>
          <a:lstStyle/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♂ </a:t>
            </a:r>
            <a:r>
              <a:rPr lang="it-IT" sz="2000" dirty="0"/>
              <a:t>74 anni. </a:t>
            </a:r>
            <a:r>
              <a:rPr lang="en-US" sz="2000" dirty="0"/>
              <a:t>H 1,68; P 55 kg (BMI 19,5)</a:t>
            </a:r>
            <a:endParaRPr lang="it-IT" sz="2000" dirty="0"/>
          </a:p>
          <a:p>
            <a:pPr algn="just"/>
            <a:r>
              <a:rPr lang="it-IT" sz="2000" b="1" dirty="0"/>
              <a:t>I ricovero </a:t>
            </a:r>
            <a:r>
              <a:rPr lang="it-IT" sz="2000" dirty="0"/>
              <a:t>nel nostro reparto dal 16/2 al 4/3</a:t>
            </a:r>
          </a:p>
          <a:p>
            <a:pPr algn="just"/>
            <a:r>
              <a:rPr lang="it-IT" sz="2000" u="sng" dirty="0"/>
              <a:t>Motivo del ricovero</a:t>
            </a:r>
            <a:r>
              <a:rPr lang="it-IT" sz="2000" dirty="0"/>
              <a:t>: comparsa da dieci giorni di dolore addominale diffuso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/>
              <a:t>e diarrea (6-7 </a:t>
            </a:r>
            <a:r>
              <a:rPr lang="it-IT" sz="2000" dirty="0" err="1"/>
              <a:t>ev</a:t>
            </a:r>
            <a:r>
              <a:rPr lang="it-IT" sz="2000" dirty="0"/>
              <a:t>/die di feci liquide, senza sangue né muco)</a:t>
            </a:r>
          </a:p>
          <a:p>
            <a:pPr algn="just"/>
            <a:r>
              <a:rPr lang="it-IT" sz="2000" u="sng" dirty="0" err="1"/>
              <a:t>Comorbidità</a:t>
            </a:r>
            <a:r>
              <a:rPr lang="it-IT" sz="2000" dirty="0"/>
              <a:t>: Morbo di </a:t>
            </a:r>
            <a:r>
              <a:rPr lang="it-IT" sz="2000" dirty="0" err="1"/>
              <a:t>Crohn</a:t>
            </a:r>
            <a:r>
              <a:rPr lang="it-IT" sz="2000" dirty="0"/>
              <a:t> a localizzazione ileale (diagnosi 1976) e sottoposto a resezione ileo-colica (2010)</a:t>
            </a:r>
          </a:p>
          <a:p>
            <a:pPr marL="0" indent="0" algn="just">
              <a:buNone/>
            </a:pPr>
            <a:r>
              <a:rPr lang="it-IT" sz="2000" dirty="0"/>
              <a:t>	Ipertensione arteriosa, Diabete mellito insulino-dipendente, Trombosi venosa profonda, IPB, 	</a:t>
            </a:r>
            <a:r>
              <a:rPr lang="it-IT" sz="2000" dirty="0" err="1"/>
              <a:t>Ipogammaglobulinemia</a:t>
            </a:r>
            <a:r>
              <a:rPr lang="it-IT" sz="2000" dirty="0"/>
              <a:t>,	Calo del tono dell’umore</a:t>
            </a:r>
          </a:p>
          <a:p>
            <a:pPr algn="just"/>
            <a:endParaRPr lang="it-IT" sz="2000" u="sng" dirty="0"/>
          </a:p>
          <a:p>
            <a:pPr algn="just"/>
            <a:r>
              <a:rPr lang="it-IT" sz="2000" u="sng" dirty="0"/>
              <a:t>Pregressi interventi chirurgici</a:t>
            </a:r>
            <a:r>
              <a:rPr lang="it-IT" sz="2000" dirty="0"/>
              <a:t>: Resezione ileo-colica (60cm di ileo + 7cm di colon dx) con anastomosi L-L 												(2010)</a:t>
            </a:r>
          </a:p>
          <a:p>
            <a:pPr marL="0" indent="0" algn="just">
              <a:buNone/>
            </a:pPr>
            <a:r>
              <a:rPr lang="it-IT" sz="2000" dirty="0"/>
              <a:t>			           Colecistectomia per litiasi (2011)</a:t>
            </a:r>
          </a:p>
          <a:p>
            <a:pPr algn="just"/>
            <a:r>
              <a:rPr lang="it-IT" sz="2000" u="sng" dirty="0"/>
              <a:t>Familiarità</a:t>
            </a:r>
            <a:r>
              <a:rPr lang="it-IT" sz="2000" dirty="0"/>
              <a:t> I grado per diabete mellito, k stomaco, k polmone</a:t>
            </a:r>
          </a:p>
          <a:p>
            <a:pPr marL="0" indent="0" algn="just">
              <a:buNone/>
            </a:pPr>
            <a:r>
              <a:rPr lang="it-IT" sz="1700" dirty="0"/>
              <a:t>		</a:t>
            </a:r>
            <a:endParaRPr lang="en-US" sz="2000" dirty="0"/>
          </a:p>
          <a:p>
            <a:pPr algn="just"/>
            <a:r>
              <a:rPr lang="en-US" sz="2000" u="sng" dirty="0" err="1"/>
              <a:t>Terapia</a:t>
            </a:r>
            <a:r>
              <a:rPr lang="en-US" sz="2000" u="sng" dirty="0"/>
              <a:t> </a:t>
            </a:r>
            <a:r>
              <a:rPr lang="en-US" sz="2000" u="sng" dirty="0" err="1"/>
              <a:t>domiciliare</a:t>
            </a:r>
            <a:r>
              <a:rPr lang="en-US" sz="2000" dirty="0"/>
              <a:t>: Humalog 10 UI x 3, Cardura 2mg, </a:t>
            </a:r>
            <a:r>
              <a:rPr lang="en-US" sz="2000" dirty="0" err="1"/>
              <a:t>Omnic</a:t>
            </a:r>
            <a:r>
              <a:rPr lang="en-US" sz="2000" dirty="0"/>
              <a:t> 0.4 mg, </a:t>
            </a:r>
            <a:r>
              <a:rPr lang="en-US" sz="2000" dirty="0" err="1"/>
              <a:t>Pantorc</a:t>
            </a:r>
            <a:r>
              <a:rPr lang="en-US" sz="2000" dirty="0"/>
              <a:t> 40mg, </a:t>
            </a:r>
            <a:r>
              <a:rPr lang="en-US" sz="2000" dirty="0" err="1"/>
              <a:t>Pentasa</a:t>
            </a:r>
            <a:r>
              <a:rPr lang="en-US" sz="2000" dirty="0"/>
              <a:t> 500 mg 3 </a:t>
            </a:r>
            <a:r>
              <a:rPr lang="en-US" sz="2000" dirty="0" err="1"/>
              <a:t>cp</a:t>
            </a:r>
            <a:r>
              <a:rPr lang="en-US" sz="2000" dirty="0"/>
              <a:t> x3, </a:t>
            </a:r>
            <a:r>
              <a:rPr lang="en-US" sz="2000" dirty="0" err="1"/>
              <a:t>Intesticort</a:t>
            </a:r>
            <a:r>
              <a:rPr lang="en-US" sz="2000" dirty="0"/>
              <a:t> 3 mg, </a:t>
            </a:r>
            <a:r>
              <a:rPr lang="en-US" sz="2000" dirty="0" err="1"/>
              <a:t>Clexane</a:t>
            </a:r>
            <a:r>
              <a:rPr lang="en-US" sz="2000" dirty="0"/>
              <a:t> 6000 UI 1 </a:t>
            </a:r>
            <a:r>
              <a:rPr lang="en-US" sz="2000" dirty="0" err="1"/>
              <a:t>fl</a:t>
            </a:r>
            <a:r>
              <a:rPr lang="en-US" sz="2000" dirty="0"/>
              <a:t> x 2, </a:t>
            </a:r>
            <a:r>
              <a:rPr lang="en-US" sz="2000" dirty="0" err="1"/>
              <a:t>Folifill</a:t>
            </a:r>
            <a:r>
              <a:rPr lang="en-US" sz="2000" dirty="0"/>
              <a:t> 5 mg, </a:t>
            </a:r>
            <a:r>
              <a:rPr lang="en-US" sz="2000" dirty="0" err="1"/>
              <a:t>Aldactone</a:t>
            </a:r>
            <a:r>
              <a:rPr lang="en-US" sz="2000" dirty="0"/>
              <a:t> 100mg 2 </a:t>
            </a:r>
            <a:r>
              <a:rPr lang="en-US" sz="2000" dirty="0" err="1"/>
              <a:t>cp</a:t>
            </a:r>
            <a:r>
              <a:rPr lang="en-US" sz="2000" dirty="0"/>
              <a:t>, Codex 2 bust, </a:t>
            </a:r>
            <a:r>
              <a:rPr lang="en-US" sz="2000" dirty="0" err="1"/>
              <a:t>Diosmectal</a:t>
            </a:r>
            <a:r>
              <a:rPr lang="en-US" sz="2000" dirty="0"/>
              <a:t> 3G 1 bust, </a:t>
            </a:r>
            <a:r>
              <a:rPr lang="en-US" sz="2000" dirty="0" err="1"/>
              <a:t>cicli</a:t>
            </a:r>
            <a:r>
              <a:rPr lang="en-US" sz="2000" dirty="0"/>
              <a:t> di </a:t>
            </a:r>
            <a:r>
              <a:rPr lang="en-US" sz="2000" dirty="0" err="1"/>
              <a:t>terapia</a:t>
            </a:r>
            <a:r>
              <a:rPr lang="en-US" sz="2000" dirty="0"/>
              <a:t> </a:t>
            </a:r>
            <a:r>
              <a:rPr lang="en-US" sz="2000" dirty="0" err="1"/>
              <a:t>elettrolitica</a:t>
            </a:r>
            <a:r>
              <a:rPr lang="en-US" sz="2000" dirty="0"/>
              <a:t> per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necessario</a:t>
            </a:r>
            <a:r>
              <a:rPr lang="en-US" sz="2000" dirty="0"/>
              <a:t> </a:t>
            </a:r>
            <a:endParaRPr lang="it-IT" sz="2000" dirty="0"/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881" y="0"/>
            <a:ext cx="1071042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3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61714" y="1893786"/>
            <a:ext cx="10110916" cy="1472977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b="1" dirty="0"/>
              <a:t>ASSORBIMENTO</a:t>
            </a:r>
            <a:r>
              <a:rPr lang="it-IT" sz="1800" dirty="0"/>
              <a:t> (&gt; ileo, ma anche grosso intestino)</a:t>
            </a:r>
          </a:p>
          <a:p>
            <a:pPr algn="just"/>
            <a:r>
              <a:rPr lang="it-IT" sz="1800" dirty="0"/>
              <a:t>Via </a:t>
            </a:r>
            <a:r>
              <a:rPr lang="it-IT" sz="1800" dirty="0" err="1"/>
              <a:t>paracellulare</a:t>
            </a:r>
            <a:r>
              <a:rPr lang="it-IT" sz="1800" dirty="0"/>
              <a:t> (per diffusione), non influenzata dal </a:t>
            </a:r>
            <a:r>
              <a:rPr lang="it-IT" sz="1800" dirty="0" err="1"/>
              <a:t>pH</a:t>
            </a:r>
            <a:r>
              <a:rPr lang="it-IT" sz="1800" dirty="0"/>
              <a:t> </a:t>
            </a:r>
            <a:r>
              <a:rPr lang="it-IT" sz="1800" dirty="0" err="1"/>
              <a:t>intraluminale</a:t>
            </a:r>
            <a:endParaRPr lang="it-IT" sz="1800" dirty="0"/>
          </a:p>
          <a:p>
            <a:pPr algn="just"/>
            <a:r>
              <a:rPr lang="it-IT" sz="1800" dirty="0"/>
              <a:t>Via </a:t>
            </a:r>
            <a:r>
              <a:rPr lang="it-IT" sz="1800" dirty="0" err="1"/>
              <a:t>transcellulare</a:t>
            </a:r>
            <a:r>
              <a:rPr lang="it-IT" sz="1800" dirty="0"/>
              <a:t> (tramite canali ionici trasportatori attivi di Mg e Ca): TRPM6-7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</p:txBody>
      </p:sp>
      <p:pic>
        <p:nvPicPr>
          <p:cNvPr id="4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911007" y="6534157"/>
            <a:ext cx="7559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Jeffrey H et al, </a:t>
            </a:r>
            <a:r>
              <a:rPr lang="it-IT" sz="1100" dirty="0" err="1"/>
              <a:t>Magnesium</a:t>
            </a:r>
            <a:r>
              <a:rPr lang="it-IT" sz="1100" dirty="0"/>
              <a:t> </a:t>
            </a:r>
            <a:r>
              <a:rPr lang="it-IT" sz="1100" dirty="0" err="1"/>
              <a:t>deficiency</a:t>
            </a:r>
            <a:r>
              <a:rPr lang="it-IT" sz="1100" dirty="0"/>
              <a:t> and PPI use: a </a:t>
            </a:r>
            <a:r>
              <a:rPr lang="it-IT" sz="1100" dirty="0" err="1"/>
              <a:t>clinical</a:t>
            </a:r>
            <a:r>
              <a:rPr lang="it-IT" sz="1100" dirty="0"/>
              <a:t> </a:t>
            </a:r>
            <a:r>
              <a:rPr lang="it-IT" sz="1100" dirty="0" err="1"/>
              <a:t>review</a:t>
            </a:r>
            <a:r>
              <a:rPr lang="it-IT" sz="1100" dirty="0"/>
              <a:t>. The Journal of </a:t>
            </a:r>
            <a:r>
              <a:rPr lang="it-IT" sz="1100" dirty="0" err="1"/>
              <a:t>Clinical</a:t>
            </a:r>
            <a:r>
              <a:rPr lang="it-IT" sz="1100" dirty="0"/>
              <a:t> </a:t>
            </a:r>
            <a:r>
              <a:rPr lang="it-IT" sz="1100" dirty="0" err="1"/>
              <a:t>Pharmacology</a:t>
            </a:r>
            <a:r>
              <a:rPr lang="it-IT" sz="1100" dirty="0"/>
              <a:t>. </a:t>
            </a:r>
            <a:r>
              <a:rPr lang="it-IT" sz="1100" dirty="0" err="1"/>
              <a:t>Vol</a:t>
            </a:r>
            <a:r>
              <a:rPr lang="it-IT" sz="1100" dirty="0"/>
              <a:t> 56 No 6, 2016 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2382591" y="30276"/>
            <a:ext cx="7219684" cy="587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>
                <a:solidFill>
                  <a:srgbClr val="FF0000"/>
                </a:solidFill>
                <a:latin typeface="+mn-lt"/>
              </a:rPr>
              <a:t>FOCUS ON: IPOMAGNESEMIA DA PPI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932" y="3118767"/>
            <a:ext cx="4895850" cy="2286000"/>
          </a:xfrm>
          <a:prstGeom prst="rect">
            <a:avLst/>
          </a:prstGeom>
        </p:spPr>
      </p:pic>
      <p:sp>
        <p:nvSpPr>
          <p:cNvPr id="10" name="Segnaposto contenuto 4"/>
          <p:cNvSpPr txBox="1">
            <a:spLocks/>
          </p:cNvSpPr>
          <p:nvPr/>
        </p:nvSpPr>
        <p:spPr>
          <a:xfrm>
            <a:off x="561714" y="4537800"/>
            <a:ext cx="10110916" cy="1472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1800" b="1" dirty="0"/>
              <a:t>ESCREZIONE</a:t>
            </a:r>
          </a:p>
          <a:p>
            <a:pPr algn="just"/>
            <a:r>
              <a:rPr lang="it-IT" sz="1800" dirty="0"/>
              <a:t>200 mg/die nelle feci</a:t>
            </a:r>
          </a:p>
          <a:p>
            <a:pPr algn="just"/>
            <a:r>
              <a:rPr lang="it-IT" sz="1800" dirty="0"/>
              <a:t>100 mg/die nelle urine </a:t>
            </a:r>
          </a:p>
          <a:p>
            <a:pPr marL="0" indent="0" algn="just">
              <a:buNone/>
            </a:pPr>
            <a:r>
              <a:rPr lang="it-IT" sz="1800" dirty="0"/>
              <a:t>(50-70% del riassorbimento avviene nel tratto speso dell’ansa di </a:t>
            </a:r>
            <a:r>
              <a:rPr lang="it-IT" sz="1800" dirty="0" err="1"/>
              <a:t>Henle</a:t>
            </a:r>
            <a:r>
              <a:rPr lang="it-IT" sz="1800" dirty="0"/>
              <a:t>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dirty="0"/>
          </a:p>
          <a:p>
            <a:pPr algn="just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1" y="227560"/>
            <a:ext cx="1457408" cy="13845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flipH="1">
            <a:off x="584642" y="1543052"/>
            <a:ext cx="686946" cy="15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8343900" y="2143125"/>
            <a:ext cx="485775" cy="487149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8763609" y="1697540"/>
            <a:ext cx="52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PPI</a:t>
            </a:r>
          </a:p>
        </p:txBody>
      </p:sp>
      <p:sp>
        <p:nvSpPr>
          <p:cNvPr id="13" name="Ovale 12"/>
          <p:cNvSpPr/>
          <p:nvPr/>
        </p:nvSpPr>
        <p:spPr>
          <a:xfrm>
            <a:off x="8738440" y="1627095"/>
            <a:ext cx="553805" cy="51022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0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  <p:bldP spid="16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FOCUS ON: IPOMAGNESEMIA DA PPI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1645509"/>
            <a:ext cx="11256135" cy="508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FATTORI DI RISCHIO</a:t>
            </a:r>
            <a:r>
              <a:rPr lang="it-IT" sz="2000" dirty="0"/>
              <a:t>:</a:t>
            </a:r>
          </a:p>
          <a:p>
            <a:r>
              <a:rPr lang="it-IT" sz="2000" u="sng" dirty="0"/>
              <a:t>Età &gt;50 aa</a:t>
            </a:r>
          </a:p>
          <a:p>
            <a:r>
              <a:rPr lang="it-IT" sz="2000" u="sng" dirty="0"/>
              <a:t>Terapia long-</a:t>
            </a:r>
            <a:r>
              <a:rPr lang="it-IT" sz="2000" u="sng" dirty="0" err="1"/>
              <a:t>term</a:t>
            </a:r>
            <a:r>
              <a:rPr lang="it-IT" sz="2000" u="sng" dirty="0"/>
              <a:t> (6 mesi-1 anno)</a:t>
            </a:r>
          </a:p>
          <a:p>
            <a:r>
              <a:rPr lang="it-IT" sz="2000" dirty="0"/>
              <a:t>Concomitante utilizzo di diuretici (&gt; dell’ansa)</a:t>
            </a:r>
          </a:p>
          <a:p>
            <a:r>
              <a:rPr lang="it-IT" sz="2000" u="sng" dirty="0"/>
              <a:t>Condizioni di malassorbimento </a:t>
            </a:r>
          </a:p>
          <a:p>
            <a:endParaRPr lang="it-IT" sz="2000" dirty="0"/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r>
              <a:rPr lang="it-IT" sz="2000" b="1" dirty="0"/>
              <a:t>RISOLUZIONE</a:t>
            </a:r>
            <a:r>
              <a:rPr lang="it-IT" sz="2000" dirty="0"/>
              <a:t> dello squilibrio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it-IT" sz="2000" dirty="0"/>
              <a:t>4 gg dalla sospensione del farmaco</a:t>
            </a:r>
          </a:p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pericol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39" y="2099747"/>
            <a:ext cx="1306874" cy="11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4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722749"/>
            <a:ext cx="9346507" cy="5990390"/>
          </a:xfrm>
        </p:spPr>
      </p:pic>
      <p:pic>
        <p:nvPicPr>
          <p:cNvPr id="4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2382591" y="30276"/>
            <a:ext cx="7219684" cy="587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>
                <a:solidFill>
                  <a:srgbClr val="FF0000"/>
                </a:solidFill>
                <a:latin typeface="+mn-lt"/>
              </a:rPr>
              <a:t>FOCUS ON: IPOMAGNESEMIA DA PPI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591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8637" y="1794328"/>
            <a:ext cx="11152501" cy="5492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700" dirty="0"/>
              <a:t>	</a:t>
            </a:r>
            <a:r>
              <a:rPr lang="en-US" sz="2200" dirty="0"/>
              <a:t>	</a:t>
            </a:r>
          </a:p>
          <a:p>
            <a:pPr marL="0" indent="0" algn="just">
              <a:buNone/>
            </a:pPr>
            <a:r>
              <a:rPr lang="it-IT" sz="2200" dirty="0"/>
              <a:t>	</a:t>
            </a:r>
            <a:r>
              <a:rPr lang="it-IT" sz="2000" dirty="0"/>
              <a:t>Ultima </a:t>
            </a:r>
            <a:r>
              <a:rPr lang="it-IT" sz="2000" b="1" dirty="0"/>
              <a:t>RSCS (</a:t>
            </a:r>
            <a:r>
              <a:rPr lang="it-IT" sz="2000" b="1" dirty="0" err="1"/>
              <a:t>Gen</a:t>
            </a:r>
            <a:r>
              <a:rPr lang="it-IT" sz="2000" b="1" dirty="0"/>
              <a:t> 2016)</a:t>
            </a:r>
            <a:r>
              <a:rPr lang="it-IT" sz="2000" dirty="0"/>
              <a:t>: Esame condotto fino al all'anastomosi ileocolica, con esplorazione dell'ileo residuo per alcuni centimetri. A livello anastomotico singola ulcera aftoide (isto: </a:t>
            </a:r>
            <a:r>
              <a:rPr lang="pt-BR" sz="2000" i="1" dirty="0"/>
              <a:t>iperplasia linfoide reattiva</a:t>
            </a:r>
            <a:r>
              <a:rPr lang="it-IT" sz="2000" dirty="0"/>
              <a:t>) nel contesto di una mucosa per il resto normale. Classificazione </a:t>
            </a:r>
            <a:r>
              <a:rPr lang="it-IT" sz="2000" dirty="0" err="1"/>
              <a:t>Rutgeerts</a:t>
            </a:r>
            <a:r>
              <a:rPr lang="it-IT" sz="2000" dirty="0"/>
              <a:t> 1.</a:t>
            </a:r>
          </a:p>
          <a:p>
            <a:pPr marL="0" indent="0" algn="just">
              <a:buNone/>
            </a:pPr>
            <a:r>
              <a:rPr lang="it-IT" sz="2000" dirty="0"/>
              <a:t>	</a:t>
            </a:r>
          </a:p>
          <a:p>
            <a:pPr marL="0" indent="0" algn="just">
              <a:buNone/>
            </a:pPr>
            <a:r>
              <a:rPr lang="it-IT" sz="2000" dirty="0"/>
              <a:t>	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	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200" dirty="0"/>
              <a:t>	</a:t>
            </a:r>
            <a:r>
              <a:rPr lang="it-IT" sz="2000" dirty="0"/>
              <a:t>Ultima </a:t>
            </a:r>
            <a:r>
              <a:rPr lang="it-IT" sz="2000" b="1" dirty="0" err="1"/>
              <a:t>EnteroRM</a:t>
            </a:r>
            <a:r>
              <a:rPr lang="it-IT" sz="2000" b="1" dirty="0"/>
              <a:t> (</a:t>
            </a:r>
            <a:r>
              <a:rPr lang="it-IT" sz="2000" b="1" dirty="0" err="1"/>
              <a:t>Gen</a:t>
            </a:r>
            <a:r>
              <a:rPr lang="it-IT" sz="2000" b="1" dirty="0"/>
              <a:t> 2016): </a:t>
            </a:r>
            <a:r>
              <a:rPr lang="it-IT" sz="2000" dirty="0"/>
              <a:t>Esiti di resezione ileo-colica L-L. A carico dell'ileo </a:t>
            </a:r>
            <a:r>
              <a:rPr lang="it-IT" sz="2000" dirty="0" err="1"/>
              <a:t>preanastomotico</a:t>
            </a:r>
            <a:r>
              <a:rPr lang="it-IT" sz="2000" dirty="0"/>
              <a:t> presenza di un </a:t>
            </a:r>
            <a:r>
              <a:rPr lang="it-IT" sz="2000" u="sng" dirty="0"/>
              <a:t>breve tratto di circa 2 cm di lunghezza che appare modicamente ridotto di calibro a pareti lievemente ispessite ( 4mm) senza significativo </a:t>
            </a:r>
            <a:r>
              <a:rPr lang="it-IT" sz="2000" u="sng" dirty="0" err="1"/>
              <a:t>enhancement</a:t>
            </a:r>
            <a:r>
              <a:rPr lang="it-IT" sz="2000" u="sng" dirty="0"/>
              <a:t> dopo mdc</a:t>
            </a:r>
            <a:r>
              <a:rPr lang="it-IT" sz="2000" dirty="0"/>
              <a:t>. Le altre anse del piccolo intestino appaiono regolarmente disposte nei quadranti addominali, ben distese, con calibro regolare, non segni di ispessimenti parietali prima e dopo mdc </a:t>
            </a:r>
            <a:r>
              <a:rPr lang="it-IT" sz="2000" dirty="0" err="1"/>
              <a:t>ev</a:t>
            </a:r>
            <a:r>
              <a:rPr lang="it-IT" sz="2000" dirty="0"/>
              <a:t>.</a:t>
            </a:r>
            <a:r>
              <a:rPr lang="it-IT" sz="2000" b="1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entesi graffa aperta 3"/>
          <p:cNvSpPr/>
          <p:nvPr/>
        </p:nvSpPr>
        <p:spPr>
          <a:xfrm>
            <a:off x="230450" y="2171701"/>
            <a:ext cx="272572" cy="442912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76" y="3167060"/>
            <a:ext cx="2053248" cy="19106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71497" y="800111"/>
            <a:ext cx="11084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Frequenti </a:t>
            </a:r>
            <a:r>
              <a:rPr lang="en-US" sz="2000" dirty="0" err="1"/>
              <a:t>ricoveri</a:t>
            </a:r>
            <a:r>
              <a:rPr lang="en-US" sz="2000" dirty="0"/>
              <a:t> per </a:t>
            </a:r>
            <a:r>
              <a:rPr lang="en-US" sz="2000" dirty="0" err="1"/>
              <a:t>diarrea</a:t>
            </a:r>
            <a:r>
              <a:rPr lang="en-US" sz="2000" dirty="0"/>
              <a:t> e </a:t>
            </a:r>
            <a:r>
              <a:rPr lang="en-US" sz="2000" dirty="0" err="1"/>
              <a:t>squilibri</a:t>
            </a:r>
            <a:r>
              <a:rPr lang="en-US" sz="2000" dirty="0"/>
              <a:t> </a:t>
            </a:r>
            <a:r>
              <a:rPr lang="en-US" sz="2000" dirty="0" err="1"/>
              <a:t>idroelettrolitici</a:t>
            </a:r>
            <a:r>
              <a:rPr lang="en-US" sz="2000" dirty="0"/>
              <a:t> in </a:t>
            </a:r>
            <a:r>
              <a:rPr lang="en-US" sz="2000" dirty="0" err="1"/>
              <a:t>passato</a:t>
            </a:r>
            <a:r>
              <a:rPr lang="en-US" sz="2000" dirty="0"/>
              <a:t>, </a:t>
            </a:r>
            <a:r>
              <a:rPr lang="en-US" sz="2000" dirty="0" err="1"/>
              <a:t>l’ultimo</a:t>
            </a:r>
            <a:r>
              <a:rPr lang="en-US" sz="2000" dirty="0"/>
              <a:t> a</a:t>
            </a:r>
            <a:r>
              <a:rPr lang="it-IT" sz="2000" dirty="0"/>
              <a:t> Gennaio 2017 in medicina interna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Ultima riacutizzazione di malattia con recidiva ileale </a:t>
            </a:r>
            <a:r>
              <a:rPr lang="it-IT" sz="2000" dirty="0" err="1"/>
              <a:t>pre</a:t>
            </a:r>
            <a:r>
              <a:rPr lang="it-IT" sz="2000" dirty="0"/>
              <a:t>-anastomotica per circa 15 cm a Giugno 2014</a:t>
            </a:r>
          </a:p>
        </p:txBody>
      </p:sp>
    </p:spTree>
    <p:extLst>
      <p:ext uri="{BB962C8B-B14F-4D97-AF65-F5344CB8AC3E}">
        <p14:creationId xmlns:p14="http://schemas.microsoft.com/office/powerpoint/2010/main" val="31042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1565" y="5676343"/>
            <a:ext cx="11256135" cy="706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Impostata terapia </a:t>
            </a:r>
            <a:r>
              <a:rPr lang="it-IT" sz="2000" dirty="0" err="1"/>
              <a:t>idroelettrolitica</a:t>
            </a:r>
            <a:r>
              <a:rPr lang="it-IT" sz="2000" dirty="0"/>
              <a:t>, marziale </a:t>
            </a:r>
            <a:r>
              <a:rPr lang="it-IT" sz="2000" dirty="0" err="1"/>
              <a:t>ev</a:t>
            </a:r>
            <a:r>
              <a:rPr lang="it-IT" sz="2000" dirty="0"/>
              <a:t>, nutrizione parenterale</a:t>
            </a:r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369430"/>
              </p:ext>
            </p:extLst>
          </p:nvPr>
        </p:nvGraphicFramePr>
        <p:xfrm>
          <a:off x="71435" y="1601830"/>
          <a:ext cx="1203008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err="1"/>
                        <a:t>Hb</a:t>
                      </a:r>
                      <a:r>
                        <a:rPr lang="it-IT" dirty="0"/>
                        <a:t> (g/dl)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MCV (</a:t>
                      </a:r>
                      <a:r>
                        <a:rPr lang="it-IT" dirty="0" err="1"/>
                        <a:t>fl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 (10</a:t>
                      </a:r>
                      <a:r>
                        <a:rPr lang="it-IT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uL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GB (10</a:t>
                      </a:r>
                      <a:r>
                        <a:rPr lang="it-IT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uL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PCR (0-0,5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Creatinina 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Na (136-145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K (3,5-5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Cl (96-110 </a:t>
                      </a:r>
                      <a:r>
                        <a:rPr lang="it-IT" sz="1800" dirty="0" err="1"/>
                        <a:t>mEq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 (2,7-4,5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/>
                        <a:t>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Mg (1,6-2,6 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Ca (8,4-10,2 mg/dl)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1" dirty="0"/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/>
                        <a:t>&lt; 0.6 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egnaposto contenuto 2"/>
          <p:cNvSpPr txBox="1">
            <a:spLocks/>
          </p:cNvSpPr>
          <p:nvPr/>
        </p:nvSpPr>
        <p:spPr>
          <a:xfrm>
            <a:off x="577403" y="875149"/>
            <a:ext cx="11256135" cy="70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u="sng" dirty="0"/>
              <a:t>ALL’INGRESSO IN REPARTO </a:t>
            </a:r>
            <a:r>
              <a:rPr lang="en-US" sz="2000" dirty="0"/>
              <a:t>(16/2)</a:t>
            </a:r>
          </a:p>
        </p:txBody>
      </p:sp>
      <p:graphicFrame>
        <p:nvGraphicFramePr>
          <p:cNvPr id="8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12860"/>
              </p:ext>
            </p:extLst>
          </p:nvPr>
        </p:nvGraphicFramePr>
        <p:xfrm>
          <a:off x="109532" y="3654473"/>
          <a:ext cx="1196341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9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92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92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92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Proteine tot (6,2-8,3 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Albumina (3,9-4,7 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Colesterolo tot (120-220</a:t>
                      </a:r>
                      <a:r>
                        <a:rPr lang="it-IT" baseline="0" dirty="0"/>
                        <a:t> mg/dl)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Trigliceridi (50-180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Sideremia</a:t>
                      </a:r>
                      <a:r>
                        <a:rPr lang="it-IT" dirty="0"/>
                        <a:t> (49-181 </a:t>
                      </a:r>
                      <a:r>
                        <a:rPr lang="it-IT" dirty="0" err="1"/>
                        <a:t>ugr</a:t>
                      </a:r>
                      <a:r>
                        <a:rPr lang="it-IT" dirty="0"/>
                        <a:t>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Transferrina (191-337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Ferritina (11-336 </a:t>
                      </a:r>
                      <a:r>
                        <a:rPr lang="it-IT" dirty="0" err="1"/>
                        <a:t>ng</a:t>
                      </a:r>
                      <a:r>
                        <a:rPr lang="it-IT" dirty="0"/>
                        <a:t>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Vit</a:t>
                      </a:r>
                      <a:r>
                        <a:rPr lang="it-IT" dirty="0"/>
                        <a:t>. B12 (187-883 </a:t>
                      </a:r>
                      <a:r>
                        <a:rPr lang="it-IT" dirty="0" err="1"/>
                        <a:t>pg</a:t>
                      </a:r>
                      <a:r>
                        <a:rPr lang="it-IT" dirty="0"/>
                        <a:t>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Folati</a:t>
                      </a:r>
                      <a:r>
                        <a:rPr lang="it-IT" dirty="0"/>
                        <a:t> (3-20 </a:t>
                      </a:r>
                      <a:r>
                        <a:rPr lang="it-IT" dirty="0" err="1"/>
                        <a:t>ng</a:t>
                      </a:r>
                      <a:r>
                        <a:rPr lang="it-IT" dirty="0"/>
                        <a:t>/ml)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1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93 (HDL 26-LDL</a:t>
                      </a:r>
                      <a:r>
                        <a:rPr lang="it-IT" b="1" baseline="0" dirty="0"/>
                        <a:t> </a:t>
                      </a:r>
                      <a:r>
                        <a:rPr lang="it-IT" b="1" dirty="0"/>
                        <a:t>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Freccia a destra 8"/>
          <p:cNvSpPr/>
          <p:nvPr/>
        </p:nvSpPr>
        <p:spPr>
          <a:xfrm>
            <a:off x="477390" y="5773420"/>
            <a:ext cx="200025" cy="177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0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9716" y="-1"/>
            <a:ext cx="6990009" cy="111442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PROBLEMI ATTIVI e DIAGNOSI DIFFERENZIALE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68353" y="1614483"/>
            <a:ext cx="3418335" cy="14144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000" dirty="0"/>
              <a:t>DIARREA</a:t>
            </a:r>
          </a:p>
          <a:p>
            <a:pPr marL="0" indent="0" algn="ctr">
              <a:buNone/>
            </a:pPr>
            <a:r>
              <a:rPr lang="it-IT" sz="2000" dirty="0"/>
              <a:t>SQUILIBRI IDROELETTROLITICI </a:t>
            </a:r>
          </a:p>
          <a:p>
            <a:pPr marL="0" indent="0" algn="ctr">
              <a:buNone/>
            </a:pPr>
            <a:r>
              <a:rPr lang="it-IT" sz="2000" dirty="0"/>
              <a:t>ANEMIA NORMOCITICA</a:t>
            </a:r>
          </a:p>
          <a:p>
            <a:pPr marL="0" indent="0" algn="ctr">
              <a:buNone/>
            </a:pPr>
            <a:r>
              <a:rPr lang="it-IT" sz="2000" dirty="0"/>
              <a:t>CARENZE NUTRIZIONALI</a:t>
            </a:r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128376" y="1566792"/>
            <a:ext cx="3801188" cy="144787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85759" y="3186111"/>
            <a:ext cx="113014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Cause infettive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Riattivazione M. di </a:t>
            </a:r>
            <a:r>
              <a:rPr lang="it-IT" sz="2000" dirty="0" err="1"/>
              <a:t>Crohn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Farmaci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Sindrome dell’intestino corto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Malassorbimento degli acidi biliari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SIBO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Insufficienza pancreatica esocrina</a:t>
            </a:r>
            <a:endParaRPr lang="it-IT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Cause metaboliche/endocrine (neuropatia </a:t>
            </a:r>
            <a:r>
              <a:rPr lang="it-IT" sz="2000" dirty="0" err="1"/>
              <a:t>autonomica</a:t>
            </a:r>
            <a:r>
              <a:rPr lang="it-IT" sz="2000" dirty="0"/>
              <a:t> diabetica, m. di Addison, </a:t>
            </a:r>
            <a:r>
              <a:rPr lang="it-IT" sz="2000" dirty="0" err="1"/>
              <a:t>iperaldosteronismo</a:t>
            </a:r>
            <a:r>
              <a:rPr lang="it-IT" sz="2000" dirty="0"/>
              <a:t>, ipertiroidismo, </a:t>
            </a:r>
            <a:r>
              <a:rPr lang="it-IT" sz="2000" dirty="0" err="1"/>
              <a:t>ipoparatiroidismo</a:t>
            </a:r>
            <a:r>
              <a:rPr lang="it-IT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Tubulopatia</a:t>
            </a:r>
            <a:r>
              <a:rPr lang="it-IT" sz="2000" dirty="0"/>
              <a:t> associata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60" y="1614483"/>
            <a:ext cx="1990551" cy="28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325" y="722749"/>
            <a:ext cx="11366813" cy="90508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000" b="1" dirty="0"/>
              <a:t>Esame colturale e parassitologico</a:t>
            </a:r>
            <a:r>
              <a:rPr lang="it-IT" sz="2000" dirty="0"/>
              <a:t> delle feci e ricerca </a:t>
            </a:r>
            <a:r>
              <a:rPr lang="it-IT" sz="2000" b="1" dirty="0"/>
              <a:t>C. difficile </a:t>
            </a:r>
            <a:r>
              <a:rPr lang="it-IT" sz="2000" dirty="0"/>
              <a:t>negativi    				sospesa </a:t>
            </a:r>
            <a:r>
              <a:rPr lang="it-IT" sz="2000" dirty="0" err="1"/>
              <a:t>tp</a:t>
            </a:r>
            <a:r>
              <a:rPr lang="it-IT" sz="2000" dirty="0"/>
              <a:t> antibiotica (</a:t>
            </a:r>
            <a:r>
              <a:rPr lang="it-IT" sz="2000" dirty="0" err="1"/>
              <a:t>metronidazolo</a:t>
            </a:r>
            <a:r>
              <a:rPr lang="it-IT" sz="2000" dirty="0"/>
              <a:t>) iniziata in PS (escluse anche cause infettive di origine urinaria o polmonare)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000" b="1" dirty="0"/>
          </a:p>
          <a:p>
            <a:pPr marL="457200" indent="-457200" algn="just">
              <a:buFont typeface="+mj-lt"/>
              <a:buAutoNum type="arabicPeriod"/>
            </a:pPr>
            <a:endParaRPr lang="it-IT" sz="2000" b="1" dirty="0"/>
          </a:p>
          <a:p>
            <a:pPr marL="457200" indent="-457200" algn="just">
              <a:buFont typeface="+mj-lt"/>
              <a:buAutoNum type="arabicPeriod"/>
            </a:pPr>
            <a:endParaRPr lang="it-IT" sz="2000" b="1" dirty="0"/>
          </a:p>
          <a:p>
            <a:pPr marL="457200" indent="-457200" algn="just">
              <a:buFont typeface="+mj-lt"/>
              <a:buAutoNum type="arabicPeriod"/>
            </a:pPr>
            <a:endParaRPr lang="it-IT" sz="2000" b="1" dirty="0"/>
          </a:p>
          <a:p>
            <a:pPr marL="457200" indent="-457200" algn="just">
              <a:buFont typeface="+mj-lt"/>
              <a:buAutoNum type="arabicPeriod"/>
            </a:pPr>
            <a:endParaRPr lang="it-IT" sz="2000" b="1" dirty="0"/>
          </a:p>
          <a:p>
            <a:pPr marL="457200" indent="-457200" algn="just">
              <a:buFont typeface="+mj-lt"/>
              <a:buAutoNum type="arabicPeriod"/>
            </a:pPr>
            <a:endParaRPr lang="it-IT" sz="2000" b="1" dirty="0"/>
          </a:p>
          <a:p>
            <a:pPr marL="457200" indent="-457200" algn="just">
              <a:buFont typeface="+mj-lt"/>
              <a:buAutoNum type="arabicPeriod"/>
            </a:pPr>
            <a:endParaRPr lang="it-IT" sz="2000" dirty="0"/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1000125" y="1040794"/>
            <a:ext cx="200025" cy="177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2" y="2424118"/>
            <a:ext cx="2538681" cy="23764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632" y="2424119"/>
            <a:ext cx="2679867" cy="237648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4465" y="4533034"/>
            <a:ext cx="2626995" cy="220027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42918" y="4986331"/>
            <a:ext cx="83724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t-IT" sz="2000" b="1" dirty="0"/>
              <a:t>EGDS </a:t>
            </a:r>
            <a:r>
              <a:rPr lang="it-IT" sz="2000" dirty="0"/>
              <a:t>(2/3): numerose formazioni polipoidi di aspetto cistico a carico della mucosa di corpo e fondo, anche alla visione con </a:t>
            </a:r>
            <a:r>
              <a:rPr lang="it-IT" sz="2000" dirty="0" err="1"/>
              <a:t>Narrow</a:t>
            </a:r>
            <a:r>
              <a:rPr lang="it-IT" sz="2000" dirty="0"/>
              <a:t> Band </a:t>
            </a:r>
            <a:r>
              <a:rPr lang="it-IT" sz="2000" dirty="0" err="1"/>
              <a:t>Imaging</a:t>
            </a:r>
            <a:r>
              <a:rPr lang="it-IT" sz="2000" dirty="0"/>
              <a:t> (NBI). Il resto </a:t>
            </a:r>
            <a:r>
              <a:rPr lang="it-IT" sz="2000" dirty="0" err="1"/>
              <a:t>ndr</a:t>
            </a:r>
            <a:r>
              <a:rPr lang="it-IT" sz="2000" dirty="0"/>
              <a:t>. </a:t>
            </a:r>
            <a:r>
              <a:rPr lang="it-IT" sz="2000" i="1" dirty="0"/>
              <a:t>(</a:t>
            </a:r>
            <a:r>
              <a:rPr lang="pt-BR" sz="2000" i="1" dirty="0"/>
              <a:t>Isto corpo-fondo: </a:t>
            </a:r>
            <a:r>
              <a:rPr lang="it-IT" sz="2000" i="1" dirty="0" err="1"/>
              <a:t>ndr</a:t>
            </a:r>
            <a:r>
              <a:rPr lang="it-IT" sz="2000" i="1" dirty="0"/>
              <a:t>, un frammento polipo a ghiandole del fondo gastrico. Antro: iperplasia rigenerativa </a:t>
            </a:r>
            <a:r>
              <a:rPr lang="it-IT" sz="2000" i="1" dirty="0" err="1"/>
              <a:t>villiforme</a:t>
            </a:r>
            <a:r>
              <a:rPr lang="it-IT" sz="2000" i="1" dirty="0"/>
              <a:t> </a:t>
            </a:r>
            <a:r>
              <a:rPr lang="it-IT" sz="2000" i="1" dirty="0" err="1"/>
              <a:t>foveolare</a:t>
            </a:r>
            <a:r>
              <a:rPr lang="it-IT" sz="2000" i="1" dirty="0"/>
              <a:t>, HP-. Duodeno: </a:t>
            </a:r>
            <a:r>
              <a:rPr lang="it-IT" sz="2000" i="1" dirty="0" err="1"/>
              <a:t>ndr</a:t>
            </a:r>
            <a:r>
              <a:rPr lang="it-IT" sz="2000" i="1" dirty="0"/>
              <a:t>)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4326" y="1638315"/>
            <a:ext cx="119205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it-IT" sz="2000" b="1" dirty="0"/>
              <a:t>RSCS </a:t>
            </a:r>
            <a:r>
              <a:rPr lang="it-IT" sz="2000" dirty="0"/>
              <a:t>(27/2): esame condotto fino all'anastomosi ileo-colica, mucosa ileale esplorata per alcuni cm. Assenza di alterazioni mucose. </a:t>
            </a:r>
            <a:r>
              <a:rPr lang="it-IT" sz="2000" i="1" dirty="0"/>
              <a:t>(Isto ileo, colon dx, retto e sigma: </a:t>
            </a:r>
            <a:r>
              <a:rPr lang="pt-BR" sz="2000" i="1" dirty="0"/>
              <a:t>iperplasia linfoide reattiva)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69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51" y="637021"/>
            <a:ext cx="11395388" cy="148705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it-IT" sz="2000" b="1" dirty="0" err="1"/>
              <a:t>Entero</a:t>
            </a:r>
            <a:r>
              <a:rPr lang="it-IT" sz="2000" b="1" dirty="0"/>
              <a:t>-TC</a:t>
            </a:r>
            <a:r>
              <a:rPr lang="it-IT" sz="2000" dirty="0"/>
              <a:t> (8/3): </a:t>
            </a:r>
            <a:r>
              <a:rPr lang="pt-BR" sz="2000" dirty="0"/>
              <a:t>esiti di resezione ileo-colica con anastomosi latero-laterale in FD-FID. Assenza di significative alterazioni parietali nè stenosi, segni di fistolizzazione delle anse tenuali o ascessi. Alcuni linfonodi pericentimetrici nel tessuto adiposo mesenteriale in FID. Assenza di versamento libero endoperitoneale.</a:t>
            </a:r>
            <a:r>
              <a:rPr lang="it-IT" sz="2000" dirty="0"/>
              <a:t> </a:t>
            </a:r>
            <a:r>
              <a:rPr lang="pt-BR" sz="2000" dirty="0"/>
              <a:t>Dolicosigma. Lipoma della III porzione duodenale (12 mm).</a:t>
            </a:r>
            <a:r>
              <a:rPr lang="it-IT" sz="2000" dirty="0"/>
              <a:t> </a:t>
            </a:r>
            <a:r>
              <a:rPr lang="pt-BR" sz="2000" dirty="0"/>
              <a:t>Minimo laparocele sulla linea paramediana destra con impegno di anse tenuali senza segni di sofferenza delle stesse.</a:t>
            </a:r>
          </a:p>
          <a:p>
            <a:pPr marL="457200" indent="-457200" algn="just">
              <a:buFont typeface="+mj-lt"/>
              <a:buAutoNum type="arabicPeriod" startAt="4"/>
            </a:pPr>
            <a:endParaRPr lang="it-IT" sz="2000" b="1" dirty="0"/>
          </a:p>
          <a:p>
            <a:pPr marL="457200" indent="-457200" algn="just">
              <a:buFont typeface="+mj-lt"/>
              <a:buAutoNum type="arabicPeriod" startAt="4"/>
            </a:pPr>
            <a:endParaRPr lang="it-IT" sz="2000" b="1" dirty="0"/>
          </a:p>
          <a:p>
            <a:pPr marL="457200" indent="-457200" algn="just">
              <a:buFont typeface="+mj-lt"/>
              <a:buAutoNum type="arabicPeriod" startAt="4"/>
            </a:pPr>
            <a:endParaRPr lang="it-IT" sz="2000" b="1" dirty="0"/>
          </a:p>
          <a:p>
            <a:pPr marL="457200" indent="-457200" algn="just">
              <a:buFont typeface="+mj-lt"/>
              <a:buAutoNum type="arabicPeriod" startAt="4"/>
            </a:pPr>
            <a:endParaRPr lang="it-IT" sz="2000" b="1" dirty="0"/>
          </a:p>
          <a:p>
            <a:pPr marL="457200" indent="-457200" algn="just">
              <a:buFont typeface="+mj-lt"/>
              <a:buAutoNum type="arabicPeriod" startAt="4"/>
            </a:pPr>
            <a:endParaRPr lang="it-IT" sz="2000" b="1" dirty="0"/>
          </a:p>
          <a:p>
            <a:pPr marL="457200" indent="-457200" algn="just">
              <a:buFont typeface="+mj-lt"/>
              <a:buAutoNum type="arabicPeriod" startAt="4"/>
            </a:pPr>
            <a:endParaRPr lang="it-IT" sz="2000" b="1" dirty="0"/>
          </a:p>
          <a:p>
            <a:pPr marL="457200" indent="-457200" algn="just">
              <a:buFont typeface="+mj-lt"/>
              <a:buAutoNum type="arabicPeriod" startAt="4"/>
            </a:pPr>
            <a:endParaRPr lang="it-IT" sz="2000" b="1" dirty="0"/>
          </a:p>
          <a:p>
            <a:pPr marL="457200" indent="-457200" algn="just">
              <a:buFont typeface="+mj-lt"/>
              <a:buAutoNum type="arabicPeriod" startAt="4"/>
            </a:pPr>
            <a:endParaRPr lang="it-IT" sz="2000" dirty="0"/>
          </a:p>
          <a:p>
            <a:pPr marL="457200" indent="-457200" algn="just">
              <a:buFont typeface="+mj-lt"/>
              <a:buAutoNum type="arabicPeriod" startAt="4"/>
            </a:pPr>
            <a:endParaRPr lang="it-IT" sz="2000" dirty="0"/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163763"/>
              </p:ext>
            </p:extLst>
          </p:nvPr>
        </p:nvGraphicFramePr>
        <p:xfrm>
          <a:off x="700083" y="5502327"/>
          <a:ext cx="1140619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9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94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FT4 (</a:t>
                      </a:r>
                      <a:r>
                        <a:rPr lang="it-IT" sz="1800" dirty="0"/>
                        <a:t>0.7-1.48 </a:t>
                      </a:r>
                      <a:r>
                        <a:rPr lang="it-IT" sz="1800" dirty="0" err="1"/>
                        <a:t>ng</a:t>
                      </a:r>
                      <a:r>
                        <a:rPr lang="it-IT" sz="1800" dirty="0"/>
                        <a:t>/dl)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TSH (</a:t>
                      </a:r>
                      <a:r>
                        <a:rPr lang="it-IT" sz="1800" dirty="0"/>
                        <a:t>0.35-4 </a:t>
                      </a:r>
                      <a:r>
                        <a:rPr lang="it-IT" sz="1800" dirty="0" err="1"/>
                        <a:t>uIU</a:t>
                      </a:r>
                      <a:r>
                        <a:rPr lang="it-IT" sz="1800" dirty="0"/>
                        <a:t>/ml)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PTH (15-65 </a:t>
                      </a:r>
                      <a:r>
                        <a:rPr lang="it-IT" dirty="0" err="1"/>
                        <a:t>pg</a:t>
                      </a:r>
                      <a:r>
                        <a:rPr lang="it-IT" dirty="0"/>
                        <a:t>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Calcitonina (</a:t>
                      </a:r>
                      <a:r>
                        <a:rPr lang="it-IT" sz="1800" dirty="0"/>
                        <a:t>0-17 </a:t>
                      </a:r>
                      <a:r>
                        <a:rPr lang="it-IT" sz="1800" dirty="0" err="1"/>
                        <a:t>pg</a:t>
                      </a:r>
                      <a:r>
                        <a:rPr lang="it-IT" sz="1800" dirty="0"/>
                        <a:t>/ml)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Elastasi</a:t>
                      </a:r>
                      <a:r>
                        <a:rPr lang="it-IT" baseline="0" dirty="0"/>
                        <a:t> pancreatica (</a:t>
                      </a:r>
                      <a:r>
                        <a:rPr lang="it-IT" sz="1800" dirty="0"/>
                        <a:t>200-500 </a:t>
                      </a:r>
                      <a:r>
                        <a:rPr lang="it-IT" sz="1800" dirty="0" err="1"/>
                        <a:t>ug</a:t>
                      </a:r>
                      <a:r>
                        <a:rPr lang="it-IT" sz="1800" dirty="0"/>
                        <a:t>/g)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Natriuria</a:t>
                      </a:r>
                      <a:r>
                        <a:rPr lang="it-IT" baseline="0" dirty="0"/>
                        <a:t> spot</a:t>
                      </a:r>
                      <a:r>
                        <a:rPr lang="it-IT" dirty="0"/>
                        <a:t> (54-150 </a:t>
                      </a:r>
                      <a:r>
                        <a:rPr lang="it-IT" dirty="0" err="1"/>
                        <a:t>mmol</a:t>
                      </a:r>
                      <a:r>
                        <a:rPr lang="it-IT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Kaliuria</a:t>
                      </a:r>
                      <a:r>
                        <a:rPr lang="it-IT" baseline="0" dirty="0"/>
                        <a:t> spot </a:t>
                      </a:r>
                      <a:r>
                        <a:rPr lang="it-IT" dirty="0"/>
                        <a:t>(25-125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0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2225366"/>
            <a:ext cx="3600450" cy="27813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746" y="2151370"/>
            <a:ext cx="3753991" cy="283589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14325" y="5033964"/>
            <a:ext cx="11772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it-IT" sz="2000" b="1" dirty="0"/>
              <a:t>Approfondimento esami ematochimici</a:t>
            </a:r>
            <a:r>
              <a:rPr lang="it-IT" dirty="0"/>
              <a:t>:</a:t>
            </a:r>
            <a:endParaRPr lang="en-US" u="sng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42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722749"/>
            <a:ext cx="11256135" cy="2177614"/>
          </a:xfrm>
        </p:spPr>
        <p:txBody>
          <a:bodyPr>
            <a:normAutofit/>
          </a:bodyPr>
          <a:lstStyle/>
          <a:p>
            <a:pPr algn="just"/>
            <a:endParaRPr lang="en-US" sz="2400" u="sng" dirty="0"/>
          </a:p>
          <a:p>
            <a:pPr algn="just"/>
            <a:r>
              <a:rPr lang="it-IT" sz="2000" dirty="0"/>
              <a:t>Progressivo miglioramento del quadro clinico e biochimico, riduzione del numero di evacuazioni e maggiore consistenza delle feci</a:t>
            </a:r>
            <a:endParaRPr lang="en-US" sz="2000" u="sng" dirty="0"/>
          </a:p>
          <a:p>
            <a:pPr algn="just"/>
            <a:endParaRPr lang="en-US" sz="2000" u="sng" dirty="0"/>
          </a:p>
          <a:p>
            <a:pPr algn="just"/>
            <a:r>
              <a:rPr lang="en-US" sz="2000" u="sng" dirty="0"/>
              <a:t>BIOCHIMICA </a:t>
            </a:r>
            <a:r>
              <a:rPr lang="en-US" sz="2000" dirty="0"/>
              <a:t>(4/3): 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en-US" sz="2000" u="sng" dirty="0"/>
          </a:p>
          <a:p>
            <a:pPr algn="just"/>
            <a:endParaRPr lang="en-US" sz="2000" u="sng" dirty="0"/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317880"/>
              </p:ext>
            </p:extLst>
          </p:nvPr>
        </p:nvGraphicFramePr>
        <p:xfrm>
          <a:off x="71435" y="2987722"/>
          <a:ext cx="1203008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err="1"/>
                        <a:t>Hb</a:t>
                      </a:r>
                      <a:r>
                        <a:rPr lang="it-IT" dirty="0"/>
                        <a:t> (g/dl)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MCV (</a:t>
                      </a:r>
                      <a:r>
                        <a:rPr lang="it-IT" dirty="0" err="1"/>
                        <a:t>fl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 (10</a:t>
                      </a:r>
                      <a:r>
                        <a:rPr lang="it-IT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uL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GB (10</a:t>
                      </a:r>
                      <a:r>
                        <a:rPr lang="it-IT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uL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PCR (0-0,5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Creatinina 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Na (136-145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K (3,5-5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Cl (96-110 </a:t>
                      </a:r>
                      <a:r>
                        <a:rPr lang="it-IT" sz="1800" dirty="0" err="1"/>
                        <a:t>mEq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 (2,7-4,5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/>
                        <a:t>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Mg (1,6-2,6 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Ca (8,4-10,2 mg/dl)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1" dirty="0"/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/>
                        <a:t>1,15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14338" y="5414975"/>
            <a:ext cx="11372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TERAPIA ALLA DIMISSIONE</a:t>
            </a:r>
            <a:r>
              <a:rPr lang="en-US" sz="2000" dirty="0"/>
              <a:t>: Humalog 10 UI x3, </a:t>
            </a:r>
            <a:r>
              <a:rPr lang="en-US" sz="2000" dirty="0" err="1"/>
              <a:t>Aldactone</a:t>
            </a:r>
            <a:r>
              <a:rPr lang="en-US" sz="2000" dirty="0"/>
              <a:t> 100mg 2 </a:t>
            </a:r>
            <a:r>
              <a:rPr lang="en-US" sz="2000" dirty="0" err="1"/>
              <a:t>cp</a:t>
            </a:r>
            <a:r>
              <a:rPr lang="en-US" sz="2000" dirty="0"/>
              <a:t>, Codex 2 bust, </a:t>
            </a:r>
            <a:r>
              <a:rPr lang="en-US" sz="2000" dirty="0" err="1"/>
              <a:t>Folifill</a:t>
            </a:r>
            <a:r>
              <a:rPr lang="en-US" sz="2000" dirty="0"/>
              <a:t> 5 mg, </a:t>
            </a:r>
            <a:r>
              <a:rPr lang="en-US" sz="2000" dirty="0" err="1"/>
              <a:t>Pantorc</a:t>
            </a:r>
            <a:r>
              <a:rPr lang="en-US" sz="2000" dirty="0"/>
              <a:t> 40mg, </a:t>
            </a:r>
            <a:r>
              <a:rPr lang="en-US" sz="2000" dirty="0" err="1"/>
              <a:t>Pentasa</a:t>
            </a:r>
            <a:r>
              <a:rPr lang="en-US" sz="2000" dirty="0"/>
              <a:t> 500 mg 3 </a:t>
            </a:r>
            <a:r>
              <a:rPr lang="en-US" sz="2000" dirty="0" err="1"/>
              <a:t>cp</a:t>
            </a:r>
            <a:r>
              <a:rPr lang="en-US" sz="2000" dirty="0"/>
              <a:t> x3, </a:t>
            </a:r>
            <a:r>
              <a:rPr lang="en-US" sz="2000" dirty="0" err="1"/>
              <a:t>Omnic</a:t>
            </a:r>
            <a:r>
              <a:rPr lang="en-US" sz="2000" dirty="0"/>
              <a:t> 0.4, </a:t>
            </a:r>
            <a:r>
              <a:rPr lang="en-US" sz="2000" dirty="0" err="1"/>
              <a:t>Intesticort</a:t>
            </a:r>
            <a:r>
              <a:rPr lang="en-US" sz="2000" dirty="0"/>
              <a:t> 3 mg, Cardura 2mg, </a:t>
            </a:r>
            <a:r>
              <a:rPr lang="en-US" sz="2000" dirty="0" err="1"/>
              <a:t>Clexane</a:t>
            </a:r>
            <a:r>
              <a:rPr lang="en-US" sz="2000" dirty="0"/>
              <a:t> 6000 UI 1 </a:t>
            </a:r>
            <a:r>
              <a:rPr lang="en-US" sz="2000" dirty="0" err="1"/>
              <a:t>fl</a:t>
            </a:r>
            <a:r>
              <a:rPr lang="en-US" sz="2000" dirty="0"/>
              <a:t> x 2, </a:t>
            </a:r>
            <a:r>
              <a:rPr lang="en-US" sz="2000" dirty="0" err="1"/>
              <a:t>Diosmectal</a:t>
            </a:r>
            <a:r>
              <a:rPr lang="en-US" sz="2000" dirty="0"/>
              <a:t> 3G 1 bust, </a:t>
            </a:r>
            <a:r>
              <a:rPr lang="en-US" sz="2000" b="1" dirty="0" err="1"/>
              <a:t>Calciodie</a:t>
            </a:r>
            <a:r>
              <a:rPr lang="en-US" sz="2000" b="1" dirty="0"/>
              <a:t> 1000mg 1 </a:t>
            </a:r>
            <a:r>
              <a:rPr lang="en-US" sz="2000" b="1" dirty="0" err="1"/>
              <a:t>cp</a:t>
            </a:r>
            <a:r>
              <a:rPr lang="en-US" sz="2000" b="1" dirty="0"/>
              <a:t> x 3, </a:t>
            </a:r>
            <a:r>
              <a:rPr lang="en-US" sz="2000" b="1" dirty="0" err="1"/>
              <a:t>Magnesio</a:t>
            </a:r>
            <a:r>
              <a:rPr lang="en-US" sz="2000" b="1" dirty="0"/>
              <a:t> </a:t>
            </a:r>
            <a:r>
              <a:rPr lang="en-US" sz="2000" b="1" dirty="0" err="1"/>
              <a:t>Solfato</a:t>
            </a:r>
            <a:r>
              <a:rPr lang="en-US" sz="2000" b="1" dirty="0"/>
              <a:t> 1g/10m 1 </a:t>
            </a:r>
            <a:r>
              <a:rPr lang="en-US" sz="2000" b="1" dirty="0" err="1"/>
              <a:t>fl</a:t>
            </a:r>
            <a:r>
              <a:rPr lang="en-US" sz="2000" b="1" dirty="0"/>
              <a:t> x 2, KCL Retard 2 </a:t>
            </a:r>
            <a:r>
              <a:rPr lang="en-US" sz="2000" b="1" dirty="0" err="1"/>
              <a:t>fl</a:t>
            </a:r>
            <a:r>
              <a:rPr lang="en-US" sz="2000" b="1" dirty="0"/>
              <a:t> x 3</a:t>
            </a:r>
            <a:endParaRPr lang="it-IT" sz="20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90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591" y="30276"/>
            <a:ext cx="7219684" cy="58791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722749"/>
            <a:ext cx="11256135" cy="1706126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/>
              <a:t>II ricovero </a:t>
            </a:r>
            <a:r>
              <a:rPr lang="it-IT" sz="2000" dirty="0"/>
              <a:t>nel nostro reparto dal 24/3 al 4/4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u="sng" dirty="0"/>
              <a:t>Motivo del ricovero</a:t>
            </a:r>
            <a:r>
              <a:rPr lang="it-IT" sz="2000" dirty="0"/>
              <a:t>: comparsa da circa una settimana di dolore addominale diffuso con diarrea (fino a 15 </a:t>
            </a:r>
            <a:r>
              <a:rPr lang="it-IT" sz="2000" dirty="0" err="1"/>
              <a:t>ev</a:t>
            </a:r>
            <a:r>
              <a:rPr lang="it-IT" sz="2000" dirty="0"/>
              <a:t>/die di feci liquide) e vomito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</p:txBody>
      </p:sp>
      <p:pic>
        <p:nvPicPr>
          <p:cNvPr id="5" name="Picture 5" descr="trade HR_sfondo bianco_ distanziato_per intestazione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>
            <a:fillRect/>
          </a:stretch>
        </p:blipFill>
        <p:spPr bwMode="auto">
          <a:xfrm>
            <a:off x="10283923" y="14411"/>
            <a:ext cx="1917859" cy="7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803942"/>
              </p:ext>
            </p:extLst>
          </p:nvPr>
        </p:nvGraphicFramePr>
        <p:xfrm>
          <a:off x="71435" y="2816274"/>
          <a:ext cx="1203008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25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err="1"/>
                        <a:t>Hb</a:t>
                      </a:r>
                      <a:r>
                        <a:rPr lang="it-IT" dirty="0"/>
                        <a:t> (g/dl)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MCV (</a:t>
                      </a:r>
                      <a:r>
                        <a:rPr lang="it-IT" dirty="0" err="1"/>
                        <a:t>fl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 (10</a:t>
                      </a:r>
                      <a:r>
                        <a:rPr lang="it-IT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uL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GB (10</a:t>
                      </a:r>
                      <a:r>
                        <a:rPr lang="it-IT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uL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PCR (0-0,5 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Creatinina 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Na (136-145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K (3,5-5 </a:t>
                      </a:r>
                      <a:r>
                        <a:rPr lang="it-IT" sz="1800" dirty="0" err="1"/>
                        <a:t>mmol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Cl (96-110 </a:t>
                      </a:r>
                      <a:r>
                        <a:rPr lang="it-IT" sz="1800" dirty="0" err="1"/>
                        <a:t>mEq</a:t>
                      </a:r>
                      <a:r>
                        <a:rPr lang="it-IT" sz="1800" dirty="0"/>
                        <a:t>/L)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 (2,7-4,5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/>
                        <a:t>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Mg (1,6-2,6 mg/dl)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Ca (8,4-10,2 mg/dl)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r>
                        <a:rPr lang="it-IT" b="1" dirty="0"/>
                        <a:t>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0,47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/>
                        <a:t>&lt; 0.6 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egnaposto contenuto 2"/>
          <p:cNvSpPr txBox="1">
            <a:spLocks/>
          </p:cNvSpPr>
          <p:nvPr/>
        </p:nvSpPr>
        <p:spPr>
          <a:xfrm>
            <a:off x="763143" y="4829175"/>
            <a:ext cx="11256135" cy="149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/>
              <a:t>Sospesa la </a:t>
            </a:r>
            <a:r>
              <a:rPr lang="it-IT" sz="2000" dirty="0" err="1"/>
              <a:t>tp</a:t>
            </a:r>
            <a:r>
              <a:rPr lang="it-IT" sz="2000" dirty="0"/>
              <a:t> antibiotica (</a:t>
            </a:r>
            <a:r>
              <a:rPr lang="it-IT" sz="2000" dirty="0" err="1"/>
              <a:t>metronidazolo</a:t>
            </a:r>
            <a:r>
              <a:rPr lang="it-IT" sz="2000" dirty="0"/>
              <a:t>) iniziata in PS e impostata terapia di correzione elettrolitica 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</p:txBody>
      </p:sp>
      <p:sp>
        <p:nvSpPr>
          <p:cNvPr id="8" name="Freccia a destra 7"/>
          <p:cNvSpPr/>
          <p:nvPr/>
        </p:nvSpPr>
        <p:spPr>
          <a:xfrm>
            <a:off x="414332" y="4909004"/>
            <a:ext cx="200025" cy="177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3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2352</Words>
  <Application>Microsoft Macintosh PowerPoint</Application>
  <PresentationFormat>Widescreen</PresentationFormat>
  <Paragraphs>434</Paragraphs>
  <Slides>22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Andalus</vt:lpstr>
      <vt:lpstr>Arial</vt:lpstr>
      <vt:lpstr>Calibri</vt:lpstr>
      <vt:lpstr>Calibri Light</vt:lpstr>
      <vt:lpstr>Tahoma</vt:lpstr>
      <vt:lpstr>Tema di Office</vt:lpstr>
      <vt:lpstr>                  Squilibri idroelettrolitici  in pz con malattia di Crohn  </vt:lpstr>
      <vt:lpstr>CASO CLINICO</vt:lpstr>
      <vt:lpstr>CASO CLINICO</vt:lpstr>
      <vt:lpstr>CASO CLINICO</vt:lpstr>
      <vt:lpstr>PROBLEMI ATTIVI e DIAGNOSI DIFFERENZIALE</vt:lpstr>
      <vt:lpstr>CASO CLINICO</vt:lpstr>
      <vt:lpstr>CASO CLINICO</vt:lpstr>
      <vt:lpstr>CASO CLINICO</vt:lpstr>
      <vt:lpstr>CASO CLINICO</vt:lpstr>
      <vt:lpstr>PROBLEMI ATTIVI e DIAGNOSI DIFFERENZIALE</vt:lpstr>
      <vt:lpstr>CASO CLINICO</vt:lpstr>
      <vt:lpstr>CASO CLINICO</vt:lpstr>
      <vt:lpstr>CASO CLINICO</vt:lpstr>
      <vt:lpstr>CASO CLINICO</vt:lpstr>
      <vt:lpstr>CASO CLINICO</vt:lpstr>
      <vt:lpstr>CASO CLINICO</vt:lpstr>
      <vt:lpstr>EFFETTI AVVERSI LONG TERM-PPI</vt:lpstr>
      <vt:lpstr>EFFETTI AVVERSI LONG TERM-PPI</vt:lpstr>
      <vt:lpstr>FOCUS ON: IPOMAGNESEMIA DA PPI</vt:lpstr>
      <vt:lpstr>Presentazione standard di PowerPoint</vt:lpstr>
      <vt:lpstr>FOCUS ON: IPOMAGNESEMIA DA PPI</vt:lpstr>
      <vt:lpstr>Presentazione standard di PowerPoint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kiki</dc:creator>
  <cp:lastModifiedBy>Utente di Microsoft Office</cp:lastModifiedBy>
  <cp:revision>473</cp:revision>
  <dcterms:created xsi:type="dcterms:W3CDTF">2016-03-10T17:59:51Z</dcterms:created>
  <dcterms:modified xsi:type="dcterms:W3CDTF">2018-05-09T15:56:17Z</dcterms:modified>
</cp:coreProperties>
</file>