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4" r:id="rId16"/>
    <p:sldId id="270" r:id="rId17"/>
    <p:sldId id="271" r:id="rId18"/>
    <p:sldId id="273" r:id="rId19"/>
    <p:sldId id="275" r:id="rId20"/>
    <p:sldId id="272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0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11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5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1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7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62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44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2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77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6B92-D875-3249-A2EC-74B0BA78DF92}" type="datetimeFigureOut">
              <a:rPr lang="it-IT" smtClean="0"/>
              <a:t>11/05/18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D53F-28BD-B647-B096-23310AFF1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60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36331" y="1235772"/>
            <a:ext cx="3079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Scuola di specializzazione in malattie dell’apparato digerente</a:t>
            </a:r>
          </a:p>
          <a:p>
            <a:pPr algn="ctr"/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Meeting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3445" y="6441910"/>
            <a:ext cx="224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Roma 23/01/18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16081" y="6398356"/>
            <a:ext cx="325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Dott.ssa Serena Stigliano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94554" y="3427959"/>
            <a:ext cx="587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MANAGEMENT DEL PAZIENTE </a:t>
            </a:r>
          </a:p>
          <a:p>
            <a:pPr algn="ctr"/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CON ITTERO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4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11620"/>
              </p:ext>
            </p:extLst>
          </p:nvPr>
        </p:nvGraphicFramePr>
        <p:xfrm>
          <a:off x="1453445" y="91302"/>
          <a:ext cx="6096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HAV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0" baseline="0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EBV </a:t>
                      </a:r>
                      <a:r>
                        <a:rPr lang="it-IT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EBV </a:t>
                      </a:r>
                      <a:r>
                        <a:rPr lang="it-IT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HEV </a:t>
                      </a:r>
                      <a:r>
                        <a:rPr lang="it-IT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HbsAg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HbeAg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HbcAg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 anti </a:t>
                      </a:r>
                      <a:r>
                        <a:rPr lang="it-IT" dirty="0" err="1"/>
                        <a:t>HBs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</a:t>
                      </a:r>
                      <a:r>
                        <a:rPr lang="it-IT" baseline="0" dirty="0"/>
                        <a:t> anti </a:t>
                      </a:r>
                      <a:r>
                        <a:rPr lang="it-IT" dirty="0"/>
                        <a:t>HCV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</a:t>
                      </a:r>
                      <a:r>
                        <a:rPr lang="it-IT" baseline="0" dirty="0"/>
                        <a:t> anti nucleo (ANA)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</a:t>
                      </a:r>
                      <a:r>
                        <a:rPr lang="it-IT" baseline="0" dirty="0"/>
                        <a:t> anti muscolo liscio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Presenti</a:t>
                      </a:r>
                      <a:r>
                        <a:rPr lang="it-IT" baseline="0" dirty="0"/>
                        <a:t> alla diluizione 1:40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 anti LKM-1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</a:t>
                      </a:r>
                      <a:r>
                        <a:rPr lang="it-IT" baseline="0" dirty="0"/>
                        <a:t> anti mitocondrio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pANCA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cANCA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Citomegalovirus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Citomegalovirus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629</a:t>
                      </a:r>
                      <a:r>
                        <a:rPr lang="it-IT" baseline="0" dirty="0"/>
                        <a:t> (610-1615)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84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94000" y="324556"/>
            <a:ext cx="331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8000"/>
                </a:solidFill>
              </a:rPr>
              <a:t>Biopsia epatica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05556" y="1636889"/>
            <a:ext cx="8113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“Frustolo </a:t>
            </a:r>
            <a:r>
              <a:rPr lang="it-IT" sz="2400" i="1" dirty="0" err="1"/>
              <a:t>agobioptico</a:t>
            </a:r>
            <a:r>
              <a:rPr lang="it-IT" sz="2400" i="1" dirty="0"/>
              <a:t> di parenchima epatico ad architettura conservata. E’ presente in sede prevalentemente </a:t>
            </a:r>
            <a:r>
              <a:rPr lang="it-IT" sz="2400" i="1" dirty="0" err="1"/>
              <a:t>centrolobulare</a:t>
            </a:r>
            <a:r>
              <a:rPr lang="it-IT" sz="2400" i="1" dirty="0"/>
              <a:t> colestasi con evidenza di tappi biliari e metaplasia biliare degli epatociti sia </a:t>
            </a:r>
            <a:r>
              <a:rPr lang="it-IT" sz="2400" i="1" dirty="0" err="1"/>
              <a:t>periportali</a:t>
            </a:r>
            <a:r>
              <a:rPr lang="it-IT" sz="2400" i="1" dirty="0"/>
              <a:t> sia </a:t>
            </a:r>
            <a:r>
              <a:rPr lang="it-IT" sz="2400" i="1" dirty="0" err="1"/>
              <a:t>pericentrolobulari</a:t>
            </a:r>
            <a:r>
              <a:rPr lang="it-IT" sz="2400" i="1" dirty="0"/>
              <a:t> come documentato con la colorazione con </a:t>
            </a:r>
            <a:r>
              <a:rPr lang="it-IT" sz="2400" i="1" dirty="0" err="1"/>
              <a:t>citocheratina</a:t>
            </a:r>
            <a:r>
              <a:rPr lang="it-IT" sz="2400" i="1" dirty="0"/>
              <a:t> 7. In due spazi portali è presente proliferazione </a:t>
            </a:r>
            <a:r>
              <a:rPr lang="it-IT" sz="2400" i="1" dirty="0" err="1"/>
              <a:t>duttulare</a:t>
            </a:r>
            <a:r>
              <a:rPr lang="it-IT" sz="2400" i="1" dirty="0"/>
              <a:t> e lieve infiltrato infiammatorio cronico e granulocitario eosinofilo.</a:t>
            </a:r>
          </a:p>
          <a:p>
            <a:r>
              <a:rPr lang="it-IT" sz="2400" i="1" dirty="0"/>
              <a:t>Il quadro istologico complessivamente depone per colestasi intraepatica (possibile causa farmacologica)”.</a:t>
            </a:r>
          </a:p>
        </p:txBody>
      </p:sp>
    </p:spTree>
    <p:extLst>
      <p:ext uri="{BB962C8B-B14F-4D97-AF65-F5344CB8AC3E}">
        <p14:creationId xmlns:p14="http://schemas.microsoft.com/office/powerpoint/2010/main" val="36692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83" y="3167607"/>
            <a:ext cx="3515717" cy="370551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2863" y="274923"/>
            <a:ext cx="7837196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13/01/18</a:t>
            </a:r>
            <a:r>
              <a:rPr lang="it-IT" sz="2400" dirty="0">
                <a:sym typeface="Wingdings"/>
              </a:rPr>
              <a:t> Pz dimessa con diagnosi di </a:t>
            </a:r>
            <a:r>
              <a:rPr lang="it-IT" sz="3200" b="1" dirty="0">
                <a:solidFill>
                  <a:srgbClr val="008000"/>
                </a:solidFill>
                <a:sym typeface="Wingdings"/>
              </a:rPr>
              <a:t>epatite </a:t>
            </a:r>
            <a:r>
              <a:rPr lang="it-IT" sz="3200" b="1" dirty="0" err="1">
                <a:solidFill>
                  <a:srgbClr val="008000"/>
                </a:solidFill>
                <a:sym typeface="Wingdings"/>
              </a:rPr>
              <a:t>colestasica</a:t>
            </a:r>
            <a:r>
              <a:rPr lang="it-IT" sz="3200" b="1" dirty="0">
                <a:solidFill>
                  <a:srgbClr val="008000"/>
                </a:solidFill>
                <a:sym typeface="Wingdings"/>
              </a:rPr>
              <a:t> da farmaci</a:t>
            </a:r>
          </a:p>
          <a:p>
            <a:endParaRPr lang="it-IT" sz="2400" dirty="0">
              <a:sym typeface="Wingdings"/>
            </a:endParaRPr>
          </a:p>
          <a:p>
            <a:endParaRPr lang="it-IT" sz="2400" dirty="0">
              <a:sym typeface="Wingdings"/>
            </a:endParaRPr>
          </a:p>
          <a:p>
            <a:r>
              <a:rPr lang="it-IT" sz="2400" dirty="0" err="1">
                <a:sym typeface="Wingdings"/>
              </a:rPr>
              <a:t>Tp</a:t>
            </a:r>
            <a:r>
              <a:rPr lang="it-IT" sz="2400" dirty="0">
                <a:sym typeface="Wingdings"/>
              </a:rPr>
              <a:t> </a:t>
            </a:r>
            <a:r>
              <a:rPr lang="it-IT" sz="2400" dirty="0" err="1">
                <a:sym typeface="Wingdings"/>
              </a:rPr>
              <a:t>Budesonide</a:t>
            </a:r>
            <a:r>
              <a:rPr lang="it-IT" sz="2400" dirty="0">
                <a:sym typeface="Wingdings"/>
              </a:rPr>
              <a:t> 3 mg 2cp</a:t>
            </a:r>
          </a:p>
          <a:p>
            <a:r>
              <a:rPr lang="it-IT" sz="2400" dirty="0">
                <a:sym typeface="Wingdings"/>
              </a:rPr>
              <a:t>	   </a:t>
            </a:r>
            <a:r>
              <a:rPr lang="it-IT" sz="2400" dirty="0" err="1">
                <a:sym typeface="Wingdings"/>
              </a:rPr>
              <a:t>Deursil</a:t>
            </a:r>
            <a:r>
              <a:rPr lang="it-IT" sz="2400" dirty="0">
                <a:sym typeface="Wingdings"/>
              </a:rPr>
              <a:t> 300 mg 4 </a:t>
            </a:r>
            <a:r>
              <a:rPr lang="it-IT" sz="2400" dirty="0" err="1">
                <a:sym typeface="Wingdings"/>
              </a:rPr>
              <a:t>cp</a:t>
            </a:r>
            <a:endParaRPr lang="it-IT" sz="24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2036"/>
              </p:ext>
            </p:extLst>
          </p:nvPr>
        </p:nvGraphicFramePr>
        <p:xfrm>
          <a:off x="2171216" y="3332281"/>
          <a:ext cx="290834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rgbClr val="000000"/>
                          </a:solidFill>
                        </a:rPr>
                        <a:t>Hb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rgbClr val="000000"/>
                          </a:solidFill>
                        </a:rPr>
                        <a:t>plt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9.7 (63%)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rgbClr val="000000"/>
                          </a:solidFill>
                        </a:rPr>
                        <a:t>Bil</a:t>
                      </a:r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 tot/dir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00"/>
                          </a:solidFill>
                        </a:rPr>
                        <a:t>6/4.4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257581" y="2148147"/>
            <a:ext cx="2680881" cy="940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00000"/>
                </a:solidFill>
              </a:rPr>
              <a:t>Prelievo 22/01/18</a:t>
            </a:r>
          </a:p>
        </p:txBody>
      </p:sp>
    </p:spTree>
    <p:extLst>
      <p:ext uri="{BB962C8B-B14F-4D97-AF65-F5344CB8AC3E}">
        <p14:creationId xmlns:p14="http://schemas.microsoft.com/office/powerpoint/2010/main" val="10385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820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01026" y="6567312"/>
            <a:ext cx="534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err="1"/>
              <a:t>Am</a:t>
            </a:r>
            <a:r>
              <a:rPr lang="it-IT" sz="1100" i="1" dirty="0"/>
              <a:t> </a:t>
            </a:r>
            <a:r>
              <a:rPr lang="it-IT" sz="1100" i="1" dirty="0" err="1"/>
              <a:t>J</a:t>
            </a:r>
            <a:r>
              <a:rPr lang="it-IT" sz="1100" i="1" dirty="0"/>
              <a:t> </a:t>
            </a:r>
            <a:r>
              <a:rPr lang="it-IT" sz="1100" i="1" dirty="0" err="1"/>
              <a:t>Gastroenterol</a:t>
            </a:r>
            <a:r>
              <a:rPr lang="it-IT" sz="1100" i="1" dirty="0"/>
              <a:t> </a:t>
            </a:r>
            <a:r>
              <a:rPr lang="it-IT" sz="1100" dirty="0" err="1"/>
              <a:t>advance</a:t>
            </a:r>
            <a:r>
              <a:rPr lang="it-IT" sz="1100" dirty="0"/>
              <a:t> online </a:t>
            </a:r>
            <a:r>
              <a:rPr lang="it-IT" sz="1100" dirty="0" err="1"/>
              <a:t>publication</a:t>
            </a:r>
            <a:r>
              <a:rPr lang="it-IT" sz="1100" dirty="0"/>
              <a:t>, 17 </a:t>
            </a:r>
            <a:r>
              <a:rPr lang="it-IT" sz="1100" dirty="0" err="1"/>
              <a:t>June</a:t>
            </a:r>
            <a:r>
              <a:rPr lang="it-IT" sz="1100" dirty="0"/>
              <a:t> 2014; doi:10.1038/ajg.2014.131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8530" y="2233686"/>
            <a:ext cx="569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8000"/>
                </a:solidFill>
              </a:rPr>
              <a:t>DILI</a:t>
            </a:r>
            <a:r>
              <a:rPr lang="it-IT" dirty="0"/>
              <a:t> (</a:t>
            </a:r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): reazione avversa a farmaci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1897777" y="2744660"/>
            <a:ext cx="481743" cy="321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174246" y="2759260"/>
            <a:ext cx="402334" cy="321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23350" y="3445424"/>
            <a:ext cx="2204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Intrinseco: </a:t>
            </a:r>
            <a:r>
              <a:rPr lang="it-IT" dirty="0"/>
              <a:t>farmaci che causano un danno epatico noto se somministrati a un dosaggio elevato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984467" y="3445424"/>
            <a:ext cx="394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Idiosincrasico: </a:t>
            </a:r>
            <a:r>
              <a:rPr lang="it-IT" dirty="0"/>
              <a:t>farmaci che causano un danno epatico in soggetti suscettibili; minore correlazione con la dose; presentazione clinica variabile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99497" y="5131829"/>
            <a:ext cx="424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Responsabili del 10-15% dei casi di insufficienza epatica acuta negli USA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Tempo di latenza variabile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Impossibile da predire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525468" y="4645753"/>
            <a:ext cx="0" cy="486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/>
          <a:srcRect l="34096" r="34890"/>
          <a:stretch/>
        </p:blipFill>
        <p:spPr>
          <a:xfrm>
            <a:off x="7363010" y="2293023"/>
            <a:ext cx="1722598" cy="30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3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16"/>
            <a:ext cx="8077200" cy="6286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91904" y="6566683"/>
            <a:ext cx="5352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Drug-induced</a:t>
            </a:r>
            <a:r>
              <a:rPr lang="it-IT" sz="1100" dirty="0"/>
              <a:t> </a:t>
            </a:r>
            <a:r>
              <a:rPr lang="it-IT" sz="1100" dirty="0" err="1"/>
              <a:t>liver</a:t>
            </a:r>
            <a:r>
              <a:rPr lang="it-IT" sz="1100" dirty="0"/>
              <a:t> </a:t>
            </a:r>
            <a:r>
              <a:rPr lang="it-IT" sz="1100" dirty="0" err="1"/>
              <a:t>injury</a:t>
            </a:r>
            <a:r>
              <a:rPr lang="it-IT" sz="1100" dirty="0"/>
              <a:t>: </a:t>
            </a:r>
            <a:r>
              <a:rPr lang="it-IT" sz="1100" dirty="0" err="1"/>
              <a:t>recent</a:t>
            </a:r>
            <a:r>
              <a:rPr lang="it-IT" sz="1100" dirty="0"/>
              <a:t> </a:t>
            </a:r>
            <a:r>
              <a:rPr lang="it-IT" sz="1100" dirty="0" err="1"/>
              <a:t>advances</a:t>
            </a:r>
            <a:r>
              <a:rPr lang="it-IT" sz="1100" dirty="0"/>
              <a:t> in </a:t>
            </a:r>
            <a:r>
              <a:rPr lang="it-IT" sz="1100" dirty="0" err="1"/>
              <a:t>diagnosis</a:t>
            </a:r>
            <a:r>
              <a:rPr lang="it-IT" sz="1100" dirty="0"/>
              <a:t> and </a:t>
            </a:r>
            <a:r>
              <a:rPr lang="it-IT" sz="1100" dirty="0" err="1"/>
              <a:t>risk</a:t>
            </a:r>
            <a:r>
              <a:rPr lang="it-IT" sz="1100" dirty="0"/>
              <a:t> </a:t>
            </a:r>
            <a:r>
              <a:rPr lang="it-IT" sz="1100" dirty="0" err="1"/>
              <a:t>assessment</a:t>
            </a:r>
            <a:r>
              <a:rPr lang="it-IT" sz="1100" dirty="0"/>
              <a:t>. GUT 2017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2767" y="290824"/>
            <a:ext cx="230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</a:rPr>
              <a:t>Algoritmo diagnostico DILI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7" y="1589823"/>
            <a:ext cx="8431404" cy="10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80881" y="235198"/>
            <a:ext cx="45465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Quando fare la biopsia?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5751" y="1332792"/>
            <a:ext cx="8152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Se persiste ipotesi di epatite autoimmune e si vuole iniziare </a:t>
            </a:r>
            <a:r>
              <a:rPr lang="it-IT" sz="2400" dirty="0" err="1"/>
              <a:t>tp</a:t>
            </a:r>
            <a:r>
              <a:rPr lang="it-IT" sz="2400" dirty="0"/>
              <a:t> immunosoppressiva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Se indici </a:t>
            </a:r>
            <a:r>
              <a:rPr lang="it-IT" sz="2400" dirty="0" err="1"/>
              <a:t>citolisi</a:t>
            </a:r>
            <a:r>
              <a:rPr lang="it-IT" sz="2400" dirty="0"/>
              <a:t>/colestasi non si abbassano o segni di insufficienza epatica  nonostante la sospensione del farmaco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Se livelli di ALT non sono ridotti del 50% a 30-60gg dalla sospensione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Se le alterazioni biochimiche persistono oltre 180 gg per escludere danno cronico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4340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1854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0" y="2292084"/>
            <a:ext cx="875897" cy="26278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970698" y="279400"/>
            <a:ext cx="31733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Antibiotici e antiepilettici sono responsabili del 60% delle DILI</a:t>
            </a:r>
          </a:p>
        </p:txBody>
      </p:sp>
      <p:sp>
        <p:nvSpPr>
          <p:cNvPr id="2" name="Ovale 1"/>
          <p:cNvSpPr/>
          <p:nvPr/>
        </p:nvSpPr>
        <p:spPr>
          <a:xfrm>
            <a:off x="-30240" y="2010723"/>
            <a:ext cx="1239864" cy="266243"/>
          </a:xfrm>
          <a:prstGeom prst="ellipse">
            <a:avLst/>
          </a:prstGeom>
          <a:noFill/>
          <a:ln w="381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8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5760" y="1741894"/>
            <a:ext cx="2627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08000"/>
                </a:solidFill>
              </a:rPr>
              <a:t>Claritromicina</a:t>
            </a:r>
            <a:r>
              <a:rPr lang="it-IT" sz="3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5760" y="2585215"/>
            <a:ext cx="4174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Macrolide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1-2% di pz trattati causa incremento transitorio e asintomatico delle transaminasi.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Può causare danno epatico con ittero in 3.8 per 100.000  prescrizioni.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Pattern prevalentemente colestatico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16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38324" y="1741894"/>
            <a:ext cx="2627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08000"/>
                </a:solidFill>
              </a:rPr>
              <a:t>Ciprofloxacina</a:t>
            </a:r>
            <a:r>
              <a:rPr lang="it-IT" sz="3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30076" y="2585215"/>
            <a:ext cx="3443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err="1"/>
              <a:t>Fluorochinolonico</a:t>
            </a: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1-3% di casi di rialzo enzimi epatici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Pattern sia </a:t>
            </a:r>
            <a:r>
              <a:rPr lang="it-IT" sz="2400" dirty="0" err="1"/>
              <a:t>epatocellulare</a:t>
            </a:r>
            <a:r>
              <a:rPr lang="it-IT" sz="2400" dirty="0"/>
              <a:t> che </a:t>
            </a:r>
            <a:r>
              <a:rPr lang="it-IT" sz="2400" dirty="0" err="1"/>
              <a:t>colestasico</a:t>
            </a: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Pattern </a:t>
            </a:r>
            <a:r>
              <a:rPr lang="it-IT" sz="2400" dirty="0" err="1"/>
              <a:t>colestasico</a:t>
            </a:r>
            <a:r>
              <a:rPr lang="it-IT" sz="2400" dirty="0"/>
              <a:t> ha decorso più lungo</a:t>
            </a:r>
          </a:p>
        </p:txBody>
      </p:sp>
    </p:spTree>
    <p:extLst>
      <p:ext uri="{BB962C8B-B14F-4D97-AF65-F5344CB8AC3E}">
        <p14:creationId xmlns:p14="http://schemas.microsoft.com/office/powerpoint/2010/main" val="1113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5" y="0"/>
            <a:ext cx="8559800" cy="2463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2446000"/>
            <a:ext cx="2235200" cy="190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6813"/>
            <a:ext cx="9144000" cy="24335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6374511"/>
            <a:ext cx="3251200" cy="3048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562100"/>
            <a:ext cx="5664200" cy="3733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45" y="5101694"/>
            <a:ext cx="8432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86377" y="203839"/>
            <a:ext cx="2226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PROGNOSI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4" y="1175992"/>
            <a:ext cx="8321398" cy="34656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3041" y="5245743"/>
            <a:ext cx="81367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dirty="0"/>
              <a:t>Un marcato rialzo di AST e  AST/ALT ratio &gt;1.5 è associato ad una prognosi peggiore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8222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9334" y="91591"/>
            <a:ext cx="2963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32556" y="1030111"/>
            <a:ext cx="2789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Donna 63 aa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03/01/18 accesso in PS per </a:t>
            </a:r>
            <a:r>
              <a:rPr lang="it-IT" sz="2400" b="1" dirty="0">
                <a:solidFill>
                  <a:srgbClr val="008000"/>
                </a:solidFill>
                <a:sym typeface="Wingdings"/>
              </a:rPr>
              <a:t>ittero</a:t>
            </a:r>
            <a:r>
              <a:rPr lang="it-IT" sz="2400" dirty="0">
                <a:sym typeface="Wingdings"/>
              </a:rPr>
              <a:t> e prurito insorto da un mese</a:t>
            </a:r>
          </a:p>
          <a:p>
            <a:pPr marL="742950" lvl="1" indent="-285750">
              <a:buFont typeface="Arial"/>
              <a:buChar char="•"/>
            </a:pPr>
            <a:endParaRPr lang="it-IT" sz="2400" dirty="0">
              <a:sym typeface="Wingding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80260"/>
              </p:ext>
            </p:extLst>
          </p:nvPr>
        </p:nvGraphicFramePr>
        <p:xfrm>
          <a:off x="4590220" y="799231"/>
          <a:ext cx="409738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390">
                <a:tc>
                  <a:txBody>
                    <a:bodyPr/>
                    <a:lstStyle/>
                    <a:p>
                      <a:r>
                        <a:rPr lang="it-IT" b="0" dirty="0" err="1">
                          <a:solidFill>
                            <a:srgbClr val="000000"/>
                          </a:solidFill>
                        </a:rPr>
                        <a:t>Hb</a:t>
                      </a:r>
                      <a:endParaRPr lang="it-IT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rgbClr val="000000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 err="1"/>
                        <a:t>plt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GB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8.53 (55% </a:t>
                      </a:r>
                      <a:r>
                        <a:rPr lang="it-IT" dirty="0" err="1"/>
                        <a:t>N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b="1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102 (x3)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b="1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175(x3)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b="1" dirty="0" err="1"/>
                        <a:t>Bil</a:t>
                      </a:r>
                      <a:r>
                        <a:rPr lang="it-IT" b="1" dirty="0"/>
                        <a:t> tot/dir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12.2/8.8 (x10)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b="1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430 (x6)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b="1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304 (x2)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amilasi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lipasi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albumina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r>
                        <a:rPr lang="it-IT" dirty="0"/>
                        <a:t>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34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43008" y="437978"/>
            <a:ext cx="18247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TERAPIA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3128" y="1562120"/>
            <a:ext cx="814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Sospendere il farmaco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Antistaminici per prurito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Acido </a:t>
            </a:r>
            <a:r>
              <a:rPr lang="it-IT" sz="2400" dirty="0" err="1"/>
              <a:t>Ursodesossicolico</a:t>
            </a:r>
            <a:r>
              <a:rPr lang="it-IT" sz="2400" dirty="0">
                <a:sym typeface="Wingdings"/>
              </a:rPr>
              <a:t> efficacia non stabilita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Corticosteroidi poche evidenze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err="1">
                <a:sym typeface="Wingdings"/>
              </a:rPr>
              <a:t>N-Acetilcisteina</a:t>
            </a:r>
            <a:r>
              <a:rPr lang="it-IT" sz="2400" dirty="0">
                <a:sym typeface="Wingdings"/>
              </a:rPr>
              <a:t> può essere indicato in pazienti con ALF in fase iniziale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0747" y="4759357"/>
            <a:ext cx="834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/>
              <a:t>Follow-up</a:t>
            </a:r>
            <a:r>
              <a:rPr lang="it-IT" sz="2400" dirty="0"/>
              <a:t>: 13.6% dei pz con DILI va sviluppa un danno cronico.</a:t>
            </a:r>
          </a:p>
          <a:p>
            <a:r>
              <a:rPr lang="it-IT" sz="2400" dirty="0"/>
              <a:t>DILI colestatico &gt; di </a:t>
            </a:r>
            <a:r>
              <a:rPr lang="it-IT" sz="2400" dirty="0" err="1"/>
              <a:t>epatocellulare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511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1445" y="239895"/>
            <a:ext cx="7478888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Anamnesi Familiare</a:t>
            </a:r>
            <a:r>
              <a:rPr lang="it-IT" sz="2400" dirty="0">
                <a:sym typeface="Wingdings"/>
              </a:rPr>
              <a:t> No familiarità per malattie del tratto GI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Ex fumatrice (30 </a:t>
            </a:r>
            <a:r>
              <a:rPr lang="it-IT" sz="2400" dirty="0" err="1">
                <a:sym typeface="Wingdings"/>
              </a:rPr>
              <a:t>sig</a:t>
            </a:r>
            <a:r>
              <a:rPr lang="it-IT" sz="2400" dirty="0">
                <a:sym typeface="Wingdings"/>
              </a:rPr>
              <a:t>/die per 30 aa)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2 U alcoliche al giorno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No droghe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BMI 19</a:t>
            </a:r>
          </a:p>
          <a:p>
            <a:endParaRPr lang="it-IT" sz="2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Anamnesi patologica remota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sz="2400" dirty="0">
                <a:sym typeface="Wingdings"/>
              </a:rPr>
              <a:t>Ricovero a Novembre per polmonite complicata da pleurite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sz="2400" dirty="0">
                <a:sym typeface="Wingdings"/>
              </a:rPr>
              <a:t>Ipertensione arteriosa</a:t>
            </a:r>
          </a:p>
          <a:p>
            <a:pPr marL="742950" lvl="1" indent="-285750">
              <a:buFont typeface="Wingdings" charset="2"/>
              <a:buChar char="ü"/>
            </a:pPr>
            <a:endParaRPr lang="it-IT" sz="24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2400" dirty="0">
                <a:sym typeface="Wingdings"/>
              </a:rPr>
              <a:t>Terapia farmacologica domiciliare: </a:t>
            </a:r>
            <a:r>
              <a:rPr lang="it-IT" sz="2400" dirty="0" err="1">
                <a:sym typeface="Wingdings"/>
              </a:rPr>
              <a:t>Pantorc</a:t>
            </a:r>
            <a:r>
              <a:rPr lang="it-IT" sz="2400" dirty="0">
                <a:sym typeface="Wingdings"/>
              </a:rPr>
              <a:t> 40 mg; </a:t>
            </a:r>
            <a:r>
              <a:rPr lang="it-IT" sz="2400" dirty="0" err="1">
                <a:sym typeface="Wingdings"/>
              </a:rPr>
              <a:t>Lasix</a:t>
            </a:r>
            <a:r>
              <a:rPr lang="it-IT" sz="2400" dirty="0">
                <a:sym typeface="Wingdings"/>
              </a:rPr>
              <a:t> 25 mg; </a:t>
            </a:r>
            <a:r>
              <a:rPr lang="it-IT" sz="2400" dirty="0" err="1">
                <a:sym typeface="Wingdings"/>
              </a:rPr>
              <a:t>Deltacortene</a:t>
            </a:r>
            <a:r>
              <a:rPr lang="it-IT" sz="2400" dirty="0">
                <a:sym typeface="Wingdings"/>
              </a:rPr>
              <a:t> 25 mg; </a:t>
            </a:r>
            <a:r>
              <a:rPr lang="it-IT" sz="2400" dirty="0" err="1">
                <a:sym typeface="Wingdings"/>
              </a:rPr>
              <a:t>Atenololo</a:t>
            </a:r>
            <a:r>
              <a:rPr lang="it-IT" sz="2400" dirty="0">
                <a:sym typeface="Wingdings"/>
              </a:rPr>
              <a:t> 100 mg; </a:t>
            </a:r>
            <a:r>
              <a:rPr lang="it-IT" sz="2400" dirty="0" err="1">
                <a:sym typeface="Wingdings"/>
              </a:rPr>
              <a:t>Deursil</a:t>
            </a:r>
            <a:r>
              <a:rPr lang="it-IT" sz="2400" dirty="0">
                <a:sym typeface="Wingdings"/>
              </a:rPr>
              <a:t> 450 mg; TAD 600 mg.</a:t>
            </a:r>
          </a:p>
          <a:p>
            <a:pPr lvl="1"/>
            <a:endParaRPr lang="it-IT" sz="2400" dirty="0">
              <a:sym typeface="Wingdings"/>
            </a:endParaRPr>
          </a:p>
          <a:p>
            <a:pPr lvl="1"/>
            <a:endParaRPr lang="it-IT" sz="2400" dirty="0">
              <a:sym typeface="Wingdings"/>
            </a:endParaRPr>
          </a:p>
          <a:p>
            <a:pPr lvl="1"/>
            <a:endParaRPr lang="it-IT" sz="24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endParaRPr lang="it-IT" sz="2400" dirty="0">
              <a:sym typeface="Wingding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829779" y="4148665"/>
            <a:ext cx="2624666" cy="19332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Riferita assunzione di </a:t>
            </a:r>
            <a:r>
              <a:rPr lang="it-IT" dirty="0" err="1">
                <a:solidFill>
                  <a:schemeClr val="tx1"/>
                </a:solidFill>
              </a:rPr>
              <a:t>Claritromicina</a:t>
            </a:r>
            <a:r>
              <a:rPr lang="it-IT" dirty="0">
                <a:solidFill>
                  <a:schemeClr val="tx1"/>
                </a:solidFill>
              </a:rPr>
              <a:t> e Paracetamolo i primi giorni di Novembre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5246743" y="3945854"/>
            <a:ext cx="0" cy="393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946404" y="4399400"/>
            <a:ext cx="2550735" cy="1103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Tp</a:t>
            </a:r>
            <a:r>
              <a:rPr lang="it-IT" dirty="0">
                <a:solidFill>
                  <a:schemeClr val="tx1"/>
                </a:solidFill>
              </a:rPr>
              <a:t> dimissione: </a:t>
            </a:r>
            <a:r>
              <a:rPr lang="it-IT" dirty="0" err="1">
                <a:solidFill>
                  <a:schemeClr val="tx1"/>
                </a:solidFill>
              </a:rPr>
              <a:t>Deltacorten</a:t>
            </a:r>
            <a:r>
              <a:rPr lang="it-IT" dirty="0">
                <a:solidFill>
                  <a:schemeClr val="tx1"/>
                </a:solidFill>
              </a:rPr>
              <a:t> 25 mg + </a:t>
            </a:r>
            <a:r>
              <a:rPr lang="it-IT" dirty="0" err="1">
                <a:solidFill>
                  <a:schemeClr val="tx1"/>
                </a:solidFill>
              </a:rPr>
              <a:t>Ciprofloxacina</a:t>
            </a:r>
            <a:r>
              <a:rPr lang="it-IT" dirty="0">
                <a:solidFill>
                  <a:schemeClr val="tx1"/>
                </a:solidFill>
              </a:rPr>
              <a:t> 500 mg 1 </a:t>
            </a:r>
            <a:r>
              <a:rPr lang="it-IT" dirty="0" err="1">
                <a:solidFill>
                  <a:schemeClr val="tx1"/>
                </a:solidFill>
              </a:rPr>
              <a:t>cp</a:t>
            </a:r>
            <a:r>
              <a:rPr lang="it-IT" dirty="0">
                <a:solidFill>
                  <a:schemeClr val="tx1"/>
                </a:solidFill>
              </a:rPr>
              <a:t> x2</a:t>
            </a:r>
          </a:p>
        </p:txBody>
      </p:sp>
    </p:spTree>
    <p:extLst>
      <p:ext uri="{BB962C8B-B14F-4D97-AF65-F5344CB8AC3E}">
        <p14:creationId xmlns:p14="http://schemas.microsoft.com/office/powerpoint/2010/main" val="6752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0998" y="451554"/>
            <a:ext cx="643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20/11/17: comparsa di ittero; no altri sintomi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53074"/>
              </p:ext>
            </p:extLst>
          </p:nvPr>
        </p:nvGraphicFramePr>
        <p:xfrm>
          <a:off x="380998" y="1999826"/>
          <a:ext cx="8607780" cy="731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3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9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5062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Plt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glicemia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62">
                <a:tc>
                  <a:txBody>
                    <a:bodyPr/>
                    <a:lstStyle/>
                    <a:p>
                      <a:r>
                        <a:rPr lang="it-IT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 (53% </a:t>
                      </a:r>
                      <a:r>
                        <a:rPr lang="it-IT" dirty="0" err="1"/>
                        <a:t>N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128 (x4)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154 (x5)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663 (x20)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568 (x6)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3303"/>
              </p:ext>
            </p:extLst>
          </p:nvPr>
        </p:nvGraphicFramePr>
        <p:xfrm>
          <a:off x="380998" y="3069441"/>
          <a:ext cx="8155407" cy="1005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9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062">
                <a:tc>
                  <a:txBody>
                    <a:bodyPr/>
                    <a:lstStyle/>
                    <a:p>
                      <a:r>
                        <a:rPr lang="it-IT" dirty="0"/>
                        <a:t>amilasi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lipasi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Bil</a:t>
                      </a:r>
                      <a:r>
                        <a:rPr lang="it-IT" dirty="0"/>
                        <a:t> tot /dir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Ca19.9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Prot</a:t>
                      </a:r>
                      <a:r>
                        <a:rPr lang="it-IT" dirty="0"/>
                        <a:t>. 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62">
                <a:tc>
                  <a:txBody>
                    <a:bodyPr/>
                    <a:lstStyle/>
                    <a:p>
                      <a:r>
                        <a:rPr lang="it-IT" dirty="0"/>
                        <a:t>234</a:t>
                      </a:r>
                      <a:r>
                        <a:rPr lang="it-IT" baseline="0" dirty="0"/>
                        <a:t> (x2)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404 (x5)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9.8</a:t>
                      </a:r>
                      <a:r>
                        <a:rPr lang="it-IT" baseline="0" dirty="0"/>
                        <a:t> (x1.5)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11.9/10.8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57.97 (x1.5)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88" y="4150068"/>
            <a:ext cx="4303889" cy="25898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26556" y="4135958"/>
            <a:ext cx="952501" cy="1099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51000" y="1359720"/>
            <a:ext cx="428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Ricovero presso altra struttura</a:t>
            </a:r>
          </a:p>
        </p:txBody>
      </p:sp>
      <p:sp>
        <p:nvSpPr>
          <p:cNvPr id="14" name="Freccia giù 13"/>
          <p:cNvSpPr/>
          <p:nvPr/>
        </p:nvSpPr>
        <p:spPr>
          <a:xfrm>
            <a:off x="3457222" y="913219"/>
            <a:ext cx="338667" cy="413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7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80998" y="1016000"/>
            <a:ext cx="8607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dirty="0">
                <a:solidFill>
                  <a:srgbClr val="008000"/>
                </a:solidFill>
              </a:rPr>
              <a:t>TC addome con mdc (18/12/17): </a:t>
            </a:r>
            <a:r>
              <a:rPr lang="it-IT" sz="2400" dirty="0"/>
              <a:t>No lesioni focali epatiche fatta eccezione per mm cisti; pancreas di aspetto globoso a livello della testa e del processo uncinato in assenza di alterazioni densitometriche a carattere focale. Dotto di </a:t>
            </a:r>
            <a:r>
              <a:rPr lang="it-IT" sz="2400" dirty="0" err="1"/>
              <a:t>Wirsung</a:t>
            </a:r>
            <a:r>
              <a:rPr lang="it-IT" sz="2400" dirty="0"/>
              <a:t> appena apprezzabile in sede cefalica. No tumefazioni linfonodali.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0998" y="3767667"/>
            <a:ext cx="863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dirty="0" err="1">
                <a:solidFill>
                  <a:srgbClr val="008000"/>
                </a:solidFill>
              </a:rPr>
              <a:t>Colangio</a:t>
            </a:r>
            <a:r>
              <a:rPr lang="it-IT" sz="2400" b="1" dirty="0">
                <a:solidFill>
                  <a:srgbClr val="008000"/>
                </a:solidFill>
              </a:rPr>
              <a:t> RM (22/12/17): </a:t>
            </a:r>
            <a:r>
              <a:rPr lang="it-IT" sz="2400" dirty="0"/>
              <a:t>VB intra ed extra epatiche non dilatate; colecisti contratta; pancreas esente da alterazioni focali con lieve aumento di volume a livello del processo uncinato. </a:t>
            </a:r>
          </a:p>
        </p:txBody>
      </p:sp>
    </p:spTree>
    <p:extLst>
      <p:ext uri="{BB962C8B-B14F-4D97-AF65-F5344CB8AC3E}">
        <p14:creationId xmlns:p14="http://schemas.microsoft.com/office/powerpoint/2010/main" val="3209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55061"/>
              </p:ext>
            </p:extLst>
          </p:nvPr>
        </p:nvGraphicFramePr>
        <p:xfrm>
          <a:off x="1453445" y="776108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err="1">
                          <a:solidFill>
                            <a:schemeClr val="tx1"/>
                          </a:solidFill>
                        </a:rPr>
                        <a:t>cupremia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110 (</a:t>
                      </a:r>
                      <a:r>
                        <a:rPr lang="it-IT" b="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 &lt; 155)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EBV </a:t>
                      </a:r>
                      <a:r>
                        <a:rPr lang="it-IT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EBV </a:t>
                      </a:r>
                      <a:r>
                        <a:rPr lang="it-IT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Herpes II </a:t>
                      </a:r>
                      <a:r>
                        <a:rPr lang="it-IT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Herpes</a:t>
                      </a:r>
                      <a:r>
                        <a:rPr lang="it-IT" baseline="0" dirty="0"/>
                        <a:t> I/II </a:t>
                      </a:r>
                      <a:r>
                        <a:rPr lang="it-IT" baseline="0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</a:t>
                      </a:r>
                      <a:r>
                        <a:rPr lang="it-IT" baseline="0" dirty="0"/>
                        <a:t> anti nucleo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Positivo 1:80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 anti muscolo liscio</a:t>
                      </a:r>
                      <a:r>
                        <a:rPr lang="it-IT" baseline="0" dirty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 anti </a:t>
                      </a:r>
                      <a:r>
                        <a:rPr lang="it-IT" dirty="0" err="1"/>
                        <a:t>citrullina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pANCA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Toxoplasma </a:t>
                      </a:r>
                      <a:r>
                        <a:rPr lang="it-IT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Toxoplasma </a:t>
                      </a:r>
                      <a:r>
                        <a:rPr lang="it-IT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Citomegalovirus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IgG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Citomegalovirus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IgM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4346223" y="2370667"/>
            <a:ext cx="1651000" cy="874889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3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1667" y="409222"/>
            <a:ext cx="8551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29/12/17</a:t>
            </a:r>
            <a:r>
              <a:rPr lang="it-IT" sz="2400" dirty="0">
                <a:sym typeface="Wingdings"/>
              </a:rPr>
              <a:t> Dimessa con diagnosi di ittero in corso di definizione. </a:t>
            </a:r>
          </a:p>
          <a:p>
            <a:r>
              <a:rPr lang="it-IT" sz="2400" dirty="0">
                <a:sym typeface="Wingdings"/>
              </a:rPr>
              <a:t>		</a:t>
            </a:r>
          </a:p>
          <a:p>
            <a:r>
              <a:rPr lang="it-IT" sz="2400" dirty="0">
                <a:sym typeface="Wingdings"/>
              </a:rPr>
              <a:t>		</a:t>
            </a:r>
            <a:r>
              <a:rPr lang="it-IT" sz="2400" dirty="0" err="1">
                <a:sym typeface="Wingdings"/>
              </a:rPr>
              <a:t>Tp</a:t>
            </a:r>
            <a:r>
              <a:rPr lang="it-IT" sz="2400" dirty="0">
                <a:sym typeface="Wingdings"/>
              </a:rPr>
              <a:t>: </a:t>
            </a:r>
            <a:r>
              <a:rPr lang="it-IT" sz="2400" dirty="0" err="1">
                <a:sym typeface="Wingdings"/>
              </a:rPr>
              <a:t>Deursil</a:t>
            </a:r>
            <a:r>
              <a:rPr lang="it-IT" sz="2400" dirty="0">
                <a:sym typeface="Wingdings"/>
              </a:rPr>
              <a:t> 300 mg 1 </a:t>
            </a:r>
            <a:r>
              <a:rPr lang="it-IT" sz="2400" dirty="0" err="1">
                <a:sym typeface="Wingdings"/>
              </a:rPr>
              <a:t>cp</a:t>
            </a:r>
            <a:r>
              <a:rPr lang="it-IT" sz="2400" dirty="0">
                <a:sym typeface="Wingdings"/>
              </a:rPr>
              <a:t> per 7 gg + </a:t>
            </a:r>
            <a:r>
              <a:rPr lang="it-IT" sz="2400" dirty="0" err="1">
                <a:sym typeface="Wingdings"/>
              </a:rPr>
              <a:t>Questran</a:t>
            </a:r>
            <a:r>
              <a:rPr lang="it-IT" sz="2400" dirty="0">
                <a:sym typeface="Wingdings"/>
              </a:rPr>
              <a:t> ¼ di busta x 2 			per 7 giorni</a:t>
            </a:r>
            <a:endParaRPr lang="it-IT" sz="24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50852"/>
              </p:ext>
            </p:extLst>
          </p:nvPr>
        </p:nvGraphicFramePr>
        <p:xfrm>
          <a:off x="141109" y="3453269"/>
          <a:ext cx="8621891" cy="731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7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58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5062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Plt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Bil</a:t>
                      </a:r>
                      <a:r>
                        <a:rPr lang="it-IT" dirty="0"/>
                        <a:t> tot /dir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62">
                <a:tc>
                  <a:txBody>
                    <a:bodyPr/>
                    <a:lstStyle/>
                    <a:p>
                      <a:r>
                        <a:rPr lang="it-IT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9.5 (50% </a:t>
                      </a:r>
                      <a:r>
                        <a:rPr lang="it-IT" dirty="0" err="1"/>
                        <a:t>N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115 (x4)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177 (x5)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441 (x10)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386 (x3)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13.3/12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1667" y="2478500"/>
            <a:ext cx="582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02/01/18</a:t>
            </a:r>
            <a:r>
              <a:rPr lang="it-IT" sz="2400" dirty="0">
                <a:sym typeface="Wingdings"/>
              </a:rPr>
              <a:t> nuovo prelievo ematochimico</a:t>
            </a:r>
            <a:endParaRPr lang="it-IT" sz="2400" dirty="0"/>
          </a:p>
        </p:txBody>
      </p:sp>
      <p:sp>
        <p:nvSpPr>
          <p:cNvPr id="8" name="Freccia giù 7"/>
          <p:cNvSpPr/>
          <p:nvPr/>
        </p:nvSpPr>
        <p:spPr>
          <a:xfrm>
            <a:off x="3866444" y="4628444"/>
            <a:ext cx="592667" cy="8184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330222" y="5700889"/>
            <a:ext cx="1721556" cy="95955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324399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2778" y="1171222"/>
            <a:ext cx="8551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dirty="0">
                <a:solidFill>
                  <a:srgbClr val="008000"/>
                </a:solidFill>
              </a:rPr>
              <a:t>Eco addome superiore: </a:t>
            </a:r>
            <a:r>
              <a:rPr lang="it-IT" sz="2400" dirty="0"/>
              <a:t>Fegato di normale volume ad </a:t>
            </a:r>
            <a:r>
              <a:rPr lang="it-IT" sz="2400" dirty="0" err="1"/>
              <a:t>ecostruttura</a:t>
            </a:r>
            <a:r>
              <a:rPr lang="it-IT" sz="2400" dirty="0"/>
              <a:t> omogena, margini regolari, colecisti distesa con pareti di normale spessore; nel lume sono presenti rare immagini </a:t>
            </a:r>
            <a:r>
              <a:rPr lang="it-IT" sz="2400" dirty="0" err="1"/>
              <a:t>iperecogene</a:t>
            </a:r>
            <a:r>
              <a:rPr lang="it-IT" sz="2400" dirty="0"/>
              <a:t> non proiettanti cono  d’ombra, mobili con le variazioni del decubito (sabbia biliare). VB intra ed extra epatiche non dilatate. Pancreas di volume lievemente aumentato ad </a:t>
            </a:r>
            <a:r>
              <a:rPr lang="it-IT" sz="2400" dirty="0" err="1"/>
              <a:t>ecostruttura</a:t>
            </a:r>
            <a:r>
              <a:rPr lang="it-IT" sz="2400" dirty="0"/>
              <a:t> omogenea; dotto di </a:t>
            </a:r>
            <a:r>
              <a:rPr lang="it-IT" sz="2400" dirty="0" err="1"/>
              <a:t>Wirsung</a:t>
            </a:r>
            <a:r>
              <a:rPr lang="it-IT" sz="2400" dirty="0"/>
              <a:t> non visibile.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4444" y="4614333"/>
            <a:ext cx="7464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dirty="0">
                <a:solidFill>
                  <a:srgbClr val="008000"/>
                </a:solidFill>
              </a:rPr>
              <a:t>ARFI:</a:t>
            </a:r>
            <a:r>
              <a:rPr lang="it-IT" sz="2400" dirty="0"/>
              <a:t> 5.9 </a:t>
            </a:r>
            <a:r>
              <a:rPr lang="it-IT" sz="2400" dirty="0" err="1"/>
              <a:t>Kpa</a:t>
            </a:r>
            <a:endParaRPr lang="it-IT" sz="2400" dirty="0"/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Risultato suggestivo di un grado di fibrosi epatica F2/F3 secondo il </a:t>
            </a:r>
            <a:r>
              <a:rPr lang="it-IT" sz="2400" dirty="0" err="1"/>
              <a:t>Metavir</a:t>
            </a:r>
            <a:r>
              <a:rPr lang="it-IT" sz="2400" dirty="0"/>
              <a:t> score</a:t>
            </a:r>
          </a:p>
        </p:txBody>
      </p:sp>
    </p:spTree>
    <p:extLst>
      <p:ext uri="{BB962C8B-B14F-4D97-AF65-F5344CB8AC3E}">
        <p14:creationId xmlns:p14="http://schemas.microsoft.com/office/powerpoint/2010/main" val="10818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89958"/>
              </p:ext>
            </p:extLst>
          </p:nvPr>
        </p:nvGraphicFramePr>
        <p:xfrm>
          <a:off x="777097" y="183830"/>
          <a:ext cx="70048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Bil</a:t>
                      </a:r>
                      <a:r>
                        <a:rPr lang="it-IT" dirty="0"/>
                        <a:t> tot/dir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04/01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13.2/9.6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08/01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10.6/7.9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09/01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8/6.3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9.3/7.2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7.2/5.5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7.9/6.1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13/01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8/6.2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0136"/>
              </p:ext>
            </p:extLst>
          </p:nvPr>
        </p:nvGraphicFramePr>
        <p:xfrm>
          <a:off x="336828" y="3490169"/>
          <a:ext cx="81298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2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sideremia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ferritina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transferrina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. B12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04/01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05/01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06/01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08/01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13/01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22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1106</Words>
  <Application>Microsoft Macintosh PowerPoint</Application>
  <PresentationFormat>Presentazione su schermo (4:3)</PresentationFormat>
  <Paragraphs>330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Stigliano</dc:creator>
  <cp:lastModifiedBy>Utente di Microsoft Office</cp:lastModifiedBy>
  <cp:revision>58</cp:revision>
  <dcterms:created xsi:type="dcterms:W3CDTF">2018-01-18T15:26:09Z</dcterms:created>
  <dcterms:modified xsi:type="dcterms:W3CDTF">2018-05-11T10:45:44Z</dcterms:modified>
</cp:coreProperties>
</file>