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  <p:sldMasterId id="2147483651" r:id="rId6"/>
    <p:sldMasterId id="2147483653" r:id="rId7"/>
    <p:sldMasterId id="2147483654" r:id="rId8"/>
  </p:sldMasterIdLst>
  <p:notesMasterIdLst>
    <p:notesMasterId r:id="rId48"/>
  </p:notesMasterIdLst>
  <p:sldIdLst>
    <p:sldId id="256" r:id="rId9"/>
    <p:sldId id="257" r:id="rId10"/>
    <p:sldId id="258" r:id="rId11"/>
    <p:sldId id="291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94" r:id="rId30"/>
    <p:sldId id="276" r:id="rId31"/>
    <p:sldId id="277" r:id="rId32"/>
    <p:sldId id="278" r:id="rId33"/>
    <p:sldId id="279" r:id="rId34"/>
    <p:sldId id="280" r:id="rId35"/>
    <p:sldId id="292" r:id="rId36"/>
    <p:sldId id="293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58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6F868-05C7-49C3-86B8-BE3C5CB3008B}" v="763" dt="2020-05-18T21:43:48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>
            <a:extLst>
              <a:ext uri="{FF2B5EF4-FFF2-40B4-BE49-F238E27FC236}">
                <a16:creationId xmlns:a16="http://schemas.microsoft.com/office/drawing/2014/main" xmlns="" id="{AD1F3F48-C227-4B99-B710-0FD35ABAB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0" name="AutoShape 2">
            <a:extLst>
              <a:ext uri="{FF2B5EF4-FFF2-40B4-BE49-F238E27FC236}">
                <a16:creationId xmlns:a16="http://schemas.microsoft.com/office/drawing/2014/main" xmlns="" id="{8D682B42-7CF6-4E15-82EE-6D21FFC12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1" name="AutoShape 3">
            <a:extLst>
              <a:ext uri="{FF2B5EF4-FFF2-40B4-BE49-F238E27FC236}">
                <a16:creationId xmlns:a16="http://schemas.microsoft.com/office/drawing/2014/main" xmlns="" id="{1DBDE9AD-481B-4FD5-8DF3-D6C82E2AB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2" name="AutoShape 4">
            <a:extLst>
              <a:ext uri="{FF2B5EF4-FFF2-40B4-BE49-F238E27FC236}">
                <a16:creationId xmlns:a16="http://schemas.microsoft.com/office/drawing/2014/main" xmlns="" id="{95770748-3A96-428B-B40C-86D837CE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3" name="AutoShape 5">
            <a:extLst>
              <a:ext uri="{FF2B5EF4-FFF2-40B4-BE49-F238E27FC236}">
                <a16:creationId xmlns:a16="http://schemas.microsoft.com/office/drawing/2014/main" xmlns="" id="{59CD7EA2-93E3-4239-8BD1-5BF8260A3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4" name="AutoShape 6">
            <a:extLst>
              <a:ext uri="{FF2B5EF4-FFF2-40B4-BE49-F238E27FC236}">
                <a16:creationId xmlns:a16="http://schemas.microsoft.com/office/drawing/2014/main" xmlns="" id="{F45F82FE-67CC-42B4-84FD-2DCAB5104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5" name="AutoShape 7">
            <a:extLst>
              <a:ext uri="{FF2B5EF4-FFF2-40B4-BE49-F238E27FC236}">
                <a16:creationId xmlns:a16="http://schemas.microsoft.com/office/drawing/2014/main" xmlns="" id="{E0DBC8B2-DCCF-4F3D-AB45-7E5087F97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6" name="AutoShape 8">
            <a:extLst>
              <a:ext uri="{FF2B5EF4-FFF2-40B4-BE49-F238E27FC236}">
                <a16:creationId xmlns:a16="http://schemas.microsoft.com/office/drawing/2014/main" xmlns="" id="{D5BC3CE2-BD72-40E0-AE68-4C71282CF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7" name="AutoShape 9">
            <a:extLst>
              <a:ext uri="{FF2B5EF4-FFF2-40B4-BE49-F238E27FC236}">
                <a16:creationId xmlns:a16="http://schemas.microsoft.com/office/drawing/2014/main" xmlns="" id="{651FF408-AF4B-47E2-BC14-21236F97C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8" name="AutoShape 10">
            <a:extLst>
              <a:ext uri="{FF2B5EF4-FFF2-40B4-BE49-F238E27FC236}">
                <a16:creationId xmlns:a16="http://schemas.microsoft.com/office/drawing/2014/main" xmlns="" id="{6C97E419-15D7-466D-84AE-B16D19883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9" name="AutoShape 11">
            <a:extLst>
              <a:ext uri="{FF2B5EF4-FFF2-40B4-BE49-F238E27FC236}">
                <a16:creationId xmlns:a16="http://schemas.microsoft.com/office/drawing/2014/main" xmlns="" id="{F7BB04F8-21B7-43B0-84CB-41193F83C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0" name="AutoShape 12">
            <a:extLst>
              <a:ext uri="{FF2B5EF4-FFF2-40B4-BE49-F238E27FC236}">
                <a16:creationId xmlns:a16="http://schemas.microsoft.com/office/drawing/2014/main" xmlns="" id="{FD7C2A1D-B097-47DB-B9A0-41BF7EBB0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1" name="AutoShape 13">
            <a:extLst>
              <a:ext uri="{FF2B5EF4-FFF2-40B4-BE49-F238E27FC236}">
                <a16:creationId xmlns:a16="http://schemas.microsoft.com/office/drawing/2014/main" xmlns="" id="{9A532F8B-BB4E-4E0A-981F-39AF6A9AA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2" name="AutoShape 14">
            <a:extLst>
              <a:ext uri="{FF2B5EF4-FFF2-40B4-BE49-F238E27FC236}">
                <a16:creationId xmlns:a16="http://schemas.microsoft.com/office/drawing/2014/main" xmlns="" id="{944FC626-7615-40BF-A7CF-5CE1D9C9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3" name="AutoShape 15">
            <a:extLst>
              <a:ext uri="{FF2B5EF4-FFF2-40B4-BE49-F238E27FC236}">
                <a16:creationId xmlns:a16="http://schemas.microsoft.com/office/drawing/2014/main" xmlns="" id="{C28AA4F2-A8BC-4699-83C1-9B4CA00DA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4" name="AutoShape 16">
            <a:extLst>
              <a:ext uri="{FF2B5EF4-FFF2-40B4-BE49-F238E27FC236}">
                <a16:creationId xmlns:a16="http://schemas.microsoft.com/office/drawing/2014/main" xmlns="" id="{FD886D7A-0032-4339-A956-71525AA28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5" name="AutoShape 17">
            <a:extLst>
              <a:ext uri="{FF2B5EF4-FFF2-40B4-BE49-F238E27FC236}">
                <a16:creationId xmlns:a16="http://schemas.microsoft.com/office/drawing/2014/main" xmlns="" id="{D75D70CC-C3D7-45DE-BACA-149AE8582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6" name="AutoShape 18">
            <a:extLst>
              <a:ext uri="{FF2B5EF4-FFF2-40B4-BE49-F238E27FC236}">
                <a16:creationId xmlns:a16="http://schemas.microsoft.com/office/drawing/2014/main" xmlns="" id="{0636FE35-17CF-4CEE-85CD-40ACF14B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7" name="AutoShape 19">
            <a:extLst>
              <a:ext uri="{FF2B5EF4-FFF2-40B4-BE49-F238E27FC236}">
                <a16:creationId xmlns:a16="http://schemas.microsoft.com/office/drawing/2014/main" xmlns="" id="{1563F8EB-E1E7-4270-BEA9-64097F0AC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8" name="AutoShape 20">
            <a:extLst>
              <a:ext uri="{FF2B5EF4-FFF2-40B4-BE49-F238E27FC236}">
                <a16:creationId xmlns:a16="http://schemas.microsoft.com/office/drawing/2014/main" xmlns="" id="{B6DB5933-13B9-431C-A299-866CC2FD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9" name="AutoShape 21">
            <a:extLst>
              <a:ext uri="{FF2B5EF4-FFF2-40B4-BE49-F238E27FC236}">
                <a16:creationId xmlns:a16="http://schemas.microsoft.com/office/drawing/2014/main" xmlns="" id="{CFFEBCB6-1C16-40B8-B5BA-1A785F527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10" name="AutoShape 22">
            <a:extLst>
              <a:ext uri="{FF2B5EF4-FFF2-40B4-BE49-F238E27FC236}">
                <a16:creationId xmlns:a16="http://schemas.microsoft.com/office/drawing/2014/main" xmlns="" id="{EE736AC5-7B52-4EF9-B4BD-633F46A2B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11" name="AutoShape 23">
            <a:extLst>
              <a:ext uri="{FF2B5EF4-FFF2-40B4-BE49-F238E27FC236}">
                <a16:creationId xmlns:a16="http://schemas.microsoft.com/office/drawing/2014/main" xmlns="" id="{EAEB0B54-7EC4-4AD1-B81F-DEDCEB19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12" name="AutoShape 24">
            <a:extLst>
              <a:ext uri="{FF2B5EF4-FFF2-40B4-BE49-F238E27FC236}">
                <a16:creationId xmlns:a16="http://schemas.microsoft.com/office/drawing/2014/main" xmlns="" id="{AE1FB402-9521-4D70-A485-CFFCB1CCB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13" name="AutoShape 25">
            <a:extLst>
              <a:ext uri="{FF2B5EF4-FFF2-40B4-BE49-F238E27FC236}">
                <a16:creationId xmlns:a16="http://schemas.microsoft.com/office/drawing/2014/main" xmlns="" id="{09E45BB9-99CA-4962-BD5A-F7988E272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14" name="AutoShape 26">
            <a:extLst>
              <a:ext uri="{FF2B5EF4-FFF2-40B4-BE49-F238E27FC236}">
                <a16:creationId xmlns:a16="http://schemas.microsoft.com/office/drawing/2014/main" xmlns="" id="{EBC13EE1-03DC-42FE-9E57-70B0CB375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15" name="AutoShape 27">
            <a:extLst>
              <a:ext uri="{FF2B5EF4-FFF2-40B4-BE49-F238E27FC236}">
                <a16:creationId xmlns:a16="http://schemas.microsoft.com/office/drawing/2014/main" xmlns="" id="{2D8B8792-884E-44AF-ABDC-FE9943E7D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16" name="AutoShape 28">
            <a:extLst>
              <a:ext uri="{FF2B5EF4-FFF2-40B4-BE49-F238E27FC236}">
                <a16:creationId xmlns:a16="http://schemas.microsoft.com/office/drawing/2014/main" xmlns="" id="{0F6A34A2-D028-4E2F-A17A-6899D095B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17" name="AutoShape 29">
            <a:extLst>
              <a:ext uri="{FF2B5EF4-FFF2-40B4-BE49-F238E27FC236}">
                <a16:creationId xmlns:a16="http://schemas.microsoft.com/office/drawing/2014/main" xmlns="" id="{0EDDC92C-340C-4A65-9EFD-BB7EDED61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18" name="AutoShape 30">
            <a:extLst>
              <a:ext uri="{FF2B5EF4-FFF2-40B4-BE49-F238E27FC236}">
                <a16:creationId xmlns:a16="http://schemas.microsoft.com/office/drawing/2014/main" xmlns="" id="{15B4E77F-23B0-4F6D-87D9-0EB45D888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19" name="AutoShape 31">
            <a:extLst>
              <a:ext uri="{FF2B5EF4-FFF2-40B4-BE49-F238E27FC236}">
                <a16:creationId xmlns:a16="http://schemas.microsoft.com/office/drawing/2014/main" xmlns="" id="{CA08995B-B45D-48AA-889B-FD0005EE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20" name="AutoShape 32">
            <a:extLst>
              <a:ext uri="{FF2B5EF4-FFF2-40B4-BE49-F238E27FC236}">
                <a16:creationId xmlns:a16="http://schemas.microsoft.com/office/drawing/2014/main" xmlns="" id="{20839F3B-A916-4263-AE11-9CD38961C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21" name="AutoShape 33">
            <a:extLst>
              <a:ext uri="{FF2B5EF4-FFF2-40B4-BE49-F238E27FC236}">
                <a16:creationId xmlns:a16="http://schemas.microsoft.com/office/drawing/2014/main" xmlns="" id="{91F8F195-A603-48E0-9D78-460FFD4B3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22" name="AutoShape 34">
            <a:extLst>
              <a:ext uri="{FF2B5EF4-FFF2-40B4-BE49-F238E27FC236}">
                <a16:creationId xmlns:a16="http://schemas.microsoft.com/office/drawing/2014/main" xmlns="" id="{7053AFB8-24DE-47D3-A5B9-5A92FC678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23" name="AutoShape 35">
            <a:extLst>
              <a:ext uri="{FF2B5EF4-FFF2-40B4-BE49-F238E27FC236}">
                <a16:creationId xmlns:a16="http://schemas.microsoft.com/office/drawing/2014/main" xmlns="" id="{526E0222-48CB-41BC-94D9-407B9B4A0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24" name="AutoShape 36">
            <a:extLst>
              <a:ext uri="{FF2B5EF4-FFF2-40B4-BE49-F238E27FC236}">
                <a16:creationId xmlns:a16="http://schemas.microsoft.com/office/drawing/2014/main" xmlns="" id="{635B61B9-06F1-4D79-9AEE-6666D70D2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25" name="AutoShape 37">
            <a:extLst>
              <a:ext uri="{FF2B5EF4-FFF2-40B4-BE49-F238E27FC236}">
                <a16:creationId xmlns:a16="http://schemas.microsoft.com/office/drawing/2014/main" xmlns="" id="{B9E2553D-D103-432C-A939-C329481E6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26" name="AutoShape 38">
            <a:extLst>
              <a:ext uri="{FF2B5EF4-FFF2-40B4-BE49-F238E27FC236}">
                <a16:creationId xmlns:a16="http://schemas.microsoft.com/office/drawing/2014/main" xmlns="" id="{A5FCC8CC-41D5-47E4-8D2D-570CDAB90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27" name="AutoShape 39">
            <a:extLst>
              <a:ext uri="{FF2B5EF4-FFF2-40B4-BE49-F238E27FC236}">
                <a16:creationId xmlns:a16="http://schemas.microsoft.com/office/drawing/2014/main" xmlns="" id="{84D8F623-C47E-46FB-905A-5E588A482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28" name="AutoShape 40">
            <a:extLst>
              <a:ext uri="{FF2B5EF4-FFF2-40B4-BE49-F238E27FC236}">
                <a16:creationId xmlns:a16="http://schemas.microsoft.com/office/drawing/2014/main" xmlns="" id="{D55A691C-5F0F-482E-B0F7-5E4FB0100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29" name="AutoShape 41">
            <a:extLst>
              <a:ext uri="{FF2B5EF4-FFF2-40B4-BE49-F238E27FC236}">
                <a16:creationId xmlns:a16="http://schemas.microsoft.com/office/drawing/2014/main" xmlns="" id="{5576B658-4D55-4C25-9381-A3CE327C1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30" name="AutoShape 42">
            <a:extLst>
              <a:ext uri="{FF2B5EF4-FFF2-40B4-BE49-F238E27FC236}">
                <a16:creationId xmlns:a16="http://schemas.microsoft.com/office/drawing/2014/main" xmlns="" id="{8579F8A1-0943-4484-90A9-F70A3A3EA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31" name="AutoShape 43">
            <a:extLst>
              <a:ext uri="{FF2B5EF4-FFF2-40B4-BE49-F238E27FC236}">
                <a16:creationId xmlns:a16="http://schemas.microsoft.com/office/drawing/2014/main" xmlns="" id="{F282AF3D-2AC2-4CC4-9C93-CDBB463F0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32" name="AutoShape 44">
            <a:extLst>
              <a:ext uri="{FF2B5EF4-FFF2-40B4-BE49-F238E27FC236}">
                <a16:creationId xmlns:a16="http://schemas.microsoft.com/office/drawing/2014/main" xmlns="" id="{54F58C3D-4D5A-4DE5-B91B-EE94AD64B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33" name="AutoShape 45">
            <a:extLst>
              <a:ext uri="{FF2B5EF4-FFF2-40B4-BE49-F238E27FC236}">
                <a16:creationId xmlns:a16="http://schemas.microsoft.com/office/drawing/2014/main" xmlns="" id="{2A959B22-92E1-488F-AC2F-9AFCD2300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34" name="AutoShape 46">
            <a:extLst>
              <a:ext uri="{FF2B5EF4-FFF2-40B4-BE49-F238E27FC236}">
                <a16:creationId xmlns:a16="http://schemas.microsoft.com/office/drawing/2014/main" xmlns="" id="{A23F4F18-5CD4-456F-B791-CAE14A1C2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35" name="AutoShape 47">
            <a:extLst>
              <a:ext uri="{FF2B5EF4-FFF2-40B4-BE49-F238E27FC236}">
                <a16:creationId xmlns:a16="http://schemas.microsoft.com/office/drawing/2014/main" xmlns="" id="{850FAB0A-5D44-491E-82DF-E1186DFE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36" name="AutoShape 48">
            <a:extLst>
              <a:ext uri="{FF2B5EF4-FFF2-40B4-BE49-F238E27FC236}">
                <a16:creationId xmlns:a16="http://schemas.microsoft.com/office/drawing/2014/main" xmlns="" id="{DDEC1AAB-E537-4002-8453-76D02E828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37" name="AutoShape 49">
            <a:extLst>
              <a:ext uri="{FF2B5EF4-FFF2-40B4-BE49-F238E27FC236}">
                <a16:creationId xmlns:a16="http://schemas.microsoft.com/office/drawing/2014/main" xmlns="" id="{87751033-48ED-4A78-80B4-643B8EFF0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38" name="AutoShape 50">
            <a:extLst>
              <a:ext uri="{FF2B5EF4-FFF2-40B4-BE49-F238E27FC236}">
                <a16:creationId xmlns:a16="http://schemas.microsoft.com/office/drawing/2014/main" xmlns="" id="{31B5BEA2-031F-4FE1-802B-3B5E579BD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39" name="AutoShape 51">
            <a:extLst>
              <a:ext uri="{FF2B5EF4-FFF2-40B4-BE49-F238E27FC236}">
                <a16:creationId xmlns:a16="http://schemas.microsoft.com/office/drawing/2014/main" xmlns="" id="{85E3370C-2082-4CCB-BC65-D170579CA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40" name="AutoShape 52">
            <a:extLst>
              <a:ext uri="{FF2B5EF4-FFF2-40B4-BE49-F238E27FC236}">
                <a16:creationId xmlns:a16="http://schemas.microsoft.com/office/drawing/2014/main" xmlns="" id="{E297979B-0AB2-4765-B92D-EEBF81E24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41" name="AutoShape 53">
            <a:extLst>
              <a:ext uri="{FF2B5EF4-FFF2-40B4-BE49-F238E27FC236}">
                <a16:creationId xmlns:a16="http://schemas.microsoft.com/office/drawing/2014/main" xmlns="" id="{A89E1A3C-94C6-4E51-AE61-6361B3259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42" name="Rectangle 54">
            <a:extLst>
              <a:ext uri="{FF2B5EF4-FFF2-40B4-BE49-F238E27FC236}">
                <a16:creationId xmlns:a16="http://schemas.microsoft.com/office/drawing/2014/main" xmlns="" id="{E965CD01-D51F-4B00-BE37-C6C8094CB3A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259387" cy="392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2343" name="Rectangle 55">
            <a:extLst>
              <a:ext uri="{FF2B5EF4-FFF2-40B4-BE49-F238E27FC236}">
                <a16:creationId xmlns:a16="http://schemas.microsoft.com/office/drawing/2014/main" xmlns="" id="{3520EEF7-CB06-42E2-947F-69551BBC644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62650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12344" name="Rectangle 56">
            <a:extLst>
              <a:ext uri="{FF2B5EF4-FFF2-40B4-BE49-F238E27FC236}">
                <a16:creationId xmlns:a16="http://schemas.microsoft.com/office/drawing/2014/main" xmlns="" id="{6E56E090-473B-4FAE-BE51-10EE6FBD09D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95638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it-IT"/>
          </a:p>
        </p:txBody>
      </p:sp>
      <p:sp>
        <p:nvSpPr>
          <p:cNvPr id="12345" name="Rectangle 57">
            <a:extLst>
              <a:ext uri="{FF2B5EF4-FFF2-40B4-BE49-F238E27FC236}">
                <a16:creationId xmlns:a16="http://schemas.microsoft.com/office/drawing/2014/main" xmlns="" id="{61693066-A980-4131-9B38-3350F71F7A9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195637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it-IT"/>
          </a:p>
        </p:txBody>
      </p:sp>
      <p:sp>
        <p:nvSpPr>
          <p:cNvPr id="12346" name="Rectangle 58">
            <a:extLst>
              <a:ext uri="{FF2B5EF4-FFF2-40B4-BE49-F238E27FC236}">
                <a16:creationId xmlns:a16="http://schemas.microsoft.com/office/drawing/2014/main" xmlns="" id="{5B2FB893-83D9-4751-9315-C99D32BF284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195638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it-IT"/>
          </a:p>
        </p:txBody>
      </p:sp>
      <p:sp>
        <p:nvSpPr>
          <p:cNvPr id="12347" name="Rectangle 59">
            <a:extLst>
              <a:ext uri="{FF2B5EF4-FFF2-40B4-BE49-F238E27FC236}">
                <a16:creationId xmlns:a16="http://schemas.microsoft.com/office/drawing/2014/main" xmlns="" id="{461581C6-88FE-4684-AE9A-4E39CB9968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195637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0EB0F355-BA1D-48FF-A000-1D67B8E4414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6228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1FE45B02-0BC1-43E6-AA1E-4E602204C7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1C11AA-22DF-4B5D-9918-35A855E09F31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49153" name="Rectangle 1">
            <a:extLst>
              <a:ext uri="{FF2B5EF4-FFF2-40B4-BE49-F238E27FC236}">
                <a16:creationId xmlns:a16="http://schemas.microsoft.com/office/drawing/2014/main" xmlns="" id="{8500C421-F570-46C2-BB59-9A3BA87363F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2838" y="812800"/>
            <a:ext cx="5297487" cy="3973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5CB8E6F2-9F8C-49CC-9DE5-4595158318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3450" cy="4776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265F12F2-3E3E-4B30-A71A-22C38765D2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8092DB-6F14-40E0-BA83-94DAEA67A120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58369" name="Rectangle 1">
            <a:extLst>
              <a:ext uri="{FF2B5EF4-FFF2-40B4-BE49-F238E27FC236}">
                <a16:creationId xmlns:a16="http://schemas.microsoft.com/office/drawing/2014/main" xmlns="" id="{101B3828-1EA0-43CF-9492-865C5DF376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447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5D7DF08A-94A9-439E-9990-024C574F62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A72AC756-47D9-44EE-B072-1D9CB111282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38C76F-30E8-41F6-B772-516FF2C31C7B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59393" name="Rectangle 1">
            <a:extLst>
              <a:ext uri="{FF2B5EF4-FFF2-40B4-BE49-F238E27FC236}">
                <a16:creationId xmlns:a16="http://schemas.microsoft.com/office/drawing/2014/main" xmlns="" id="{200B0D6D-900C-45AA-AB85-9DD5839C005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05425" cy="3978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7B1FACF0-1D16-4FEA-A3DD-8B450DCC1F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CE3534D8-E91D-4FA6-9AB7-A95E57448C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4F1515-B7A4-475E-8466-AF9A13B71E45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60417" name="Rectangle 1">
            <a:extLst>
              <a:ext uri="{FF2B5EF4-FFF2-40B4-BE49-F238E27FC236}">
                <a16:creationId xmlns:a16="http://schemas.microsoft.com/office/drawing/2014/main" xmlns="" id="{D07F8119-087C-46FD-9177-CF89E2F6138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6721FDE7-0A85-4886-8309-D96AC4B9AEC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96B89356-886B-430E-AA85-C24498D3E01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6ACE2C-F77A-495B-B749-52E5D22CDA7A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61441" name="Rectangle 1">
            <a:extLst>
              <a:ext uri="{FF2B5EF4-FFF2-40B4-BE49-F238E27FC236}">
                <a16:creationId xmlns:a16="http://schemas.microsoft.com/office/drawing/2014/main" xmlns="" id="{CDC7005F-0F72-4980-AD50-E53F08F7F35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812800"/>
            <a:ext cx="5260975" cy="3946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5D6A79F4-5CDB-4F85-8111-F4FF9F8D247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86463" cy="4749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6A9D0718-8609-4671-BD96-7D7D302F2F2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8122CC-CDBC-44D7-BA1A-92AC479EA2F8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62465" name="Rectangle 1">
            <a:extLst>
              <a:ext uri="{FF2B5EF4-FFF2-40B4-BE49-F238E27FC236}">
                <a16:creationId xmlns:a16="http://schemas.microsoft.com/office/drawing/2014/main" xmlns="" id="{66406DD7-7D6D-4009-A9CF-6B765C39B69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9188" y="812800"/>
            <a:ext cx="5243512" cy="393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C16B6EC1-10A4-41B6-970E-13E7341860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72175" cy="4735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B6ABBFA5-09B1-4845-865D-45FFA8D36A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4A5E7A-CBED-4728-9291-E077D331E516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63489" name="Rectangle 1">
            <a:extLst>
              <a:ext uri="{FF2B5EF4-FFF2-40B4-BE49-F238E27FC236}">
                <a16:creationId xmlns:a16="http://schemas.microsoft.com/office/drawing/2014/main" xmlns="" id="{F4784E23-7533-4596-8EBF-1E45BCF753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79BD2475-7B7F-4D41-B1DF-5DF37388E40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99527DA0-A68D-40A7-8D00-4C75F6CA4E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A66440-18BF-4204-BA6D-2C5A3EFA8CC2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64513" name="Rectangle 1">
            <a:extLst>
              <a:ext uri="{FF2B5EF4-FFF2-40B4-BE49-F238E27FC236}">
                <a16:creationId xmlns:a16="http://schemas.microsoft.com/office/drawing/2014/main" xmlns="" id="{EE76DB84-EDDE-48C0-8703-FEE10C76FD5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603351D3-C94A-4D7C-AB19-15272DE4C57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EF116CDC-5F8E-4791-BBC9-794AA36E47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01C304-22A4-4D8B-8B58-B2C333B8D63F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65537" name="Rectangle 1">
            <a:extLst>
              <a:ext uri="{FF2B5EF4-FFF2-40B4-BE49-F238E27FC236}">
                <a16:creationId xmlns:a16="http://schemas.microsoft.com/office/drawing/2014/main" xmlns="" id="{5DB0D214-ECD2-4CA9-9213-65A4F0664E9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11775" cy="3984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D815B964-9AC7-4962-B5CD-98EA4B45D82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4563" cy="4787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9">
            <a:extLst>
              <a:ext uri="{FF2B5EF4-FFF2-40B4-BE49-F238E27FC236}">
                <a16:creationId xmlns:a16="http://schemas.microsoft.com/office/drawing/2014/main" xmlns="" id="{9A965679-F09F-47DF-9CDD-B683BB7948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779296-0634-496B-ACF9-9A7F34B8880B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66561" name="Rectangle 1">
            <a:extLst>
              <a:ext uri="{FF2B5EF4-FFF2-40B4-BE49-F238E27FC236}">
                <a16:creationId xmlns:a16="http://schemas.microsoft.com/office/drawing/2014/main" xmlns="" id="{B43E0308-7731-4443-81FA-577607BE6F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7D3765EB-74A7-4257-B779-C3E396DAF7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xmlns="" id="{FB8C5B7D-F365-4351-849F-473E20BB4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69D31445-3220-469B-B34D-1006CDC7BEDB}" type="slidenum">
              <a:rPr lang="it-IT" altLang="it-IT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19</a:t>
            </a:fld>
            <a:endParaRPr lang="it-IT" altLang="it-IT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17E5A42D-86AC-42C4-AFC0-0A322AE8C0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4A63D1-6F0D-4CD2-8CC0-995FC8755E31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67585" name="Rectangle 1">
            <a:extLst>
              <a:ext uri="{FF2B5EF4-FFF2-40B4-BE49-F238E27FC236}">
                <a16:creationId xmlns:a16="http://schemas.microsoft.com/office/drawing/2014/main" xmlns="" id="{EFD85E2C-E1F3-417C-8BB9-8F64377A0F9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812800"/>
            <a:ext cx="5256213" cy="39417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A5674EC7-67E7-4865-B2A7-9CA2FA54F6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81700" cy="4745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9">
            <a:extLst>
              <a:ext uri="{FF2B5EF4-FFF2-40B4-BE49-F238E27FC236}">
                <a16:creationId xmlns:a16="http://schemas.microsoft.com/office/drawing/2014/main" xmlns="" id="{4191A108-27FF-4B0D-8C0F-E037DF96B61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D8E515-FD83-429E-BC71-845E9CBC7ADD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50177" name="Rectangle 1">
            <a:extLst>
              <a:ext uri="{FF2B5EF4-FFF2-40B4-BE49-F238E27FC236}">
                <a16:creationId xmlns:a16="http://schemas.microsoft.com/office/drawing/2014/main" xmlns="" id="{15D2360E-EC05-495E-A2AE-44C87A0DDD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3A7A6FAD-ACCF-4206-8CC0-7BD922C5EF4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xmlns="" id="{A830CD75-2596-48FE-9C4B-E85BDD0D2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5B36944B-DB6D-4825-8947-1EFD01F84CA2}" type="slidenum">
              <a:rPr lang="it-IT" altLang="it-IT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it-IT" altLang="it-IT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D0474FE9-0E6F-4443-8137-09F1FBC742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2F768F-A15E-44CE-8353-E8E5B6E93049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68609" name="Rectangle 1">
            <a:extLst>
              <a:ext uri="{FF2B5EF4-FFF2-40B4-BE49-F238E27FC236}">
                <a16:creationId xmlns:a16="http://schemas.microsoft.com/office/drawing/2014/main" xmlns="" id="{4766740A-7950-4EFD-BB08-3836048DBBE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AAEC7B28-7F9C-4DBD-9EE8-E73351C03C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3D8371FF-65A6-4847-9B70-6A70F0D4765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0E31BE-27AC-4D17-89E7-C73CDBF09E1E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69633" name="Rectangle 1">
            <a:extLst>
              <a:ext uri="{FF2B5EF4-FFF2-40B4-BE49-F238E27FC236}">
                <a16:creationId xmlns:a16="http://schemas.microsoft.com/office/drawing/2014/main" xmlns="" id="{4D28BEE0-1254-4D6C-B2C4-46BB921C67E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2838" y="812800"/>
            <a:ext cx="5292725" cy="396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D063E1FD-9B16-4980-9266-F8DDFB9AAC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08688" cy="4772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C8F26F80-0803-490A-98C3-1546FC62FB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AD89DC-550A-4755-8C60-62AD625B98EC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70657" name="Rectangle 1">
            <a:extLst>
              <a:ext uri="{FF2B5EF4-FFF2-40B4-BE49-F238E27FC236}">
                <a16:creationId xmlns:a16="http://schemas.microsoft.com/office/drawing/2014/main" xmlns="" id="{0D1781CE-322D-43A6-82BE-3A2BD2F4BE8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812800"/>
            <a:ext cx="5281613" cy="3960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5371A617-1271-4516-839C-E0C3F0153FF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00750" cy="47640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D591C28A-CBA6-429E-BE1F-EAD6C175F1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384487-4E09-4AC0-B7B0-6CD6D5515631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71681" name="Rectangle 1">
            <a:extLst>
              <a:ext uri="{FF2B5EF4-FFF2-40B4-BE49-F238E27FC236}">
                <a16:creationId xmlns:a16="http://schemas.microsoft.com/office/drawing/2014/main" xmlns="" id="{EFBDFAB8-B96F-41DC-BF8E-5ADDDEEBA6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2838" y="812800"/>
            <a:ext cx="5291137" cy="3967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62BF8259-1A1C-4A34-8964-2AC70C7B52F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07100" cy="4770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A30C3B48-FA92-4926-9BBE-95736F1430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B07E8D-134B-4D35-8425-28A4EB651784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72705" name="Rectangle 1">
            <a:extLst>
              <a:ext uri="{FF2B5EF4-FFF2-40B4-BE49-F238E27FC236}">
                <a16:creationId xmlns:a16="http://schemas.microsoft.com/office/drawing/2014/main" xmlns="" id="{B615B723-EB2E-4C85-BDA3-2F0FCBBFECE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812800"/>
            <a:ext cx="5253038" cy="3938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4902F891-1127-48B5-8F83-4EB99C59CE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78525" cy="4741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0AE91100-ABE6-442B-B7EF-9029A6D06DC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1C22FD-9A08-4B51-864A-D1190957B6B9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73729" name="Rectangle 1">
            <a:extLst>
              <a:ext uri="{FF2B5EF4-FFF2-40B4-BE49-F238E27FC236}">
                <a16:creationId xmlns:a16="http://schemas.microsoft.com/office/drawing/2014/main" xmlns="" id="{120AE217-1DD0-4739-855A-C743F3B7715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971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6EFCBBF5-71A4-48E8-95CD-D52CF9BA5D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F2637391-259B-4D37-A6D0-26E4569853D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693336-38F3-4442-B677-275E6E21F206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74753" name="Rectangle 1">
            <a:extLst>
              <a:ext uri="{FF2B5EF4-FFF2-40B4-BE49-F238E27FC236}">
                <a16:creationId xmlns:a16="http://schemas.microsoft.com/office/drawing/2014/main" xmlns="" id="{82681EC7-CBA2-4A8B-BC6D-A4D99D0E91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6013" y="812800"/>
            <a:ext cx="5273675" cy="3956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2AE286B4-8356-478E-ADA4-8E101FB9C47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5988" cy="4759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9">
            <a:extLst>
              <a:ext uri="{FF2B5EF4-FFF2-40B4-BE49-F238E27FC236}">
                <a16:creationId xmlns:a16="http://schemas.microsoft.com/office/drawing/2014/main" xmlns="" id="{F487D2F5-D1E3-4C4D-9136-88FEBA6F58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012571-280D-4C32-8265-C14B930114AE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75777" name="Rectangle 1">
            <a:extLst>
              <a:ext uri="{FF2B5EF4-FFF2-40B4-BE49-F238E27FC236}">
                <a16:creationId xmlns:a16="http://schemas.microsoft.com/office/drawing/2014/main" xmlns="" id="{56746E5D-54AB-4EF9-9B41-C76362A962F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0D0D5DA3-77B5-4B24-9A69-190A967CC4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xmlns="" id="{99F6C3EF-4B25-4304-BB13-4F4B3A33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670F0646-DE61-4B11-A79A-F49CBF9406AB}" type="slidenum">
              <a:rPr lang="it-IT" altLang="it-IT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31</a:t>
            </a:fld>
            <a:endParaRPr lang="it-IT" altLang="it-IT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76C9EC41-E57B-42D8-BC55-54A350D4A08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775AF8-8131-48B2-B245-221EE9879282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76801" name="Rectangle 1">
            <a:extLst>
              <a:ext uri="{FF2B5EF4-FFF2-40B4-BE49-F238E27FC236}">
                <a16:creationId xmlns:a16="http://schemas.microsoft.com/office/drawing/2014/main" xmlns="" id="{C4DE6554-8974-4A6B-8954-EA846AC2E30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xmlns="" id="{4FE27B26-6774-458A-8D05-B999A7BC27A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44E0E9F9-82B7-4AAA-9F4A-032B25AE67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CE1AC0-C2E8-44A6-8CEA-DC81FD579AB0}" type="slidenum">
              <a:rPr lang="it-IT" altLang="it-IT"/>
              <a:pPr/>
              <a:t>33</a:t>
            </a:fld>
            <a:endParaRPr lang="it-IT" altLang="it-IT"/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xmlns="" id="{ADBE73B2-40EE-482B-B720-E304E981005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9188" y="812800"/>
            <a:ext cx="5241925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26D8CF5F-DBC1-4B41-981F-E4078AB20E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70588" cy="4733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6A563B93-36C0-48B2-AA55-FB3774D1BE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CD49D6-A29F-48C0-96EB-7588EDD40904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51201" name="Rectangle 1">
            <a:extLst>
              <a:ext uri="{FF2B5EF4-FFF2-40B4-BE49-F238E27FC236}">
                <a16:creationId xmlns:a16="http://schemas.microsoft.com/office/drawing/2014/main" xmlns="" id="{D47BE5AD-C99D-404E-A03C-EE18700072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9188" y="812800"/>
            <a:ext cx="5243512" cy="393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90B15BE3-0A36-4493-8747-0F02D396C5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72175" cy="4735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A4F02144-DA58-4381-882A-D120682789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6B5F95-FEB3-4FC8-A7BB-C910A22D756B}" type="slidenum">
              <a:rPr lang="it-IT" altLang="it-IT"/>
              <a:pPr/>
              <a:t>34</a:t>
            </a:fld>
            <a:endParaRPr lang="it-IT" altLang="it-IT"/>
          </a:p>
        </p:txBody>
      </p:sp>
      <p:sp>
        <p:nvSpPr>
          <p:cNvPr id="78849" name="Rectangle 1">
            <a:extLst>
              <a:ext uri="{FF2B5EF4-FFF2-40B4-BE49-F238E27FC236}">
                <a16:creationId xmlns:a16="http://schemas.microsoft.com/office/drawing/2014/main" xmlns="" id="{C9BE30D8-B5A0-4436-9A18-196E11A0280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2838" y="812800"/>
            <a:ext cx="5292725" cy="396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502725D6-BF32-4D15-8FE6-FC60E0CFC2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08688" cy="4772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885B0853-CC44-42AC-9699-F96D658F88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D9ED85-76C5-4DE6-9377-756204929746}" type="slidenum">
              <a:rPr lang="it-IT" altLang="it-IT"/>
              <a:pPr/>
              <a:t>35</a:t>
            </a:fld>
            <a:endParaRPr lang="it-IT" altLang="it-IT"/>
          </a:p>
        </p:txBody>
      </p:sp>
      <p:sp>
        <p:nvSpPr>
          <p:cNvPr id="79873" name="Rectangle 1">
            <a:extLst>
              <a:ext uri="{FF2B5EF4-FFF2-40B4-BE49-F238E27FC236}">
                <a16:creationId xmlns:a16="http://schemas.microsoft.com/office/drawing/2014/main" xmlns="" id="{C95E56EF-7CFB-4938-B5CE-741FBE57424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812800"/>
            <a:ext cx="5284788" cy="3963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1BAD0114-DD52-4F2A-920C-5273A9BDF1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03925" cy="4767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0880AB51-8FF1-4518-ABE5-903EECFBBDB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FE5B01-7761-427E-9375-EC4DC80D5F19}" type="slidenum">
              <a:rPr lang="it-IT" altLang="it-IT"/>
              <a:pPr/>
              <a:t>36</a:t>
            </a:fld>
            <a:endParaRPr lang="it-IT" altLang="it-IT"/>
          </a:p>
        </p:txBody>
      </p:sp>
      <p:sp>
        <p:nvSpPr>
          <p:cNvPr id="80897" name="Rectangle 1">
            <a:extLst>
              <a:ext uri="{FF2B5EF4-FFF2-40B4-BE49-F238E27FC236}">
                <a16:creationId xmlns:a16="http://schemas.microsoft.com/office/drawing/2014/main" xmlns="" id="{F6993A72-84E4-471E-942C-247DD5AA06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812800"/>
            <a:ext cx="5284788" cy="3963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32EEA7A2-AE8A-4C4F-B69A-4B18A0E281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03925" cy="4767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1C00FBA8-E8F6-4E1B-BA76-8884BD5681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439E2E-C83F-4902-AAF0-E3C5C1C32F70}" type="slidenum">
              <a:rPr lang="it-IT" altLang="it-IT"/>
              <a:pPr/>
              <a:t>37</a:t>
            </a:fld>
            <a:endParaRPr lang="it-IT" altLang="it-IT"/>
          </a:p>
        </p:txBody>
      </p:sp>
      <p:sp>
        <p:nvSpPr>
          <p:cNvPr id="81921" name="Rectangle 1">
            <a:extLst>
              <a:ext uri="{FF2B5EF4-FFF2-40B4-BE49-F238E27FC236}">
                <a16:creationId xmlns:a16="http://schemas.microsoft.com/office/drawing/2014/main" xmlns="" id="{70B60B79-5639-4ACC-8FFD-71FADDDFF54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812800"/>
            <a:ext cx="5278438" cy="3957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206C4D4E-04EE-4404-ADED-5E53ABB7AF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7575" cy="4760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4A00FCFE-6A89-459C-9F4E-8A1043BFA43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18865E-91DD-4DC3-B078-E676F5495C3B}" type="slidenum">
              <a:rPr lang="it-IT" altLang="it-IT"/>
              <a:pPr/>
              <a:t>38</a:t>
            </a:fld>
            <a:endParaRPr lang="it-IT" altLang="it-IT"/>
          </a:p>
        </p:txBody>
      </p:sp>
      <p:sp>
        <p:nvSpPr>
          <p:cNvPr id="82945" name="Rectangle 1">
            <a:extLst>
              <a:ext uri="{FF2B5EF4-FFF2-40B4-BE49-F238E27FC236}">
                <a16:creationId xmlns:a16="http://schemas.microsoft.com/office/drawing/2014/main" xmlns="" id="{3510608A-6877-4339-8F3B-DF9111011A2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812800"/>
            <a:ext cx="5280025" cy="3959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A6997A6A-037C-46EC-AA33-F126585F32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9163" cy="4762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A061D671-D853-4107-BC84-D0812C10EC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E8A97A-B07C-42D6-AC2A-FC0878D1DA95}" type="slidenum">
              <a:rPr lang="it-IT" altLang="it-IT"/>
              <a:pPr/>
              <a:t>39</a:t>
            </a:fld>
            <a:endParaRPr lang="it-IT" altLang="it-IT"/>
          </a:p>
        </p:txBody>
      </p:sp>
      <p:sp>
        <p:nvSpPr>
          <p:cNvPr id="83969" name="Rectangle 1">
            <a:extLst>
              <a:ext uri="{FF2B5EF4-FFF2-40B4-BE49-F238E27FC236}">
                <a16:creationId xmlns:a16="http://schemas.microsoft.com/office/drawing/2014/main" xmlns="" id="{7B0CB97F-5716-4C52-96B5-242A7B1B53B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812800"/>
            <a:ext cx="5280025" cy="3959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xmlns="" id="{B6ACDE8E-BD9A-470A-B9FB-38E05AF7763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9163" cy="4762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B0D76740-945A-4EFA-90C9-01322CAEFC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80981C-8AAD-4202-960F-FD964C4D9E3A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52225" name="Rectangle 1">
            <a:extLst>
              <a:ext uri="{FF2B5EF4-FFF2-40B4-BE49-F238E27FC236}">
                <a16:creationId xmlns:a16="http://schemas.microsoft.com/office/drawing/2014/main" xmlns="" id="{90062013-10E5-4689-83F3-11BD6A7DFA3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395335A8-7D84-421E-86B6-476A417BF4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9">
            <a:extLst>
              <a:ext uri="{FF2B5EF4-FFF2-40B4-BE49-F238E27FC236}">
                <a16:creationId xmlns:a16="http://schemas.microsoft.com/office/drawing/2014/main" xmlns="" id="{6E522DAF-39FC-4A3A-9DEC-F4C2B12444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D0BF69-37B2-46C9-925A-7726A35466F8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53249" name="Rectangle 1">
            <a:extLst>
              <a:ext uri="{FF2B5EF4-FFF2-40B4-BE49-F238E27FC236}">
                <a16:creationId xmlns:a16="http://schemas.microsoft.com/office/drawing/2014/main" xmlns="" id="{BF3E5C10-C173-4D33-A192-E3E10063774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B2BEC945-A432-405C-AA95-0A47E043E0C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xmlns="" id="{557E92BD-B7A8-4A52-A817-0FB3EE115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250F9B68-5AAA-4A37-AECD-1C655825B1DA}" type="slidenum">
              <a:rPr lang="it-IT" altLang="it-IT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it-IT" altLang="it-IT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B8ADB352-6B63-449F-AB5B-155E56D2234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77D509-DCF2-47BD-8053-74E5948B9341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54273" name="Rectangle 1">
            <a:extLst>
              <a:ext uri="{FF2B5EF4-FFF2-40B4-BE49-F238E27FC236}">
                <a16:creationId xmlns:a16="http://schemas.microsoft.com/office/drawing/2014/main" xmlns="" id="{354BFB0D-3DE1-4561-A47A-A9F568AD20D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812800"/>
            <a:ext cx="5233988" cy="3925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7B6922BF-7F7E-49E0-A70A-BA447F22664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65825" cy="4729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A68F872C-D613-439A-B38A-CBBA443A94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13F915-D2D4-4790-A2B7-378CA3A0D1F6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xmlns="" id="{35F382FC-6FE5-4AAE-A025-4D6F8301611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8866C0C7-4423-4752-A9B2-EE61321271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374012EE-EA77-4EEB-A17F-C09198069F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96DD17-DDE4-455A-914F-2DC8F97CF257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56321" name="Rectangle 1">
            <a:extLst>
              <a:ext uri="{FF2B5EF4-FFF2-40B4-BE49-F238E27FC236}">
                <a16:creationId xmlns:a16="http://schemas.microsoft.com/office/drawing/2014/main" xmlns="" id="{FBF0BC82-5039-4E4C-B179-441F166E950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9188" y="812800"/>
            <a:ext cx="5241925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D7E0A298-E49D-40EB-A82B-F1B997E55E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70588" cy="4733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EC12F23A-EDC9-4AE9-B0F2-A1249D411A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6D7B42-C496-4100-BAD7-8B439F0D628A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57345" name="Rectangle 1">
            <a:extLst>
              <a:ext uri="{FF2B5EF4-FFF2-40B4-BE49-F238E27FC236}">
                <a16:creationId xmlns:a16="http://schemas.microsoft.com/office/drawing/2014/main" xmlns="" id="{CE0B8DBA-A45E-4A75-8DDD-D4620CD16F1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C589F509-7F8D-49B8-B532-C564D85D998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CE23EB0-CF4E-4D1C-873C-8BB817584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6C7AF871-6BA1-4E57-A3ED-7DAAEE479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FE67C9B-5B17-477B-A1D9-8C9D20F095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C376421-A5D6-4D5E-8C91-80C21A53F74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DFD5B5-9D13-4DD5-B9B6-BA68C958341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977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C375F60-BF2D-4958-98A2-E8614D72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2DB96CB-A2DD-41A7-98E4-09802D924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93A434A-375A-4D28-A1CE-5449183A1D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9FAB500-9D7D-44BF-82E3-C559FC4633C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552960-EB23-4AA0-B18B-E4DE043A86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52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FDA0ED45-C3B6-40BC-AD4F-5DD9360EC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65900" y="273050"/>
            <a:ext cx="2035175" cy="57721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299011F5-8E32-475B-80AE-5652D2575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56300" cy="57721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6966F58-004E-4BEE-908E-C47B1FC219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42768BB-F4A2-4555-94E3-865D8BCCCED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20ECD5-AC5D-430B-BCA8-9CD748F9E3F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265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CAE328E-26E4-49A1-979D-D600F115D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143875" cy="10588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E77BD71F-FE3A-4CF9-BAEC-6BDFB357E80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28650" y="6356350"/>
            <a:ext cx="1971675" cy="2794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E6A14E9-D9BD-43A6-B1BA-E8470AC218F8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457950" y="6356350"/>
            <a:ext cx="1971675" cy="279400"/>
          </a:xfrm>
        </p:spPr>
        <p:txBody>
          <a:bodyPr/>
          <a:lstStyle>
            <a:lvl1pPr>
              <a:defRPr/>
            </a:lvl1pPr>
          </a:lstStyle>
          <a:p>
            <a:fld id="{E2CF492C-84F8-4232-978F-7834C70AB1F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058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BAEED73-FB99-452B-92FB-DF9AA7F3E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7892FE9-8C94-4903-BBE6-3D30B61BB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C2BC04D-45FC-4DB3-963B-26D5776A39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4C72189-C352-412B-A737-466252BFD7C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E8FAC3-EB62-4FEC-8B00-79F3252423F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654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ACEEE95-0EFF-4C26-B764-8BE08496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EC51C80-078D-430F-AE6B-87DA56259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753FA7E-6E58-4D97-8DDB-93387A9EE3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79858A7-4BEB-4D66-9A5C-C2D1006A04D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F04FAE-9A7A-42FD-8C64-C1EEB3434D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915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0606A5F-F7D7-42A0-B222-FB4F0BCD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A1D384E-85E9-4D51-BCD3-B493E18CC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438FF46-E971-466B-A708-648FDB3C6C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A13810D-9BE3-45C5-AB21-DD93C43627E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68C9B5-F495-4B44-8ECA-138B23CC6BC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6128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B5936A8-CF2A-4065-A575-02A4BEF9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245338F-135F-43B8-AA8B-55E753971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95738" cy="44402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E4CFEBD-93D0-4E4E-B738-4E34C509C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5338" y="1604963"/>
            <a:ext cx="3995737" cy="44402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9729831-8F90-4F27-86A9-AB56120C95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BAC8973-8875-4B8E-B11A-0ADFBB1D9F1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876A81-9AF8-456F-B29E-D18247A0B4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0766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6CA796-3C17-4DC0-AE4A-225763BB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85CD804-99B8-4EAC-9FE2-BB2EC5633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8A253CB-7A4B-42D5-8074-1C781BCEF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FCAFCC9B-2553-4111-BD11-8D4B84B2A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EDF02C42-8F77-4A9E-95C9-1399F3010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EA87C329-31B1-45A5-AA90-AC734EA959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CF731DD4-7075-4C3E-BDE3-A59DD38930E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700562-6F06-46DF-B9FF-6CB20EEBD1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9052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D642666-EA82-46D1-8C14-8737CCAD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8EC74F5-6B18-4F74-8D09-DD7B521462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1FFC597-F180-49C9-82D3-3C382F946B4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B04E44-1BC5-409B-AB10-C9CCF8E81BB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164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347FE9BB-6EEF-4C13-BCFD-A0C328220D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3441FABE-FD3E-4CDC-8C4B-5D5128731FF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DE07C4-D06F-4C32-B9B3-973974F142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138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47D4A8D-140E-4166-84F5-B6995E46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9C1B63F-6385-42B9-81FD-BA6F1BE22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9F284DF-21D4-4B78-85A6-A0F674622C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E04FCF8-CEB0-4232-8DB0-6D9E71F537F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DC8B08-F46A-4A41-91C8-F8E5B13DCF7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4400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4F251A2-3142-4677-AB84-B074FB6B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0162E86-C970-4239-92C3-A86D33997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D99BCFF-F441-4287-916A-93D2A8C6E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4367E9D-DB21-4117-B32E-10A2C00462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2FAF99E-06AD-40BE-9394-C26877C69E0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2DD5C2-188A-4A22-98BB-D5BDACD5F5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7717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348D278-6FAB-45B1-9C2D-3E1063DD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A36D5F7F-79C8-48E3-8605-0C78C7938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070600C-6124-48BD-B954-D35E5170E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3492B9B4-800E-4F2C-852C-E860299F26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5970D8E-30A8-43D1-BEF4-85383D715A3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346BC4-9AD3-4D15-94E1-D6686618C71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7659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709E5AC-30BA-4325-A68B-A5D0F5B0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29E7352-DF4C-490B-A689-039AFCF3F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26B83F8-4D9D-443E-B86E-7199DA7B94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549AD2A-62C5-4FA6-952C-93BFE8740FB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DEA065-2670-4E17-9B7A-DE7A5AC80AF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6575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10C0AA22-1AA4-433D-AE07-9186059FD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65900" y="1122363"/>
            <a:ext cx="2035175" cy="49228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46BA954-12E3-476F-9426-9C5775FCC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122363"/>
            <a:ext cx="5956300" cy="49228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41DEA78-84CE-431D-BA3C-F7E24C830C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ABE09CE-3931-441C-B9FF-1C487F7050C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CB9A1B-61EC-4B02-817E-52D1A81EDE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8882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6BEE7BD-063F-4F66-9B1F-77EB9EE6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3"/>
            <a:ext cx="6772275" cy="23018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00E7973-5396-42ED-B491-D7889EBD8BD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28650" y="6356350"/>
            <a:ext cx="1971675" cy="2794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A68B9F9-A988-4D64-984E-35CC4152F3F7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457950" y="6356350"/>
            <a:ext cx="1971675" cy="279400"/>
          </a:xfrm>
        </p:spPr>
        <p:txBody>
          <a:bodyPr/>
          <a:lstStyle>
            <a:lvl1pPr>
              <a:defRPr/>
            </a:lvl1pPr>
          </a:lstStyle>
          <a:p>
            <a:fld id="{359D7F91-922B-4EB6-8ED8-5FF079BA906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2276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16B2B06-1AAE-41FB-A741-5F73ED28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3"/>
            <a:ext cx="6772275" cy="23018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94E6FCC-FA37-4E49-BE94-843D65755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8143875" cy="2143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A63F391-6CA0-4870-8B38-53E14EC56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00488"/>
            <a:ext cx="8143875" cy="21447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E322B88-78D8-4016-B737-E2E1070E363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28650" y="6356350"/>
            <a:ext cx="1971675" cy="2794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CA6755A-6B15-46B6-885F-D91D2C9B7C83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457950" y="6356350"/>
            <a:ext cx="1971675" cy="279400"/>
          </a:xfrm>
        </p:spPr>
        <p:txBody>
          <a:bodyPr/>
          <a:lstStyle>
            <a:lvl1pPr>
              <a:defRPr/>
            </a:lvl1pPr>
          </a:lstStyle>
          <a:p>
            <a:fld id="{F4A22EF5-7C6A-4B23-AD93-89FCD2CB835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6943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81EF02F-586E-4EFE-A8A0-30E20129D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5A1FAB8-EE01-4994-BD23-7CF638B5A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2874FF2-20E3-42CF-9ACC-CC0A09405A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04A96C-9051-4B5E-9312-92BDB99A4F2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35F7C7-85BA-4238-8B68-3390B038E81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9099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558EFFF-E98D-406A-A63D-D7A10DA6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34BF598-8B06-4FF2-A5D6-0AC5536E2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DE27456-5ACD-4BCF-9D0A-FF9B5674DB2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3AA7B33-1DF5-401C-8679-1B1A708B61E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875A6D-B837-4125-BDA2-5930BA96E32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1954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EE0F83E-D1CE-4243-B7C4-3DE67785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8A8A62C-04C1-473A-AA70-EB925BC26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AEB6FC9-EB8C-4E34-B840-FC93716CC5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848BC6E5-29DA-42AE-8938-DE01916F562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D25EF8-CBF7-449F-B2B0-5EE8886170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0393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C18D2E9-1428-4AE1-92F1-A9802318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D35B8D0-502A-460C-BB1A-6C713CD91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589463"/>
            <a:ext cx="3824287" cy="14144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39D6046-1B72-4B32-A974-0F3FC8F4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0575" y="4589463"/>
            <a:ext cx="3824288" cy="14144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FD23E05-71D9-43FA-93EC-DA1BC378B2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D6C4810-80F2-46A1-88A0-86B7EBCF98E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E6192C-4380-48DC-B0A1-9139AA8923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782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00F6415-40D0-4A7F-A039-AFD42B89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F4DB94F-4717-4E55-93CB-5356B8B3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6742CA4-C06D-4747-B9BF-451F2E9E57F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46EF34B-35AE-4D2A-8468-97A17165C6A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2CF156-CEEB-4DB7-8241-71E055390CE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5748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2245D56-D457-4706-8312-B0D7D22C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A60C32D-18EE-4A54-8709-572E493EB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462CB9E-9851-4614-94F1-015720B74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A5691BA9-A4DD-4119-86B8-617C29AE9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245F57F-B1DA-4D61-85D2-EBF2405BD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2416D2CE-F1FD-4F4C-B368-CF712ECDA1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27AA3A00-0F35-491C-9306-2DC36D07F5E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72C637-6A9C-4628-8C81-09293A5E556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0481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D30FABE-9DD4-40C7-B547-938265F5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E3173D81-7062-411E-BEDD-A76BF017EE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B12047F-E0AB-484E-A2B6-A1C646B850B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E48EAD-1740-4F2C-8022-B665354241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1325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CA24C828-D325-40ED-A424-82E08394A91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68A2CE2D-5C83-421C-9CC9-904797FCC38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54CA4C-D363-4A7B-99C1-CF845CD7DB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5262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BAA1954-34A6-4D25-AEE1-6F815CC1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8BD6381-079D-4D0B-AC35-269C08898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0A2B693-2143-4FAD-B979-F27F5E7F5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1C77EDE-3E0C-45AE-8BC4-B9ABB498F5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233D5CA-50E3-4338-AD68-64E9D2311D6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C63BDA-981A-4D61-AF5A-105BE7F8C37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7418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9597CE-AE7E-4330-AB35-CFBAA42C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A83DEE9-CC6A-4E30-A272-D4D5CF24F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4A8C15E-DE7C-4C54-92E0-E4476C4D8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482469C-BD3C-4AED-BBFE-084C57A248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6E3E9AB-79F6-47ED-9669-74517C3A14E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12356B-C87E-43BB-A059-E169C61A52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7923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DF35025-119F-452C-BC3E-0C60F39B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559955BC-6475-4A1B-B1E5-28E8E2D78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3FACD17-7A26-4992-8A63-2DE8070FD0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D08A759-635B-49D9-9A1E-0384ED0025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33EF17-E9BB-49DC-B6B7-A7470CAC56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0066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130DE796-CAFC-4378-8898-16F852B8F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5413" y="1709738"/>
            <a:ext cx="1949450" cy="42941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9C1FC35-D77B-4502-B5FF-A163FE156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3888" y="1709738"/>
            <a:ext cx="5699125" cy="42941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17641E9-D5D8-47D4-B9DF-42E68784EF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22F732E-6059-46F6-89D2-EF8C4BE76D6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0E6A16-4C3C-416A-9CE2-A72C180D5E7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2620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0DFC6B-07EF-4358-912D-F3F1FC7DED80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23888" y="1709738"/>
            <a:ext cx="7800975" cy="276701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BF37605-D1BA-47DF-B48C-6FA5723B03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3888" y="4589463"/>
            <a:ext cx="3824287" cy="6302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846B5DF-608F-4464-9B5B-FBD10B8179C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00575" y="4589463"/>
            <a:ext cx="3824288" cy="6302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EB037CAB-8262-4E7C-8C71-9664D2CAB4A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3888" y="5372100"/>
            <a:ext cx="3824287" cy="6318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69266146-D313-456F-8710-5685A0077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00575" y="5372100"/>
            <a:ext cx="3824288" cy="6318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0774EE9-264C-4383-B01C-26E3CB6A14C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28650" y="6356350"/>
            <a:ext cx="1971675" cy="2794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9CCF34E4-E177-4511-A3BA-C5E01C38CEAA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457950" y="6356350"/>
            <a:ext cx="1971675" cy="279400"/>
          </a:xfrm>
        </p:spPr>
        <p:txBody>
          <a:bodyPr/>
          <a:lstStyle>
            <a:lvl1pPr>
              <a:defRPr/>
            </a:lvl1pPr>
          </a:lstStyle>
          <a:p>
            <a:fld id="{2A452950-B551-4799-B2C2-EBD09D6F139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482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08156AB-F13D-4983-92F8-2BC5E0ADB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6592ECF8-A64D-4BDE-8417-164B242C4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0007F7D-2939-4C9F-8DE2-29DDA53A9C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BEF7216-776C-4EF2-AA5D-4A7C4D7B4F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BED857-859F-421A-BA60-F3AA6CB6D09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6732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EB97DB4-525C-4780-A29B-2F02F6E9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96A56C5-D356-4C42-861D-6B90D7DE3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7499F5E-1A81-4BFF-90D4-99C5299B02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E08BE41-7D40-483C-AC9F-ED0BA266B1C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54FA73-76B5-4ED4-8177-3605BC03A98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687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A26F73A-A4C9-484F-A221-1F516903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B5E6C99-3596-459E-B085-F8B12A780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95738" cy="44402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3D14BF1-E7A6-48E1-9E07-FE8620103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5338" y="1604963"/>
            <a:ext cx="3995737" cy="44402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A91B483-1C2F-4A0C-8C39-CC31BE80FC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D5C9F94-3DBC-4E33-A156-30D8A94D4F6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D7E9DF-D9D2-4AE9-BED2-187731EE6F0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8042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4CA0C82-E282-42FC-8D3C-B1DB7B46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CDD48DF-FC1B-49D2-990B-CF1137072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E32EBBB-2C3A-4D71-A08E-8799869E3F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41DD9CA-221C-4249-8905-D3B0C06E6EB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4382D0-2764-40BB-9F53-41E779BB62A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7032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66245B-EFB8-480C-89E5-5E6BE3F8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EA574F8-607C-46FF-BDF2-0C91CD005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238" y="1681163"/>
            <a:ext cx="1814512" cy="738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49D6237-043F-4480-A812-03EF665C1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7150" y="1681163"/>
            <a:ext cx="1814513" cy="738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64E67B7-9876-44B2-A79A-2F7E708789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607D7D5-9FDC-4A09-9E80-9096A662957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8A96AF-6E1F-4E08-97FB-BFBBA561766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514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463E278-2556-49BA-9F59-9D9A1E3D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B8C1E7E-2483-42C8-B623-EA6E03AED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62D8711-5535-4F3A-9AFD-009BA6602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D36440C2-14C6-49B6-AC4C-5BB68906D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FA25654C-63EC-4961-979D-0E5974185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BC506B03-E34E-45BF-866C-5F51BA1B1B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80EE0DC5-C0E4-4B89-8980-88ECFBA234B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CD67FF-4490-4E29-ADF4-436E715AF3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5928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41BD7EA-4DA6-4A27-8C67-97855FA0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2360086-E189-41A9-84F9-BE3DBA6C45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A68455A-6304-42CB-BF40-F9D67CFB328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EB06B3-16EA-4946-85F7-A088A8A192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5896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C077240F-FDBE-4F64-84B1-30D1A28F7A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9F03FC86-E7BD-4C4E-93B8-B72A50893D1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B4BEF8-4169-47BC-A3D5-E9806C639F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9383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6BEA198-A6E5-47DB-B05C-68A710C8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14D8DAA-F2AE-4AC7-A811-57E3BAB9A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1A18A24-FAD5-4670-8CE3-E7956DD5F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96AE043-54CE-4EF9-89EE-6591FA36FC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9AD1B80-79BC-4F0D-A791-579D5AF24B8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26BB55-6ECB-4777-A8EF-FB84D60C28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4244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06CBBA1-13B9-4975-B7A8-3812C259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BDDE185-D338-43CD-B0DE-57E536179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F79736B-88D8-4DD4-B629-841823FAF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172F221-687F-47B5-B3FB-C2D569ABF9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0A501C0-00AF-4F43-A238-8DB98404EA0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E81792-334E-466B-8D29-A40345ACB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0365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5E6F33D-3414-4099-A761-B16DFC79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64587519-5914-4C33-BD39-D822AA900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964BB0A-8E26-47B3-90B0-FD199A4E89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536C800-4922-461D-857C-3067D12491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19A9CB-3646-46A9-A6A3-4A895F1FC17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2367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764FE7B7-DC31-495D-9C7C-DDE795699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81763" y="365125"/>
            <a:ext cx="1949450" cy="20542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6175B65-04A6-41E0-B840-D0E441AE2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0238" y="365125"/>
            <a:ext cx="5699125" cy="20542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0052B8C-8C2B-4D2A-991F-3EB812971D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4AF654A-C77D-460A-B5F9-5DAF1312752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DAB856-54D3-4490-8D51-0715A3E6F6E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521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8501DE-1DBB-4F0F-A07E-8A75AA0E7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2EB2E33-CB2C-4423-BFA5-AFB41C578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B860AEE-C5FB-49DB-80B4-63CA1A163A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9518AE6-F7EB-497A-B55F-3B143A0ACF6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95ED-FF32-4220-BDF5-D0C8BCED329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212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98FC030-02F5-4563-A08C-500B75B7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09F094E-EB38-41D9-BC0D-51B22824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3C5C764-8A90-4136-8FCF-C73CCA99B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60B5835F-361F-484E-ADED-319E64FCD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454738D9-649D-4BDB-82AA-3E54AB6F9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06D83EF-3E3C-47E9-992F-57DA37AD86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ECA4CFA1-32D6-4681-AFEC-50794D26D56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3A28D0-F38A-4AC8-B5EC-C122583F2F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5042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B16BF83-DFD6-4EA9-B615-AE0E25BB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D7DC1B8-29C7-489A-B9A6-A0ED92357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6148DB0-F53B-48D9-B371-3F8F9AFA78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89FAA83-872F-4355-B29A-B2E07EDB9B8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1A91D3-F29E-4666-AA86-DBD7B990F3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879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92EFA22-992D-4097-9B57-2B226706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C0B3FB5-EA12-42F1-8068-D240C2F40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DEF71EA-95F8-435D-93F7-2EA5DC6594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CC10C3B-1F8A-4A3B-A665-5DF11B57E27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D81F0E-D559-44B7-A90C-891E8B0CB27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67780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7477C69-2238-42B1-93CA-A9633394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8A5F144-D183-4EE5-8559-3DCA97213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95738" cy="44402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55936E6-D89A-46DC-82FB-A614536EE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5338" y="1604963"/>
            <a:ext cx="3995737" cy="44402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DB007B5-A92B-4F8B-AD25-881EAB65907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326E6F9-9853-44BD-BE9E-10E19776EFD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084DB0-B772-4521-B8E2-0D1FC83E45B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4604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1C6434-1334-48CC-B481-D4BC5E43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04143D2-B374-4D7A-BD24-3775D0ADB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C8FD511-99FE-4E00-9BF6-9FE8232DC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5B0701F-867B-4B9A-B429-108349F45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FAF2B1D3-00AE-4D33-83AE-7E0B24580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22E19F54-14BF-4E83-A305-DF9ADEFFB3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53869E13-E02B-4908-BF5F-F33C75467D5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E8C66E-C979-4282-AF79-8A349ED5DDB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4657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401BE8-8481-4E55-9F83-960228AB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B5A95AA-77F1-42BD-BCD0-804B85EFDC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8C8FBDE-D095-4E51-A2B2-D4ADEA3D6BB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F0667B-A73D-4583-8683-160FC13ABE0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7499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1354E89-7E34-4043-B78D-7D51BF3D7E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AD35735A-020C-46EA-84A8-FD2A01917E6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EA916B-B578-4C7A-B558-69992DE7BC6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18800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8405277-BBFA-4D69-9A0D-ECEE9EF5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D90F9E7-4A2B-44C3-A55D-344AAEBA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DD57286-6F53-4E77-A13A-26ACC0E9A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3C68F448-7C15-469D-B402-64FD3F4364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66EF4E-4595-4691-957F-D6F6995CD97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65D6F0-EB1B-4467-AE0E-FF76B1DFFB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1310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EC0175D-B35A-469B-94E0-8B09BFAF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5DA18286-3771-479E-9BCB-EDE820730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3AA5038-0D8D-4C43-8992-C36CA6865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D9916BA-F263-4DC8-BFD2-A1A553480D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9D175C6-0683-4561-9C38-7497253A243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FF3157-ACEB-414E-9845-0835C0783FB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7425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D3A287D-6DF6-4812-AB75-B234941E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5127D2E-5FB1-4C16-9568-2FB9CA381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CAA29EA-564C-432F-8B71-B592342B93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6B585EA-15F4-4615-8669-FBB6F252FB5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524312-57A5-4D81-9196-C43B83963A4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5842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FAA7FC6D-5E6A-4838-9519-2F28CA0AA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65900" y="365125"/>
            <a:ext cx="2035175" cy="56800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2B08E72E-663D-4AF9-BE39-0EC989E4F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56300" cy="56800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E7579B6-90EF-4C62-8E41-2A536E9DF8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6400989-1A90-43F6-8C38-9EF847D8023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FD1768-FE25-4710-A344-12925BDA15F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499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A49A03-FAB5-4A4A-B21F-0983B84F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CA981DFC-3A42-4AF6-B81D-D6BA94148D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B5272A4-C870-4D14-BA8C-8785B99DB4E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456037-2812-43E2-9DA7-E4BD174997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914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8E1B7EC-07D8-4ED7-8E85-E043465C12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9DF14E51-5CCC-4D4D-A57B-980A7F89AAC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3A318E-E6A2-45D6-958C-8D8049145CA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068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890447-9DD9-4824-B7DF-D17362875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2C31343-CCD0-45E7-87A2-1254CC5F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00D40C8-8787-4D55-8B74-8CD8D0761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0E7551F-35CD-4E8B-B584-36D99FA8D9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22C7007-B05B-4A9A-B01C-F6DAA925EBB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7CEEAE-595A-41FC-BE28-A96EA49F973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536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516A1A-CA34-40C8-B2BF-CDEF2EF7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EC57EC50-33B4-45DA-A07A-F7D5D4F2C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C54574D-2695-430D-9756-7F7A9B506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4C2EA97-BC9B-4AF1-8B94-B326403C3B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C301499-ADD6-4FEF-86DA-57364E7CA27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6F459A-6837-4C02-AC51-19E7C9D003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74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xmlns="" id="{1A9C3EDA-C2EB-4EF2-B87B-FFCE5460AB9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1971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1026" name="Text Box 2">
            <a:extLst>
              <a:ext uri="{FF2B5EF4-FFF2-40B4-BE49-F238E27FC236}">
                <a16:creationId xmlns:a16="http://schemas.microsoft.com/office/drawing/2014/main" xmlns="" id="{DD9F7C95-5ED1-4AAC-9DB9-F7DAFAC4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4A30B8C-A760-402A-B322-2AB5E131C9C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1971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889059A-42AA-4D36-9867-96A8AAE6ECC6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16D7F10-61B0-4CAA-BD82-1EFB698B9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43875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A5CCD20-E49A-49D5-AD3E-B318A2B21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438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781" r:id="rId12"/>
  </p:sldLayoutIdLst>
  <p:hf sldNum="0" hdr="0" ftr="0"/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xmlns="" id="{59ED2BD5-D7DD-4360-A70A-4232B333D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122363"/>
            <a:ext cx="6772275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C07C0862-2E67-4EBF-8F49-1929389C096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1971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xmlns="" id="{14D4D5B8-A40C-4520-A1A5-F02E979C9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0BCE0EF7-2505-4257-829C-BA462B92FA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1971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5AEB4099-54B5-4CFE-B293-C602E385800D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CACA4F74-9B34-4198-88A8-8F9F02FC9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438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780" r:id="rId12"/>
    <p:sldLayoutId id="2147483783" r:id="rId13"/>
  </p:sldLayoutIdLst>
  <p:hf sldNum="0" hdr="0" ftr="0"/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xmlns="" id="{F1818FFF-0940-42F6-B9CA-EE16423C3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1709738"/>
            <a:ext cx="7800975" cy="276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C4941E2E-22A8-4E30-A517-168C382CC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4589463"/>
            <a:ext cx="7800975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0A65B566-33DC-4FD0-8492-7C063C3DE33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1971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xmlns="" id="{20AECB74-F579-4F92-B1EA-FB983289B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BBA057E5-6842-4F64-A97D-0635F3DFB12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1971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9572B259-88DA-4AA5-B4C2-DAADB7F7F9F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82" r:id="rId12"/>
  </p:sldLayoutIdLst>
  <p:hf sldNum="0" hdr="0" ftr="0"/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xmlns="" id="{5CCC3C1E-9A3A-49AD-BE49-52A3FC9B0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0238" y="365125"/>
            <a:ext cx="7800975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B0A78189-55ED-485C-99BD-0FB0E02D7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1681163"/>
            <a:ext cx="37814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E6B7D88A-45BB-4CDE-9B0A-DBA2F4106B4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1971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xmlns="" id="{98638D0B-E266-4E6A-BFB6-9E71A8511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BA3EB597-3D03-485A-917D-B8CE023FAFC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1971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679DFA17-CD47-4ADD-84D4-5324850B9F6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/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xmlns="" id="{8173D742-4743-4D81-9F44-6B48644DC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00975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EA01DF40-03B1-42B8-AEE5-D54F3A7F01F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1971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it-IT" altLang="it-IT"/>
              <a:t>27/04/20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xmlns="" id="{5BBBAD30-EAA1-4D8F-903B-FD9EE556D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232BF18B-CB11-48D7-A89F-C93BF4BE77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1971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D4B680F3-1EC3-410E-BFFC-4FFF9A8C6500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C76DCBA5-ACDD-4E6A-9BBE-A9D186764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438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/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1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4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xmlns="" id="{7B6C2EE0-414C-42D4-A254-6F28B7CBB3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1724397"/>
            <a:ext cx="6823075" cy="2352675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Caso clinico</a:t>
            </a:r>
            <a:r>
              <a:rPr lang="it-IT" altLang="it-IT" sz="2600" b="1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2600" b="1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600" b="1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2600" b="1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600" b="1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2600" b="1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3200" b="1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 insolito caso di diarrea ‘‘peptica’’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66E6EFBB-491C-487A-8EE5-CDCB6494BC4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4192588"/>
            <a:ext cx="8194675" cy="1812925"/>
          </a:xfrm>
          <a:ln/>
        </p:spPr>
        <p:txBody>
          <a:bodyPr tIns="0" anchor="ctr"/>
          <a:lstStyle/>
          <a:p>
            <a:pPr indent="-292100" algn="ctr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3200" dirty="0">
              <a:latin typeface="Arial" panose="020B0604020202020204" pitchFamily="34" charset="0"/>
            </a:endParaRPr>
          </a:p>
          <a:p>
            <a:pPr indent="-292100" algn="ctr">
              <a:lnSpc>
                <a:spcPct val="12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Dott. Carmelo Stillitano</a:t>
            </a:r>
          </a:p>
          <a:p>
            <a:pPr indent="-292100" algn="ctr">
              <a:lnSpc>
                <a:spcPct val="12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Scuola di Specializzazione in Malattie </a:t>
            </a:r>
            <a:r>
              <a:rPr lang="it-IT" altLang="it-IT" sz="2400" dirty="0" smtClean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dell’Apparato </a:t>
            </a:r>
            <a:r>
              <a:rPr lang="it-IT" altLang="it-IT" sz="24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Digerente</a:t>
            </a:r>
          </a:p>
          <a:p>
            <a:pPr indent="-292100" algn="ctr">
              <a:lnSpc>
                <a:spcPct val="12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Magna </a:t>
            </a:r>
            <a:r>
              <a:rPr lang="it-IT" altLang="it-IT" sz="24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Graecia</a:t>
            </a:r>
            <a:r>
              <a:rPr lang="it-IT" altLang="it-IT" sz="24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 Catanzaro</a:t>
            </a:r>
          </a:p>
          <a:p>
            <a:pPr indent="-292100" algn="ctr">
              <a:lnSpc>
                <a:spcPct val="12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Direttore: Prof. Ludovico Montebianco </a:t>
            </a:r>
            <a:r>
              <a:rPr lang="it-IT" altLang="it-IT" sz="24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Abenavoli</a:t>
            </a:r>
            <a:endParaRPr lang="it-IT" altLang="it-IT" sz="24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xmlns="" id="{F1954995-B0D5-4327-92ED-85871F9CD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27" y="2112175"/>
            <a:ext cx="3600400" cy="275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92000"/>
              </a:lnSpc>
              <a:buClrTx/>
              <a:buFontTx/>
              <a:buNone/>
            </a:pPr>
            <a:r>
              <a:rPr lang="it-IT" altLang="it-IT" b="1" dirty="0">
                <a:solidFill>
                  <a:srgbClr val="004586"/>
                </a:solidFill>
                <a:latin typeface="Times New Roman" panose="02020603050405020304" pitchFamily="18" charset="0"/>
              </a:rPr>
              <a:t>Dolore di tipo biliare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 secondario a:</a:t>
            </a:r>
          </a:p>
          <a:p>
            <a:pPr marL="214313" indent="-212725" hangingPunct="1">
              <a:lnSpc>
                <a:spcPct val="92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Persistenza di </a:t>
            </a:r>
            <a:r>
              <a:rPr lang="it-IT" altLang="it-IT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microlitiasi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coledocica</a:t>
            </a:r>
            <a:endParaRPr lang="it-IT" altLang="it-IT" dirty="0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marL="214313" indent="-212725" hangingPunct="1">
              <a:lnSpc>
                <a:spcPct val="92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Disfunzione dello Sfintere di Oddi</a:t>
            </a:r>
          </a:p>
          <a:p>
            <a:pPr marL="214313" indent="-212725" hangingPunct="1">
              <a:lnSpc>
                <a:spcPct val="92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it-IT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Remnant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 del dotto cistico</a:t>
            </a:r>
          </a:p>
          <a:p>
            <a:pPr marL="214313" indent="-212725" hangingPunct="1">
              <a:lnSpc>
                <a:spcPct val="92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Leak biliare</a:t>
            </a:r>
          </a:p>
          <a:p>
            <a:pPr marL="214313" indent="-212725" hangingPunct="1">
              <a:lnSpc>
                <a:spcPct val="92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Stenosi  flogistiche</a:t>
            </a:r>
          </a:p>
          <a:p>
            <a:pPr marL="214313" indent="-212725" hangingPunct="1">
              <a:lnSpc>
                <a:spcPct val="92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Adesioni</a:t>
            </a:r>
          </a:p>
          <a:p>
            <a:pPr marL="214313" indent="-212725" hangingPunct="1">
              <a:lnSpc>
                <a:spcPct val="92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Neoplasia</a:t>
            </a:r>
          </a:p>
          <a:p>
            <a:pPr marL="214313" indent="-212725" hangingPunct="1">
              <a:lnSpc>
                <a:spcPct val="92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Complicanze chirurgiche minori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xmlns="" id="{55BD964D-5561-4AB0-BD79-EE188BD43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1" y="1844675"/>
            <a:ext cx="4679950" cy="3168650"/>
          </a:xfrm>
          <a:prstGeom prst="rect">
            <a:avLst/>
          </a:prstGeom>
          <a:noFill/>
          <a:ln>
            <a:noFill/>
          </a:ln>
          <a:effectLst>
            <a:glow rad="127000">
              <a:srgbClr val="004586"/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xmlns="" id="{65D1173F-BB3B-4547-B3DF-6D0E96B8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496909"/>
            <a:ext cx="7847012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xmlns="" id="{EB0B45B6-F6A1-4989-946F-70FDA9293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882650"/>
            <a:ext cx="7847012" cy="159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r>
              <a:rPr lang="it-IT" altLang="it-IT" sz="32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Sindrome post-colecistectomia</a:t>
            </a:r>
          </a:p>
          <a:p>
            <a:pPr algn="just" hangingPunct="1">
              <a:lnSpc>
                <a:spcPct val="92000"/>
              </a:lnSpc>
              <a:spcAft>
                <a:spcPts val="600"/>
              </a:spcAft>
              <a:buClrTx/>
              <a:buFontTx/>
              <a:buNone/>
            </a:pPr>
            <a:r>
              <a:rPr lang="it-IT" altLang="it-IT" sz="2400" dirty="0">
                <a:solidFill>
                  <a:srgbClr val="004586"/>
                </a:solidFill>
                <a:latin typeface="Times New Roman" panose="02020603050405020304" pitchFamily="18" charset="0"/>
              </a:rPr>
              <a:t>Patologie implicate </a:t>
            </a:r>
            <a:r>
              <a:rPr lang="it-IT" altLang="it-IT" sz="2400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nell’insorgenza </a:t>
            </a:r>
            <a:r>
              <a:rPr lang="it-IT" altLang="it-IT" sz="2400" dirty="0">
                <a:solidFill>
                  <a:srgbClr val="004586"/>
                </a:solidFill>
                <a:latin typeface="Times New Roman" panose="02020603050405020304" pitchFamily="18" charset="0"/>
              </a:rPr>
              <a:t>dei sintomi: </a:t>
            </a:r>
          </a:p>
          <a:p>
            <a:pPr algn="just" hangingPunct="1"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r>
              <a:rPr lang="it-IT" altLang="it-IT" sz="2400" dirty="0">
                <a:solidFill>
                  <a:srgbClr val="004586"/>
                </a:solidFill>
                <a:latin typeface="Times New Roman" panose="02020603050405020304" pitchFamily="18" charset="0"/>
              </a:rPr>
              <a:t>Diagnosi differenziale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xmlns="" id="{E827B68E-8E65-4B23-A45F-A47719A04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688013"/>
            <a:ext cx="7848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xmlns="" id="{DF68617F-35E6-4A3E-A73F-D91AC44C4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468313"/>
            <a:ext cx="68770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Algoritmo diagnostico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98A2985A-3F07-43BC-815D-347FBD12E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936625"/>
            <a:ext cx="6408738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xmlns="" id="{E7B112B8-5228-4A51-9ABD-C7D8437D467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316619"/>
            <a:ext cx="3598862" cy="2670500"/>
          </a:xfrm>
          <a:ln/>
        </p:spPr>
        <p:txBody>
          <a:bodyPr/>
          <a:lstStyle/>
          <a:p>
            <a:pPr marL="320675" indent="-285750" algn="just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b="1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Colestiramina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(lega gli acidi biliari riducendo </a:t>
            </a: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l’azione 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irritante sulla mucosa gastro-intestinale)</a:t>
            </a:r>
          </a:p>
          <a:p>
            <a:pPr marL="320675" indent="-285750" algn="just">
              <a:lnSpc>
                <a:spcPct val="100000"/>
              </a:lnSpc>
              <a:spcAft>
                <a:spcPts val="288"/>
              </a:spcAft>
              <a:buSzPct val="45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AUDC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(riduce la quota di acidi biliari idrofobi ad azione irritante nel lume esofago-gastro-enterico)</a:t>
            </a:r>
          </a:p>
          <a:p>
            <a:pPr marL="320675" indent="-285750" algn="just">
              <a:lnSpc>
                <a:spcPct val="100000"/>
              </a:lnSpc>
              <a:spcAft>
                <a:spcPts val="263"/>
              </a:spcAft>
              <a:buSzPct val="45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IPP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(riducono lo stimolo acido su mucosa irritata da acidi biliari) </a:t>
            </a:r>
          </a:p>
          <a:p>
            <a:pPr marL="320675" indent="-285750" algn="just">
              <a:lnSpc>
                <a:spcPct val="100000"/>
              </a:lnSpc>
              <a:spcAft>
                <a:spcPts val="850"/>
              </a:spcAft>
              <a:buSzPct val="45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Antispastici e probiotici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xmlns="" id="{D139A15F-075B-46D1-8FCA-5A4299522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 b="14966"/>
          <a:stretch>
            <a:fillRect/>
          </a:stretch>
        </p:blipFill>
        <p:spPr bwMode="auto">
          <a:xfrm>
            <a:off x="4483429" y="2106758"/>
            <a:ext cx="4049011" cy="3220543"/>
          </a:xfrm>
          <a:prstGeom prst="rect">
            <a:avLst/>
          </a:prstGeom>
          <a:noFill/>
          <a:ln>
            <a:noFill/>
          </a:ln>
          <a:effectLst>
            <a:glow rad="139700">
              <a:srgbClr val="004586">
                <a:alpha val="40000"/>
              </a:srgbClr>
            </a:glow>
            <a:outerShdw dist="35921" dir="2700000" algn="ctr" rotWithShape="0">
              <a:srgbClr val="808080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985" b="149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EB56B2AB-A812-4A7D-B858-D600789F66E9}"/>
              </a:ext>
            </a:extLst>
          </p:cNvPr>
          <p:cNvSpPr/>
          <p:nvPr/>
        </p:nvSpPr>
        <p:spPr>
          <a:xfrm>
            <a:off x="539552" y="5733256"/>
            <a:ext cx="836554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Beneficio clinico, con riduzione di diarrea, dolori addominali, nausea  e vomito.</a:t>
            </a:r>
            <a:endParaRPr lang="it-IT" sz="2000" dirty="0">
              <a:solidFill>
                <a:srgbClr val="004586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5CD9B6AB-92A4-4507-8D1C-5B7DAD446124}"/>
              </a:ext>
            </a:extLst>
          </p:cNvPr>
          <p:cNvSpPr/>
          <p:nvPr/>
        </p:nvSpPr>
        <p:spPr>
          <a:xfrm>
            <a:off x="495852" y="1171338"/>
            <a:ext cx="8152296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sospetto di </a:t>
            </a:r>
            <a:r>
              <a:rPr lang="it-IT" altLang="it-IT" sz="20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diarrea da acidi biliari</a:t>
            </a:r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consigliato trial terapeutico a base di: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xmlns="" id="{FC403709-BFA9-4928-A0EA-29C6DA5950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268760"/>
            <a:ext cx="7200800" cy="1263774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it-IT" altLang="it-IT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it-IT" altLang="it-IT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Dopo circa 2 mesi, in corso di riduzione del dosaggio della terapia, ricomparsa dei sintomi con diversi accessi in P.S. presso altro nosocomio e successivo  ricovero in ambiente internistico per </a:t>
            </a: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approfondimento</a:t>
            </a:r>
            <a:r>
              <a:rPr lang="it-IT" altLang="it-IT" sz="1600" dirty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it-IT" altLang="it-IT" sz="1600" dirty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it-IT" altLang="it-IT" sz="1600" dirty="0">
              <a:solidFill>
                <a:srgbClr val="0066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xmlns="" id="{021A7040-A575-49C9-A053-736F1AC05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24" y="2532534"/>
            <a:ext cx="785177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 marL="215900" indent="-1968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2000"/>
              </a:lnSpc>
              <a:buClrTx/>
              <a:buFontTx/>
              <a:buNone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Sottoposto a:</a:t>
            </a:r>
          </a:p>
          <a:p>
            <a:pPr marL="425450" indent="-417513" hangingPunct="1">
              <a:lnSpc>
                <a:spcPct val="92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it-IT" u="sng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Esami </a:t>
            </a:r>
            <a:r>
              <a:rPr lang="it-IT" altLang="it-IT" u="sng" dirty="0" err="1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bioumorali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sostanzialmente nella norma</a:t>
            </a:r>
          </a:p>
          <a:p>
            <a:pPr marL="425450" indent="-417513" hangingPunct="1">
              <a:lnSpc>
                <a:spcPct val="92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it-IT" u="sng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TC addome senza mdc in urgenza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negativa per lesioni</a:t>
            </a:r>
          </a:p>
          <a:p>
            <a:pPr marL="425450" indent="-417513" hangingPunct="1">
              <a:lnSpc>
                <a:spcPct val="92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it-IT" u="sng" dirty="0" err="1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Colangio</a:t>
            </a:r>
            <a:r>
              <a:rPr lang="it-IT" altLang="it-IT" u="sng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-RM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negativa</a:t>
            </a:r>
          </a:p>
          <a:p>
            <a:pPr marL="425450" indent="-417513" hangingPunct="1">
              <a:lnSpc>
                <a:spcPct val="92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it-IT" u="sng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Colon-</a:t>
            </a:r>
            <a:r>
              <a:rPr lang="it-IT" altLang="it-IT" u="sng" dirty="0" err="1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ileoscopia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negativa fino all'ultima ansa ileale</a:t>
            </a:r>
          </a:p>
          <a:p>
            <a:pPr marL="425450" indent="-417513" hangingPunct="1">
              <a:lnSpc>
                <a:spcPct val="92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it-IT" u="sng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EGDS,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con riscontro di gastrite antrale e duodenite erosiva fino D2</a:t>
            </a:r>
          </a:p>
          <a:p>
            <a:pPr algn="just" hangingPunct="1">
              <a:lnSpc>
                <a:spcPct val="92000"/>
              </a:lnSpc>
              <a:buClrTx/>
              <a:buFontTx/>
              <a:buNone/>
            </a:pPr>
            <a:endParaRPr lang="it-IT" altLang="it-IT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E3C3324-ED37-474A-B7E1-C0FCA771C90C}"/>
              </a:ext>
            </a:extLst>
          </p:cNvPr>
          <p:cNvSpPr/>
          <p:nvPr/>
        </p:nvSpPr>
        <p:spPr>
          <a:xfrm>
            <a:off x="683524" y="4492935"/>
            <a:ext cx="7646491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ea typeface="Microsoft YaHei"/>
                <a:cs typeface="Arial" panose="020B0604020202020204" pitchFamily="34" charset="0"/>
              </a:rPr>
              <a:t>Alle dimissioni consigliata terapia con IPP ad alto dosaggio, con beneficio.</a:t>
            </a:r>
            <a:b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ea typeface="Microsoft YaHei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39805C4C-CA53-477D-9EA5-7ECFB935431A}"/>
              </a:ext>
            </a:extLst>
          </p:cNvPr>
          <p:cNvSpPr/>
          <p:nvPr/>
        </p:nvSpPr>
        <p:spPr>
          <a:xfrm>
            <a:off x="644567" y="5013176"/>
            <a:ext cx="7851775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ea typeface="Microsoft YaHei"/>
                <a:cs typeface="Arial" panose="020B0604020202020204" pitchFamily="34" charset="0"/>
              </a:rPr>
              <a:t>Al tentativo di sospensione degli IPP ricomparsa dei sintomi, con dolori addominali crampiformi in sede </a:t>
            </a:r>
            <a:r>
              <a:rPr lang="it-IT" altLang="it-IT" dirty="0" err="1">
                <a:solidFill>
                  <a:srgbClr val="004586"/>
                </a:solidFill>
                <a:latin typeface="Times New Roman" panose="02020603050405020304" pitchFamily="18" charset="0"/>
                <a:ea typeface="Microsoft YaHei"/>
                <a:cs typeface="Arial" panose="020B0604020202020204" pitchFamily="34" charset="0"/>
              </a:rPr>
              <a:t>epi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ea typeface="Microsoft YaHei"/>
                <a:cs typeface="Arial" panose="020B0604020202020204" pitchFamily="34" charset="0"/>
              </a:rPr>
              <a:t>-mesogastrica, diarrea acquosa e vomito, con necessità di riprendere la terapia prescritta.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135">
            <a:extLst>
              <a:ext uri="{FF2B5EF4-FFF2-40B4-BE49-F238E27FC236}">
                <a16:creationId xmlns:a16="http://schemas.microsoft.com/office/drawing/2014/main" xmlns="" id="{35555856-9970-4BC3-9AA9-6A917F53A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81629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4" name="Picture 137">
            <a:extLst>
              <a:ext uri="{FF2B5EF4-FFF2-40B4-BE49-F238E27FC236}">
                <a16:creationId xmlns:a16="http://schemas.microsoft.com/office/drawing/2014/main" xmlns="" id="{7F487851-BFAF-46D8-A1ED-50CAD6E46F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1">
            <a:extLst>
              <a:ext uri="{FF2B5EF4-FFF2-40B4-BE49-F238E27FC236}">
                <a16:creationId xmlns:a16="http://schemas.microsoft.com/office/drawing/2014/main" xmlns="" id="{69A6FB36-AFDE-463E-9DA0-4ED0A627AE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1011" y="2600908"/>
            <a:ext cx="4427984" cy="165618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defTabSz="914400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sz="2400" kern="12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altLang="it-IT" sz="2400" kern="12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</a:t>
            </a:r>
            <a:r>
              <a:rPr lang="en-US" altLang="it-IT" sz="2400" kern="12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2400" kern="12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motivi</a:t>
            </a:r>
            <a:r>
              <a:rPr lang="en-US" altLang="it-IT" sz="2400" kern="12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2400" kern="12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ritorna</a:t>
            </a:r>
            <a:r>
              <a:rPr lang="en-US" altLang="it-IT" sz="2400" kern="12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2400" kern="12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US" altLang="it-IT" sz="2400" kern="12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nostra </a:t>
            </a:r>
            <a:r>
              <a:rPr lang="en-US" altLang="it-IT" sz="2400" kern="12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osservazione</a:t>
            </a:r>
            <a:r>
              <a:rPr lang="en-US" altLang="it-IT" sz="2400" kern="12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regime </a:t>
            </a:r>
            <a:r>
              <a:rPr lang="en-US" altLang="it-IT" sz="2400" kern="12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ambulatoriale</a:t>
            </a:r>
            <a:r>
              <a:rPr lang="en-US" altLang="it-IT" sz="2400" kern="12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it-IT" sz="2400" kern="12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it-IT" sz="2400" kern="12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dispone per </a:t>
            </a:r>
            <a:r>
              <a:rPr lang="en-US" altLang="it-IT" sz="2400" kern="12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ricovero</a:t>
            </a:r>
            <a:r>
              <a:rPr lang="en-US" altLang="it-IT" sz="2400" kern="12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it-IT" sz="2400" kern="12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elezione</a:t>
            </a:r>
            <a:r>
              <a:rPr lang="en-US" altLang="it-IT" sz="2400" kern="12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altLang="it-IT" sz="2400" kern="12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approfondimento</a:t>
            </a:r>
            <a:r>
              <a:rPr lang="en-US" altLang="it-IT" sz="2400" kern="12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2400" kern="12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diagnostico</a:t>
            </a:r>
            <a:r>
              <a:rPr lang="en-US" altLang="it-IT" sz="2400" kern="12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2400" kern="12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gastroenterologico</a:t>
            </a:r>
            <a:r>
              <a:rPr lang="en-US" altLang="it-IT" sz="2400" kern="12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39" name="Freeform 50">
            <a:extLst>
              <a:ext uri="{FF2B5EF4-FFF2-40B4-BE49-F238E27FC236}">
                <a16:creationId xmlns:a16="http://schemas.microsoft.com/office/drawing/2014/main" xmlns="" id="{13722DD7-BA73-4776-93A3-94491FEF7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1159"/>
            <a:ext cx="409865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 descr="Immagine che contiene interni, tavolo, piatto, bianco&#10;&#10;Descrizione generata automaticamente">
            <a:extLst>
              <a:ext uri="{FF2B5EF4-FFF2-40B4-BE49-F238E27FC236}">
                <a16:creationId xmlns:a16="http://schemas.microsoft.com/office/drawing/2014/main" xmlns="" id="{F2746FA8-712B-4280-B0B7-9E0B57DAE0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"/>
          <a:stretch/>
        </p:blipFill>
        <p:spPr>
          <a:xfrm>
            <a:off x="51585" y="1700808"/>
            <a:ext cx="3333921" cy="4101678"/>
          </a:xfrm>
          <a:prstGeom prst="flowChartConnector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xmlns="" id="{393389F2-919A-4FDF-94DB-E620F5D04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3476"/>
            <a:ext cx="4402726" cy="688770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xmlns="" id="{08D4A4FB-D568-4F66-8124-95E1F3445C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8789" y="2204864"/>
            <a:ext cx="8171834" cy="1800226"/>
          </a:xfrm>
          <a:ln/>
        </p:spPr>
        <p:txBody>
          <a:bodyPr/>
          <a:lstStyle/>
          <a:p>
            <a:pPr>
              <a:spcAft>
                <a:spcPts val="850"/>
              </a:spcAft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</a:rPr>
              <a:t>Diarrea e dolori addominali</a:t>
            </a:r>
          </a:p>
          <a:p>
            <a:pPr>
              <a:spcAft>
                <a:spcPts val="850"/>
              </a:spcAft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</a:rPr>
              <a:t>Malattia ulcerosa peptica recidivante estesa a sedi inusuali</a:t>
            </a:r>
          </a:p>
          <a:p>
            <a:pPr>
              <a:spcAft>
                <a:spcPts val="850"/>
              </a:spcAft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</a:rPr>
              <a:t>Malattia da reflusso gastroesofageo recidivante</a:t>
            </a:r>
          </a:p>
          <a:p>
            <a:pPr marL="0" indent="0" algn="ctr">
              <a:spcAft>
                <a:spcPts val="85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400" dirty="0">
                <a:solidFill>
                  <a:srgbClr val="004586"/>
                </a:solidFill>
                <a:latin typeface="Times New Roman" panose="02020603050405020304" pitchFamily="18" charset="0"/>
              </a:rPr>
              <a:t>...corteo sintomatologico responsivo alla terapia con IPP</a:t>
            </a:r>
          </a:p>
          <a:p>
            <a:pPr marL="0" indent="0" algn="ctr">
              <a:spcAft>
                <a:spcPts val="85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20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>
              <a:spcAft>
                <a:spcPts val="85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4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>
              <a:spcAft>
                <a:spcPts val="85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4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>
              <a:spcAft>
                <a:spcPts val="85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4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66675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4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xmlns="" id="{2FE56CD3-420B-41B8-B5FA-553905D6E0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22" y="4200485"/>
            <a:ext cx="1980000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xmlns="" id="{184317D8-43B1-4687-8F9D-76EEF4028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10" y="4199764"/>
            <a:ext cx="1980000" cy="169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xmlns="" id="{AD8AED7B-E59A-4305-BAF5-23FD6F1E3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92" y="4200326"/>
            <a:ext cx="1980000" cy="169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xmlns="" id="{D3513C99-581A-4F3C-9E4F-9B7FF936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" y="4200485"/>
            <a:ext cx="2034202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Text Box 6">
            <a:extLst>
              <a:ext uri="{FF2B5EF4-FFF2-40B4-BE49-F238E27FC236}">
                <a16:creationId xmlns:a16="http://schemas.microsoft.com/office/drawing/2014/main" xmlns="" id="{93AAB3B1-BBAC-470F-950C-100D11DC0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1264370"/>
            <a:ext cx="8171834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92000"/>
              </a:lnSpc>
              <a:buClrTx/>
              <a:buFontTx/>
              <a:buNone/>
            </a:pPr>
            <a:r>
              <a:rPr lang="it-IT" altLang="it-IT" sz="28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Back to </a:t>
            </a:r>
            <a:r>
              <a:rPr lang="it-IT" altLang="it-IT" sz="2800" b="1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anamnesis</a:t>
            </a:r>
            <a:r>
              <a:rPr lang="it-IT" altLang="it-IT" sz="28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FC119CAC-49CE-4E89-B7C8-2C93D2CA50FD}"/>
              </a:ext>
            </a:extLst>
          </p:cNvPr>
          <p:cNvSpPr/>
          <p:nvPr/>
        </p:nvSpPr>
        <p:spPr>
          <a:xfrm>
            <a:off x="488025" y="3573016"/>
            <a:ext cx="8167949" cy="241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it-IT" dirty="0">
              <a:solidFill>
                <a:srgbClr val="0045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Eseguita </a:t>
            </a:r>
            <a:r>
              <a:rPr lang="it-IT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EGDS</a:t>
            </a: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biopsie multiple: </a:t>
            </a:r>
          </a:p>
          <a:p>
            <a:pPr marL="360000" algn="just"/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«Mucosa gastrica diffusamente iperemica con evidenza, nel corpo-fondo, di alcune pliche ipertrofiche erose in superficie e sormontate da coaguli puntiformi. </a:t>
            </a:r>
          </a:p>
          <a:p>
            <a:pPr marL="360000" algn="just"/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Mucosa duodenale marcatamente iperemica ed erosa fino alla seconda porzione». </a:t>
            </a:r>
          </a:p>
          <a:p>
            <a:pPr marL="360000" algn="just"/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Effettuato campionamento bioptico multiplo a livello gastrico.</a:t>
            </a:r>
          </a:p>
          <a:p>
            <a:pPr marL="360000"/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Esame istologico negativo per GCA; ricerca di H. pylori su biopsie gastriche 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negativa</a:t>
            </a: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ECECDFC-DC73-4B63-96CD-7D74B95CE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346897"/>
            <a:ext cx="2232248" cy="2147980"/>
          </a:xfrm>
          <a:prstGeom prst="rect">
            <a:avLst/>
          </a:prstGeom>
          <a:effectLst>
            <a:glow rad="127000">
              <a:srgbClr val="004586"/>
            </a:glo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DB452FC8-9844-4116-8B68-DB84640DE74F}"/>
              </a:ext>
            </a:extLst>
          </p:cNvPr>
          <p:cNvSpPr/>
          <p:nvPr/>
        </p:nvSpPr>
        <p:spPr>
          <a:xfrm>
            <a:off x="395536" y="1916832"/>
            <a:ext cx="5040560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Eseguito dosaggio ripetuto della </a:t>
            </a:r>
            <a:r>
              <a:rPr lang="it-IT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gastrina sierica </a:t>
            </a: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digiuno con evidenza di elevazione dei valori (fino a 815 </a:t>
            </a:r>
            <a:r>
              <a:rPr 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v.n. &lt;115</a:t>
            </a:r>
            <a:r>
              <a:rPr lang="it-IT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xmlns="" id="{C6F3E7AA-7037-4A0F-BE2C-E4D00ECC28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3930" y="908720"/>
            <a:ext cx="4470524" cy="4318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Indicazioni al dosaggio della </a:t>
            </a:r>
            <a:r>
              <a:rPr lang="it-IT" altLang="it-IT" sz="2000" b="1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gastremia</a:t>
            </a:r>
            <a:endParaRPr lang="it-IT" altLang="it-IT" sz="2000" b="1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xmlns="" id="{BD8AC83F-AF52-490E-8639-A97241C3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635625"/>
            <a:ext cx="822483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r>
              <a:rPr lang="it-IT" altLang="it-IT" sz="1600">
                <a:solidFill>
                  <a:srgbClr val="0066CC"/>
                </a:solidFill>
                <a:latin typeface="Calibri" panose="020F0502020204030204" pitchFamily="34" charset="0"/>
              </a:rPr>
              <a:t>   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xmlns="" id="{E29808C5-BE69-4CE3-9A8C-A25E8897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7" y="4224228"/>
            <a:ext cx="4032251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4">
            <a:extLst>
              <a:ext uri="{FF2B5EF4-FFF2-40B4-BE49-F238E27FC236}">
                <a16:creationId xmlns:a16="http://schemas.microsoft.com/office/drawing/2014/main" xmlns="" id="{08CC28C0-4959-46BB-9D10-F5CAF742C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889194"/>
            <a:ext cx="432048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92000"/>
              </a:lnSpc>
              <a:buClrTx/>
              <a:buFontTx/>
              <a:buNone/>
            </a:pPr>
            <a:r>
              <a:rPr lang="it-IT" altLang="it-IT" sz="20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di </a:t>
            </a:r>
            <a:r>
              <a:rPr lang="it-IT" altLang="it-IT" sz="2000" b="1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ipergastrinemia</a:t>
            </a:r>
            <a:r>
              <a:rPr lang="it-IT" altLang="it-IT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703" name="Picture 7">
            <a:extLst>
              <a:ext uri="{FF2B5EF4-FFF2-40B4-BE49-F238E27FC236}">
                <a16:creationId xmlns:a16="http://schemas.microsoft.com/office/drawing/2014/main" xmlns="" id="{93B41CAC-72BD-4EF3-BAC8-4BEB0EA3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9" y="1412776"/>
            <a:ext cx="40322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4" name="Text Box 8">
            <a:extLst>
              <a:ext uri="{FF2B5EF4-FFF2-40B4-BE49-F238E27FC236}">
                <a16:creationId xmlns:a16="http://schemas.microsoft.com/office/drawing/2014/main" xmlns="" id="{6BE262EF-C829-4266-BEAA-995D057FF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1955715"/>
            <a:ext cx="4032251" cy="36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92000"/>
              </a:lnSpc>
              <a:buClrTx/>
              <a:buFontTx/>
              <a:buNone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Escluso un quadro di Gastrite Cronica Atrofica (mediante sierologia per APCA, esame istologico su biopsie gastriche multiple e ricerca di </a:t>
            </a:r>
            <a:r>
              <a:rPr lang="it-IT" altLang="it-IT" i="1" dirty="0">
                <a:solidFill>
                  <a:srgbClr val="004586"/>
                </a:solidFill>
                <a:latin typeface="Times New Roman" panose="02020603050405020304" pitchFamily="18" charset="0"/>
              </a:rPr>
              <a:t>H. </a:t>
            </a:r>
            <a:r>
              <a:rPr lang="it-IT" altLang="it-IT" i="1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pylori</a:t>
            </a: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)</a:t>
            </a:r>
            <a:endParaRPr lang="it-IT" altLang="it-IT" dirty="0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algn="just" hangingPunct="1">
              <a:lnSpc>
                <a:spcPct val="92000"/>
              </a:lnSpc>
              <a:buClrTx/>
              <a:buFontTx/>
              <a:buNone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/>
            </a:r>
            <a:b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</a:b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Alla luce del raccordo anamnestico. ci si è orientati verso un possibile quadro di </a:t>
            </a:r>
            <a:r>
              <a:rPr lang="it-IT" altLang="it-IT" b="1" dirty="0">
                <a:solidFill>
                  <a:srgbClr val="004586"/>
                </a:solidFill>
                <a:latin typeface="Times New Roman" panose="02020603050405020304" pitchFamily="18" charset="0"/>
              </a:rPr>
              <a:t>Sindrome di Zollinger-Ellison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, suffragato dai risultati del dosaggio </a:t>
            </a:r>
            <a:r>
              <a:rPr lang="it-IT" altLang="it-IT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bioumorale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 della  </a:t>
            </a:r>
            <a:r>
              <a:rPr lang="it-IT" altLang="it-IT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Cromogranina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 A sierica, i cui valori, seppur sotto terapia con IPP, sono risultati marcatamente elevati (1478 </a:t>
            </a:r>
            <a:r>
              <a:rPr lang="it-IT" altLang="it-IT" dirty="0" err="1" smtClean="0">
                <a:solidFill>
                  <a:srgbClr val="004586"/>
                </a:solidFill>
                <a:latin typeface="Times New Roman" panose="02020603050405020304" pitchFamily="18" charset="0"/>
              </a:rPr>
              <a:t>ng</a:t>
            </a: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/ml; </a:t>
            </a:r>
            <a:r>
              <a:rPr lang="it-IT" altLang="it-IT" dirty="0" err="1" smtClean="0">
                <a:solidFill>
                  <a:srgbClr val="004586"/>
                </a:solidFill>
                <a:latin typeface="Times New Roman" panose="02020603050405020304" pitchFamily="18" charset="0"/>
              </a:rPr>
              <a:t>vn</a:t>
            </a: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&lt;84,7</a:t>
            </a: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)</a:t>
            </a:r>
            <a:endParaRPr lang="it-IT" altLang="it-IT" dirty="0">
              <a:solidFill>
                <a:srgbClr val="00458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xmlns="" id="{1F57E7E0-BCBE-4793-B601-73EAB2147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760413"/>
            <a:ext cx="78867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xmlns="" id="{8C78E183-5ED9-49EE-8705-FFDC07A4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2076450"/>
            <a:ext cx="3867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xmlns="" id="{FEE8FAE4-6321-442D-8D27-2C4DA490A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2900363"/>
            <a:ext cx="386715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xmlns="" id="{05F437D1-4129-426C-B719-EE56A74A7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2076450"/>
            <a:ext cx="3886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xmlns="" id="{B2C9BC10-7407-46FF-BEC2-C050DCF4A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2900363"/>
            <a:ext cx="388620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xmlns="" id="{8AFB02E9-45D6-4E56-B858-6FBF1B915D2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4841" y="716684"/>
            <a:ext cx="8425631" cy="5664643"/>
          </a:xfrm>
          <a:ln/>
        </p:spPr>
        <p:txBody>
          <a:bodyPr/>
          <a:lstStyle/>
          <a:p>
            <a:pPr indent="-266700" algn="ctr"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Sindrome di Zollinger-Ellison (ZES) </a:t>
            </a:r>
          </a:p>
          <a:p>
            <a:pPr marL="17463" indent="0"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Sindrome clinica rara causata da una secrezione ectopica aberrante, da parte di neoplasie neuroendocrine (NET), di gastrina. </a:t>
            </a:r>
          </a:p>
          <a:p>
            <a:pPr marL="17463" indent="0" algn="just"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8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361950" indent="-285750" algn="just">
              <a:lnSpc>
                <a:spcPct val="100000"/>
              </a:lnSpc>
              <a:spcAft>
                <a:spcPts val="288"/>
              </a:spcAft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Incidenza: 0.5-2/milione di abitanti</a:t>
            </a:r>
          </a:p>
          <a:p>
            <a:pPr marL="361950" indent="-285750" algn="just">
              <a:lnSpc>
                <a:spcPct val="100000"/>
              </a:lnSpc>
              <a:spcAft>
                <a:spcPts val="288"/>
              </a:spcAft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Prevalenza:1-9/100.000 abitanti</a:t>
            </a:r>
          </a:p>
          <a:p>
            <a:pPr marL="361950" indent="-285750" algn="just">
              <a:lnSpc>
                <a:spcPct val="100000"/>
              </a:lnSpc>
              <a:spcAft>
                <a:spcPts val="288"/>
              </a:spcAft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Picco di incidenza: 30-50 anni</a:t>
            </a:r>
          </a:p>
          <a:p>
            <a:pPr marL="361950" indent="-285750" algn="just">
              <a:lnSpc>
                <a:spcPct val="100000"/>
              </a:lnSpc>
              <a:spcAft>
                <a:spcPts val="288"/>
              </a:spcAft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Rapporto F:M: 1,3:1 </a:t>
            </a:r>
          </a:p>
          <a:p>
            <a:pPr marL="361950" indent="-285750" algn="just">
              <a:lnSpc>
                <a:spcPct val="100000"/>
              </a:lnSpc>
              <a:spcAft>
                <a:spcPts val="288"/>
              </a:spcAft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80% sporadico</a:t>
            </a:r>
          </a:p>
          <a:p>
            <a:pPr marL="361950" indent="-285750" algn="just">
              <a:lnSpc>
                <a:spcPct val="100000"/>
              </a:lnSpc>
              <a:spcAft>
                <a:spcPts val="288"/>
              </a:spcAft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20 % in associazione a MEN 1</a:t>
            </a:r>
          </a:p>
          <a:p>
            <a:pPr marL="361950" indent="-285750" algn="just">
              <a:lnSpc>
                <a:spcPct val="100000"/>
              </a:lnSpc>
              <a:spcAft>
                <a:spcPts val="288"/>
              </a:spcAft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Malignità nel 60-90% dei casi</a:t>
            </a:r>
          </a:p>
          <a:p>
            <a:pPr indent="-266700">
              <a:lnSpc>
                <a:spcPct val="100000"/>
              </a:lnSpc>
              <a:spcAft>
                <a:spcPts val="288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8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indent="-266700">
              <a:lnSpc>
                <a:spcPct val="100000"/>
              </a:lnSpc>
              <a:spcAft>
                <a:spcPts val="288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8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288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Frequente ritardo diagnostico (4-8 anni) a causa della rarità della patologia e </a:t>
            </a: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dell’abuso 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indiscriminato odierno di IPP che, mitigando gli effetti </a:t>
            </a: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dell’</a:t>
            </a:r>
            <a:r>
              <a:rPr lang="it-IT" altLang="it-IT" sz="1800" dirty="0" err="1" smtClean="0">
                <a:solidFill>
                  <a:srgbClr val="004586"/>
                </a:solidFill>
                <a:latin typeface="Times New Roman" panose="02020603050405020304" pitchFamily="18" charset="0"/>
              </a:rPr>
              <a:t>iperincrezione</a:t>
            </a: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acida, rendono il corteo sintomatologico ed il quadro endoscopico meno eclatante rispetto al passato.</a:t>
            </a:r>
            <a:endParaRPr lang="it-IT" altLang="it-IT" sz="1600" dirty="0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marL="0" indent="76200" algn="just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6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727" name="Freeform 7">
            <a:extLst>
              <a:ext uri="{FF2B5EF4-FFF2-40B4-BE49-F238E27FC236}">
                <a16:creationId xmlns:a16="http://schemas.microsoft.com/office/drawing/2014/main" xmlns="" id="{50AF7764-47AD-441C-92FC-8338EE301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635" y="2348880"/>
            <a:ext cx="3745805" cy="2407443"/>
          </a:xfrm>
          <a:custGeom>
            <a:avLst/>
            <a:gdLst>
              <a:gd name="T0" fmla="*/ 0 w 9001"/>
              <a:gd name="T1" fmla="*/ 5400 h 5401"/>
              <a:gd name="T2" fmla="*/ 0 w 9001"/>
              <a:gd name="T3" fmla="*/ 0 h 5401"/>
              <a:gd name="T4" fmla="*/ 9000 w 9001"/>
              <a:gd name="T5" fmla="*/ 0 h 5401"/>
              <a:gd name="T6" fmla="*/ 9000 w 9001"/>
              <a:gd name="T7" fmla="*/ 5400 h 5401"/>
              <a:gd name="T8" fmla="*/ 0 w 9001"/>
              <a:gd name="T9" fmla="*/ 5400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1" h="5401">
                <a:moveTo>
                  <a:pt x="0" y="5400"/>
                </a:moveTo>
                <a:lnTo>
                  <a:pt x="0" y="0"/>
                </a:lnTo>
                <a:lnTo>
                  <a:pt x="9000" y="0"/>
                </a:lnTo>
                <a:lnTo>
                  <a:pt x="9000" y="5400"/>
                </a:lnTo>
                <a:lnTo>
                  <a:pt x="0" y="5400"/>
                </a:lnTo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>
            <a:glow rad="127000">
              <a:srgbClr val="004586"/>
            </a:glow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xmlns="" id="{E4AA1D99-2549-4E01-908B-32BDD5BFEA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6263" y="1079500"/>
            <a:ext cx="7920037" cy="5003800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1425"/>
              </a:spcBef>
              <a:spcAft>
                <a:spcPts val="14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Paziente S.B., uomo, 37 anni.</a:t>
            </a:r>
            <a:r>
              <a:rPr lang="it-IT" altLang="it-IT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4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Anamnesi familiare </a:t>
            </a:r>
            <a:r>
              <a:rPr lang="it-IT" altLang="it-IT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Padre vivente, affetto da ipertensione arteriosa e diabete mellito di tipo 2</a:t>
            </a:r>
            <a:b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Madre vivente, affetta da ipertensione arteriosa</a:t>
            </a:r>
            <a:b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fratelli, viventi, in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4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24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4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Anamnesi fisiologica</a:t>
            </a:r>
            <a:r>
              <a:rPr lang="it-IT" altLang="it-IT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fumo, no alcool, non abuso di FANS.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4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24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4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Anamnesi patologica remota</a:t>
            </a:r>
            <a:r>
              <a:rPr lang="it-IT" altLang="it-IT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Sindrome ansiosa, in trattamento con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alprazolam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4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Anamnesi patologica prossima</a:t>
            </a:r>
            <a:r>
              <a:rPr lang="it-IT" altLang="it-IT" sz="16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16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Comparsa, circa 3 anni addietro, di modifica dell’alvo in senso diarroico (4 evacuazioni/die di feci liquide) e dolori addominali crampiformi in epigastrio-ipocondrio destro, motivo per cui si rivolgeva all’attenzione di Specialista Gastroenterologo.</a:t>
            </a:r>
            <a:r>
              <a:rPr lang="it-IT" altLang="it-IT" sz="1400" dirty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it-IT" altLang="it-IT" sz="1400" dirty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it-IT" altLang="it-IT" sz="1400" dirty="0">
              <a:solidFill>
                <a:srgbClr val="0066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xmlns="" id="{D5CF718F-E6CE-4B1F-905E-2CAD249CC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088" y="0"/>
            <a:ext cx="6969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xmlns="" id="{6986B473-901E-4FEC-93AC-2486179EE01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3240088"/>
            <a:ext cx="8577263" cy="3384550"/>
          </a:xfrm>
          <a:ln/>
        </p:spPr>
        <p:txBody>
          <a:bodyPr/>
          <a:lstStyle/>
          <a:p>
            <a:pPr indent="-3286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14288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Quadro clinico caratteristico</a:t>
            </a:r>
          </a:p>
          <a:p>
            <a:pPr marL="0" indent="14288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800" b="1" dirty="0">
              <a:solidFill>
                <a:srgbClr val="0045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300037" indent="-285750">
              <a:spcAft>
                <a:spcPts val="725"/>
              </a:spcAft>
              <a:buSzPct val="45000"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Ulcere </a:t>
            </a:r>
            <a:r>
              <a:rPr lang="it-IT" altLang="it-IT" sz="1600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peptiche, 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spesso multiple ed estese fino alle porzioni distali del duodeno o al digiuno.</a:t>
            </a:r>
          </a:p>
          <a:p>
            <a:pPr marL="300037" indent="-285750">
              <a:spcAft>
                <a:spcPts val="725"/>
              </a:spcAft>
              <a:buSzPct val="45000"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Malattia da reflusso gastroesofageo recidivante e severa </a:t>
            </a:r>
          </a:p>
          <a:p>
            <a:pPr marL="300037" indent="-285750">
              <a:spcAft>
                <a:spcPct val="0"/>
              </a:spcAft>
              <a:buSzPct val="45000"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Diarrea cronica  secondaria a:</a:t>
            </a:r>
          </a:p>
          <a:p>
            <a:pPr marL="700087" lvl="1">
              <a:lnSpc>
                <a:spcPct val="100000"/>
              </a:lnSpc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Irritazione diretta della mucosa intestinale da parte </a:t>
            </a:r>
            <a:r>
              <a:rPr lang="it-IT" altLang="it-IT" sz="1600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dell’acido 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cloridrico</a:t>
            </a:r>
          </a:p>
          <a:p>
            <a:pPr marL="700087" lvl="1">
              <a:lnSpc>
                <a:spcPct val="100000"/>
              </a:lnSpc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Irritazione indiretta  per aumentata  precipitazione di sali biliari</a:t>
            </a:r>
          </a:p>
          <a:p>
            <a:pPr marL="700087" lvl="1">
              <a:lnSpc>
                <a:spcPct val="100000"/>
              </a:lnSpc>
              <a:spcAft>
                <a:spcPts val="725"/>
              </a:spcAft>
              <a:buSzPct val="45000"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Steatorrea per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maldigestione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 lipidica da disattivazione delle lipasi pancreatiche  (a causa del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Ph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 notevolmente ridotto) con conseguente malassorbimento e calo ponderale.</a:t>
            </a:r>
          </a:p>
          <a:p>
            <a:pPr marL="300037" indent="-285750">
              <a:buSzPct val="45000"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Dolori addominali, inappetenza, nausea e vomito</a:t>
            </a:r>
            <a:r>
              <a:rPr lang="it-IT" altLang="it-IT" sz="1600" dirty="0">
                <a:solidFill>
                  <a:srgbClr val="004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xmlns="" id="{E74EE851-89B5-4DAB-B803-C6BBED3C7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" y="781682"/>
            <a:ext cx="43481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 marL="342900" indent="-2667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it-IT" altLang="it-IT" sz="32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Fisiopatologia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xmlns="" id="{668436A6-CF23-4FB1-B3B7-47802A672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" y="1791661"/>
            <a:ext cx="4509196" cy="123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Aumentata secrezione ectopica  di gastrina, responsabile di iperplasia delle cellule parietali gastriche, con conseguente aumento della capacità di secrezione basale  e  massimale di acido cloridrico.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xmlns="" id="{C4E500AE-C728-4329-9A84-0E8A071E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97" y="991972"/>
            <a:ext cx="2904704" cy="2248116"/>
          </a:xfrm>
          <a:prstGeom prst="rect">
            <a:avLst/>
          </a:prstGeom>
          <a:noFill/>
          <a:ln>
            <a:noFill/>
          </a:ln>
          <a:effectLst>
            <a:glow rad="127000">
              <a:srgbClr val="004586"/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xmlns="" id="{9DF1AA7F-7604-4256-BEBD-BC3D954282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527" y="4653136"/>
            <a:ext cx="8408597" cy="1501775"/>
          </a:xfrm>
          <a:ln/>
        </p:spPr>
        <p:txBody>
          <a:bodyPr/>
          <a:lstStyle/>
          <a:p>
            <a:pPr indent="-266700" algn="ctr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indent="-266700">
              <a:lnSpc>
                <a:spcPct val="100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8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indent="-266700" algn="ctr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2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66700" algn="ctr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2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66700" algn="ctr">
              <a:lnSpc>
                <a:spcPct val="100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5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66700" algn="ctr">
              <a:lnSpc>
                <a:spcPct val="100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5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66700" algn="ctr">
              <a:lnSpc>
                <a:spcPct val="100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5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indent="-266700" algn="ctr">
              <a:lnSpc>
                <a:spcPct val="100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6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76200" indent="0" algn="ctr">
              <a:lnSpc>
                <a:spcPct val="100000"/>
              </a:lnSpc>
              <a:spcAft>
                <a:spcPts val="288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Sedi</a:t>
            </a:r>
          </a:p>
          <a:p>
            <a:pPr marL="487363" indent="-411163">
              <a:lnSpc>
                <a:spcPct val="100000"/>
              </a:lnSpc>
              <a:spcAft>
                <a:spcPts val="288"/>
              </a:spcAft>
              <a:buSzPct val="45000"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Duodeno: 50-88% nei casi di ZES </a:t>
            </a:r>
            <a:r>
              <a:rPr lang="it-IT" altLang="it-IT" sz="1600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sporadica; 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70-100% nei casi di ZES associata a MEN1.</a:t>
            </a:r>
          </a:p>
          <a:p>
            <a:pPr marL="487363" indent="-411163">
              <a:lnSpc>
                <a:spcPct val="100000"/>
              </a:lnSpc>
              <a:spcAft>
                <a:spcPts val="288"/>
              </a:spcAft>
              <a:buSzPct val="45000"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Pancreas: 25% dei casi. </a:t>
            </a:r>
          </a:p>
          <a:p>
            <a:pPr marL="487363" indent="-411163">
              <a:lnSpc>
                <a:spcPct val="100000"/>
              </a:lnSpc>
              <a:buSzPct val="45000"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Altre sedi addominali (stomaco, linfonodi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peripancreatici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, fegato, dotto biliare, ovaie) ed extra-addominali (cuore, carcinoma polmonare a piccole cellule): 5-15% dei casi.</a:t>
            </a:r>
          </a:p>
        </p:txBody>
      </p:sp>
      <p:sp>
        <p:nvSpPr>
          <p:cNvPr id="32770" name="Freeform 2">
            <a:extLst>
              <a:ext uri="{FF2B5EF4-FFF2-40B4-BE49-F238E27FC236}">
                <a16:creationId xmlns:a16="http://schemas.microsoft.com/office/drawing/2014/main" xmlns="" id="{60C67DE6-228B-4A60-A345-8648CFC13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997" y="1617982"/>
            <a:ext cx="3705128" cy="2891138"/>
          </a:xfrm>
          <a:custGeom>
            <a:avLst/>
            <a:gdLst>
              <a:gd name="T0" fmla="*/ 0 w 5800"/>
              <a:gd name="T1" fmla="*/ 4701 h 4702"/>
              <a:gd name="T2" fmla="*/ 0 w 5800"/>
              <a:gd name="T3" fmla="*/ 0 h 4702"/>
              <a:gd name="T4" fmla="*/ 5799 w 5800"/>
              <a:gd name="T5" fmla="*/ 0 h 4702"/>
              <a:gd name="T6" fmla="*/ 5799 w 5800"/>
              <a:gd name="T7" fmla="*/ 4701 h 4702"/>
              <a:gd name="T8" fmla="*/ 0 w 5800"/>
              <a:gd name="T9" fmla="*/ 4701 h 4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0" h="4702">
                <a:moveTo>
                  <a:pt x="0" y="4701"/>
                </a:moveTo>
                <a:lnTo>
                  <a:pt x="0" y="0"/>
                </a:lnTo>
                <a:lnTo>
                  <a:pt x="5799" y="0"/>
                </a:lnTo>
                <a:lnTo>
                  <a:pt x="5799" y="4701"/>
                </a:lnTo>
                <a:lnTo>
                  <a:pt x="0" y="4701"/>
                </a:lnTo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>
            <a:glow rad="127000">
              <a:srgbClr val="004586"/>
            </a:glow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xmlns="" id="{D919276F-5598-4395-88F8-36144F16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617982"/>
            <a:ext cx="4537900" cy="2891138"/>
          </a:xfrm>
          <a:prstGeom prst="rect">
            <a:avLst/>
          </a:prstGeom>
          <a:noFill/>
          <a:ln>
            <a:solidFill>
              <a:srgbClr val="004586"/>
            </a:solidFill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Aft>
                <a:spcPts val="575"/>
              </a:spcAft>
              <a:buClrTx/>
              <a:buFontTx/>
              <a:buNone/>
            </a:pPr>
            <a:r>
              <a:rPr lang="it-IT" altLang="it-IT" sz="24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"Triangolo del </a:t>
            </a:r>
            <a:r>
              <a:rPr lang="it-IT" altLang="it-IT" sz="2400" b="1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gastrinoma</a:t>
            </a:r>
            <a:r>
              <a:rPr lang="it-IT" altLang="it-IT" sz="24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"</a:t>
            </a:r>
          </a:p>
          <a:p>
            <a:pPr algn="ctr" hangingPunct="1">
              <a:lnSpc>
                <a:spcPct val="100000"/>
              </a:lnSpc>
              <a:spcAft>
                <a:spcPts val="575"/>
              </a:spcAft>
              <a:buClrTx/>
              <a:buFontTx/>
              <a:buNone/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Area di maggior coinvolgimento (60-90% dei casi) </a:t>
            </a:r>
          </a:p>
          <a:p>
            <a:pPr algn="ctr" hangingPunct="1">
              <a:lnSpc>
                <a:spcPct val="100000"/>
              </a:lnSpc>
              <a:spcAft>
                <a:spcPts val="575"/>
              </a:spcAft>
              <a:buClrTx/>
              <a:buFontTx/>
              <a:buNone/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Compresa tra:</a:t>
            </a:r>
          </a:p>
          <a:p>
            <a:pPr marL="285750" indent="-285750" hangingPunct="1">
              <a:lnSpc>
                <a:spcPct val="100000"/>
              </a:lnSpc>
              <a:spcAft>
                <a:spcPts val="575"/>
              </a:spcAft>
              <a:buClrTx/>
              <a:buFont typeface="Arial" panose="020B0604020202020204" pitchFamily="34" charset="0"/>
              <a:buChar char="•"/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Superiormente giunzione del dotto cistico con il coledoco</a:t>
            </a:r>
          </a:p>
          <a:p>
            <a:pPr marL="285750" indent="-285750" hangingPunct="1">
              <a:lnSpc>
                <a:spcPct val="100000"/>
              </a:lnSpc>
              <a:spcAft>
                <a:spcPts val="575"/>
              </a:spcAft>
              <a:buClrTx/>
              <a:buFont typeface="Arial" panose="020B0604020202020204" pitchFamily="34" charset="0"/>
              <a:buChar char="•"/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Inferiormente giunzione della seconda e terza porzione del duodeno</a:t>
            </a:r>
          </a:p>
          <a:p>
            <a:pPr marL="285750" indent="-285750" hangingPunct="1">
              <a:lnSpc>
                <a:spcPct val="100000"/>
              </a:lnSpc>
              <a:spcAft>
                <a:spcPts val="575"/>
              </a:spcAft>
              <a:buClrTx/>
              <a:buFont typeface="Arial" panose="020B0604020202020204" pitchFamily="34" charset="0"/>
              <a:buChar char="•"/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</a:rPr>
              <a:t>Medialmente giunzione del collo e del corpo pancreatici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51F06AD5-9A98-46FA-8A16-7F78C62411B4}"/>
              </a:ext>
            </a:extLst>
          </p:cNvPr>
          <p:cNvSpPr/>
          <p:nvPr/>
        </p:nvSpPr>
        <p:spPr>
          <a:xfrm>
            <a:off x="468312" y="828668"/>
            <a:ext cx="8207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6700" algn="ctr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Localizzazione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DD76D42-5EB6-4CC8-98A6-212421E4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2" y="592469"/>
            <a:ext cx="7800975" cy="615603"/>
          </a:xfrm>
        </p:spPr>
        <p:txBody>
          <a:bodyPr/>
          <a:lstStyle/>
          <a:p>
            <a:pPr algn="ctr"/>
            <a:r>
              <a:rPr lang="it-IT" sz="32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Algoritmo diagnostico</a:t>
            </a:r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2ED751EA-6D03-483F-A384-34F03FA2B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24" y="1208072"/>
            <a:ext cx="4381752" cy="5287978"/>
          </a:xfrm>
          <a:prstGeom prst="rect">
            <a:avLst/>
          </a:prstGeom>
          <a:effectLst>
            <a:glow rad="127000">
              <a:srgbClr val="004586"/>
            </a:glow>
          </a:effectLst>
        </p:spPr>
      </p:pic>
    </p:spTree>
    <p:extLst>
      <p:ext uri="{BB962C8B-B14F-4D97-AF65-F5344CB8AC3E}">
        <p14:creationId xmlns:p14="http://schemas.microsoft.com/office/powerpoint/2010/main" val="3530287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3B513694-DE52-4246-85C3-DB4382F048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80138" y="4725144"/>
            <a:ext cx="2819400" cy="1759271"/>
          </a:xfrm>
          <a:ln>
            <a:solidFill>
              <a:srgbClr val="004586"/>
            </a:solidFill>
          </a:ln>
        </p:spPr>
        <p:txBody>
          <a:bodyPr/>
          <a:lstStyle/>
          <a:p>
            <a:pPr marL="0" indent="4445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del nostro paziente, </a:t>
            </a:r>
            <a:r>
              <a:rPr lang="it-IT" altLang="it-IT" sz="1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l’anamnesi familiare 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 per patologie endocrine e la presenza di valori di calcemia, PTH e prolattina  nella norma hanno reso  improbabile il sospetto di </a:t>
            </a:r>
            <a:r>
              <a:rPr lang="it-IT" altLang="it-IT" sz="1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ZES/MEN1 </a:t>
            </a:r>
            <a:endParaRPr lang="it-IT" altLang="it-IT" sz="16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xmlns="" id="{E1034AA2-3909-4746-96D5-C49B00685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76263"/>
            <a:ext cx="867601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92000"/>
              </a:lnSpc>
              <a:buClrTx/>
              <a:buFontTx/>
              <a:buNone/>
            </a:pPr>
            <a:r>
              <a:rPr lang="it-IT" altLang="it-IT" sz="20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Neoplasia Endocrina Multipla di tipo 1 (MEN1)</a:t>
            </a:r>
            <a:r>
              <a:rPr lang="it-IT" altLang="it-IT" sz="16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xmlns="" id="{D3A7B31B-EAD3-42BD-8928-F152D870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69" y="1025525"/>
            <a:ext cx="2808288" cy="3390900"/>
          </a:xfrm>
          <a:prstGeom prst="rect">
            <a:avLst/>
          </a:prstGeom>
          <a:noFill/>
          <a:ln>
            <a:noFill/>
          </a:ln>
          <a:effectLst>
            <a:glow rad="127000">
              <a:srgbClr val="004586"/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93B2D6C1-F169-4581-9CDF-284CFB107375}"/>
              </a:ext>
            </a:extLst>
          </p:cNvPr>
          <p:cNvSpPr/>
          <p:nvPr/>
        </p:nvSpPr>
        <p:spPr>
          <a:xfrm>
            <a:off x="0" y="980728"/>
            <a:ext cx="6192688" cy="612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Sindrome ereditaria autosomica dominante ad elevata penetranza tra i membri causata da una mutazione germinale inattivante il gene oncosoppressore MEN1 (11q13), che esprime la proteina nucleare </a:t>
            </a:r>
            <a:r>
              <a:rPr 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menina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caratterizzata dallo sviluppo 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Adenomi paratiroidei: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(≥ 95% dei pazienti)</a:t>
            </a:r>
          </a:p>
          <a:p>
            <a:pPr marL="288000"/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sintomo più frequente è l'</a:t>
            </a:r>
            <a:r>
              <a:rPr lang="it-IT" sz="16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iperparatiroidismo con ipercalcemia asintomatica.</a:t>
            </a:r>
          </a:p>
          <a:p>
            <a:pPr marL="288000">
              <a:spcAft>
                <a:spcPts val="600"/>
              </a:spcAft>
            </a:pP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segni clinici conclamati comprendono nefrolitiasi o </a:t>
            </a:r>
            <a:r>
              <a:rPr 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nefrocalcinosi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poliuria, polidipsia, costipazione, affaticamento, depressione ed anoressia.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pancreatico-duodenali: 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(30-80% dei pazienti)</a:t>
            </a:r>
          </a:p>
          <a:p>
            <a:pPr marL="288000"/>
            <a:r>
              <a:rPr lang="it-IT" sz="16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 non funzionanti 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(80% dei casi)</a:t>
            </a:r>
          </a:p>
          <a:p>
            <a:pPr marL="288000"/>
            <a:r>
              <a:rPr lang="it-IT" sz="1600" u="sng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Gastrinomi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(50 % dei casi, duodenali nel 70-100% dei casi e nel pancreas nel 15-40% dei casi) </a:t>
            </a:r>
          </a:p>
          <a:p>
            <a:pPr marL="288000">
              <a:spcAft>
                <a:spcPts val="600"/>
              </a:spcAft>
            </a:pPr>
            <a:r>
              <a:rPr lang="it-IT" sz="16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Insulinomi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(10% dei casi).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Tumori ipofisari: 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(15-42% dei pazienti)</a:t>
            </a:r>
            <a:b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u="sng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Prolattinomi</a:t>
            </a:r>
            <a:r>
              <a:rPr lang="it-IT" sz="16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(25-90%): </a:t>
            </a:r>
            <a:r>
              <a:rPr 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/amenorrea e galattorrea nelle donne, disfunzione sessuale negli uomini.</a:t>
            </a:r>
          </a:p>
          <a:p>
            <a:pPr marL="288000"/>
            <a:r>
              <a:rPr lang="it-IT" sz="16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Adenomi secernenti GH 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(25%): acromegalia. </a:t>
            </a:r>
          </a:p>
          <a:p>
            <a:pPr marL="288000"/>
            <a:r>
              <a:rPr lang="it-IT" sz="16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Adenomi secernenti ACTH 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(3%):morbo di </a:t>
            </a:r>
            <a:r>
              <a:rPr 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Cushing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8000">
              <a:spcAft>
                <a:spcPts val="600"/>
              </a:spcAft>
            </a:pPr>
            <a:r>
              <a:rPr lang="it-IT" sz="16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Adenomi non funzionanti: 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disturbi del visus, cefalea e ipopituitarismo</a:t>
            </a:r>
          </a:p>
          <a:p>
            <a:pPr marL="28800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Tumori meno comuni: </a:t>
            </a:r>
            <a:r>
              <a:rPr 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angiofibromi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collagenomi</a:t>
            </a:r>
            <a:r>
              <a:rPr 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lipomi, timomi, bronchi, corticale del surrene.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3A699A0-6FF4-44E5-A7CC-28FFC496E944}"/>
              </a:ext>
            </a:extLst>
          </p:cNvPr>
          <p:cNvSpPr/>
          <p:nvPr/>
        </p:nvSpPr>
        <p:spPr>
          <a:xfrm>
            <a:off x="467544" y="1124744"/>
            <a:ext cx="8352928" cy="507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Criticità riguardo gli algoritmi diagnostici previsti dalle attuali linee guida internazionali</a:t>
            </a:r>
          </a:p>
          <a:p>
            <a:endParaRPr lang="it-IT" sz="2400" b="1" dirty="0">
              <a:solidFill>
                <a:srgbClr val="0045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b="1" dirty="0">
              <a:solidFill>
                <a:srgbClr val="0045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uso routinario del dosaggio del pH gastrico nella pratica clinica quotidiana.</a:t>
            </a:r>
            <a:b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Mancanza di una diffusa disponibilità di secretina per eseguire test provocatori necessari alla diagnosi (nonostante risulterebbero previsti per circa il 60% dei pazienti con ZES, che presentano livelli di gastrina sierica a digiuno &lt;10 volte i limiti superiori della norma).</a:t>
            </a:r>
            <a:b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Necessità di sospensione della terapia con IPP in vista di approfondimento diagnostico, spesso non realizzabile  per il peggioramento del corteo sintomatologico e il rischio di esporre il paziente a complicanze peptiche (emorragie, perforazioni).</a:t>
            </a:r>
            <a:b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Possibilità di avvalersi di metodiche di imaging (68Ga-DOTATATOC PET/CT o SPECT/CT con 111In-DTPA-octreotide) con elevata sensibilità e specificità per corroborare la diagnosi di NET in presenza di elevato sospetto clinico e </a:t>
            </a:r>
            <a:r>
              <a:rPr 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bioumorale</a:t>
            </a:r>
            <a:r>
              <a:rPr lang="it-IT" dirty="0">
                <a:solidFill>
                  <a:srgbClr val="004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>
            <a:extLst>
              <a:ext uri="{FF2B5EF4-FFF2-40B4-BE49-F238E27FC236}">
                <a16:creationId xmlns:a16="http://schemas.microsoft.com/office/drawing/2014/main" xmlns="" id="{D4B303B4-88AA-487C-B881-D1C205513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435104"/>
            <a:ext cx="862736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of Zollinger–Ellison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syndrome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 the era of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PPIs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faulty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gastrin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assays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sensitive imaging and limited access to acid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testing. Metz D. et al, Int J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Endocr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Oncol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2017; 4(4): 167–185</a:t>
            </a:r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xmlns="" id="{F777C294-BA79-487E-B3AA-15F79B26D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2" y="693390"/>
            <a:ext cx="84963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 marL="342900" indent="-2984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r>
              <a:rPr lang="it-IT" altLang="it-IT" sz="3200" b="1" dirty="0">
                <a:solidFill>
                  <a:srgbClr val="004586"/>
                </a:solidFill>
                <a:latin typeface="Times New Roman" pitchFamily="18" charset="0"/>
                <a:cs typeface="Times New Roman" pitchFamily="18" charset="0"/>
              </a:rPr>
              <a:t>Criteri di supporto alla diagnosi di ZES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xmlns="" id="{15C5FB3C-9331-4EA6-A4AD-56C4230D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987271"/>
            <a:ext cx="615473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2984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r>
              <a:rPr lang="it-IT" altLang="it-IT" sz="20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...per pazienti non in terapia con IPP...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xmlns="" id="{82502C4B-EBE4-4402-8D90-4FBA3DD2A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31503"/>
            <a:ext cx="8591550" cy="4949825"/>
          </a:xfrm>
          <a:prstGeom prst="rect">
            <a:avLst/>
          </a:prstGeom>
          <a:noFill/>
          <a:ln>
            <a:noFill/>
          </a:ln>
          <a:effectLst>
            <a:glow rad="127000">
              <a:srgbClr val="004586"/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xmlns="" id="{54F191D8-E5BC-4598-A136-DA215A1AA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92163"/>
            <a:ext cx="84963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 marL="342900" indent="-2984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r>
              <a:rPr lang="it-IT" altLang="it-IT" sz="24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...e per pazienti in terapia con </a:t>
            </a:r>
            <a:r>
              <a:rPr lang="it-IT" altLang="it-IT" sz="2400" b="1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IPP</a:t>
            </a:r>
            <a:endParaRPr lang="it-IT" altLang="it-IT" sz="2400" b="1" dirty="0">
              <a:solidFill>
                <a:srgbClr val="00458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xmlns="" id="{5297F240-0D5B-496C-914F-A0EC855A9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47763"/>
            <a:ext cx="8662987" cy="5151437"/>
          </a:xfrm>
          <a:prstGeom prst="rect">
            <a:avLst/>
          </a:prstGeom>
          <a:noFill/>
          <a:ln>
            <a:noFill/>
          </a:ln>
          <a:effectLst>
            <a:glow rad="127000">
              <a:srgbClr val="004586"/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D4B303B4-88AA-487C-B881-D1C205513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381328"/>
            <a:ext cx="862736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of Zollinger–Ellison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syndrome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 the era of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PPIs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faulty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gastrin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assays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sensitive imaging and limited access to acid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testing. Metz D. et al, Int J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Endocr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Oncol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2017; 4(4): 167–185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33">
            <a:extLst>
              <a:ext uri="{FF2B5EF4-FFF2-40B4-BE49-F238E27FC236}">
                <a16:creationId xmlns:a16="http://schemas.microsoft.com/office/drawing/2014/main" xmlns="" id="{49CD2D09-B1BB-4DF5-9E1C-3D21B21ED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40323" y="0"/>
            <a:ext cx="470367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3" name="Picture 135">
            <a:extLst>
              <a:ext uri="{FF2B5EF4-FFF2-40B4-BE49-F238E27FC236}">
                <a16:creationId xmlns:a16="http://schemas.microsoft.com/office/drawing/2014/main" xmlns="" id="{83355637-BA71-4F63-94C9-E77BF81BD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7889" name="Rectangle 1">
            <a:extLst>
              <a:ext uri="{FF2B5EF4-FFF2-40B4-BE49-F238E27FC236}">
                <a16:creationId xmlns:a16="http://schemas.microsoft.com/office/drawing/2014/main" xmlns="" id="{BE07DC88-0517-4CF4-BDC6-B4DEEA2E919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3747" y="2272143"/>
            <a:ext cx="3530103" cy="3101073"/>
          </a:xfrm>
        </p:spPr>
        <p:txBody>
          <a:bodyPr anchor="ctr">
            <a:normAutofit/>
          </a:bodyPr>
          <a:lstStyle/>
          <a:p>
            <a:pPr marL="0" indent="0" algn="just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7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 aver effettuato, senza successo, tentativo di graduale sospensione della terapia con IPP e non potendo contare sulla pronta disponibilità al reperimento di secretina per l'esecuzione di test di stimolazione utile alla diagnosi di ZES, dato </a:t>
            </a:r>
            <a:r>
              <a:rPr lang="it-IT" altLang="it-IT" sz="17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l’elevato </a:t>
            </a:r>
            <a:r>
              <a:rPr lang="it-IT" altLang="it-IT" sz="17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sospetto clinico di </a:t>
            </a:r>
            <a:r>
              <a:rPr lang="it-IT" altLang="it-IT" sz="17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gastrinoma</a:t>
            </a:r>
            <a:r>
              <a:rPr lang="it-IT" altLang="it-IT" sz="17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è stata posta indicazione ad approfondimento diagnostico radiologico mediante esecuzione di </a:t>
            </a:r>
            <a:r>
              <a:rPr lang="it-IT" altLang="it-IT" sz="17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PET/TC con 68Ga-DOTATOC.</a:t>
            </a:r>
          </a:p>
          <a:p>
            <a:pPr marL="0" indent="0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7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7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4" name="Freeform 49">
            <a:extLst>
              <a:ext uri="{FF2B5EF4-FFF2-40B4-BE49-F238E27FC236}">
                <a16:creationId xmlns:a16="http://schemas.microsoft.com/office/drawing/2014/main" xmlns="" id="{967C29FE-FD32-4AFB-AD20-DBDF5864B2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035436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 descr="Immagine che contiene interni, specchio, bianco, sedendo&#10;&#10;Descrizione generata automaticamente">
            <a:extLst>
              <a:ext uri="{FF2B5EF4-FFF2-40B4-BE49-F238E27FC236}">
                <a16:creationId xmlns:a16="http://schemas.microsoft.com/office/drawing/2014/main" xmlns="" id="{2F81043D-09E0-44BD-B89A-D77F4AD1A2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07" r="35258" b="1"/>
          <a:stretch/>
        </p:blipFill>
        <p:spPr>
          <a:xfrm>
            <a:off x="5169988" y="770037"/>
            <a:ext cx="3974012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3DFA3E0-79FA-43C6-9024-E0D8425D6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02726" cy="688770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xmlns="" id="{49CD2D09-B1BB-4DF5-9E1C-3D21B21ED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40323" y="0"/>
            <a:ext cx="470367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0">
            <a:extLst>
              <a:ext uri="{FF2B5EF4-FFF2-40B4-BE49-F238E27FC236}">
                <a16:creationId xmlns:a16="http://schemas.microsoft.com/office/drawing/2014/main" xmlns="" id="{83355637-BA71-4F63-94C9-E77BF81BD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52E488E-4E82-4ED7-9E1B-DF1D2946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17" y="760562"/>
            <a:ext cx="4151206" cy="5777207"/>
          </a:xfrm>
        </p:spPr>
        <p:txBody>
          <a:bodyPr anchor="ctr">
            <a:normAutofit/>
          </a:bodyPr>
          <a:lstStyle/>
          <a:p>
            <a:pPr marL="0" indent="0" algn="ctr">
              <a:spcAft>
                <a:spcPts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PET/TC con radiofarmaci </a:t>
            </a:r>
          </a:p>
          <a:p>
            <a:pPr marL="0" indent="0" algn="ctr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β-emittenti (marcati con 68Gallio) </a:t>
            </a:r>
          </a:p>
          <a:p>
            <a:pPr marL="0" indent="0" algn="just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200" b="1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4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Indicazioni: </a:t>
            </a:r>
          </a:p>
          <a:p>
            <a:pPr marL="285750" indent="-285750" algn="just"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4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Ricerca del tumore primitivo occulto</a:t>
            </a:r>
          </a:p>
          <a:p>
            <a:pPr marL="285750" indent="-285750" algn="just"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4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Stadiazione</a:t>
            </a:r>
          </a:p>
          <a:p>
            <a:pPr marL="285750" indent="-285750" algn="just"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4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Ristadiazione</a:t>
            </a:r>
            <a:endParaRPr lang="it-IT" altLang="it-IT" sz="14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4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Selezione dei pazienti candidabili a terapia con analoghi della somatostatina.</a:t>
            </a:r>
          </a:p>
          <a:p>
            <a:pPr marL="285750" indent="-285750" algn="just"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4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4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Vantaggi rispetto alla scintigrafia </a:t>
            </a:r>
            <a:r>
              <a:rPr lang="it-IT" altLang="it-IT" sz="1400" b="1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convenzionale: </a:t>
            </a:r>
            <a:endParaRPr lang="it-IT" altLang="it-IT" sz="1400" b="1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ct val="0"/>
              </a:spcAft>
              <a:buSzPct val="45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4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Più elevata risoluzione spaziale rispetto alle metodiche scintigrafiche : fino a 5 mm.</a:t>
            </a:r>
          </a:p>
          <a:p>
            <a:pPr marL="285750" indent="-285750" algn="just">
              <a:spcAft>
                <a:spcPct val="0"/>
              </a:spcAft>
              <a:buSzPct val="45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4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Più favorevole </a:t>
            </a:r>
            <a:r>
              <a:rPr lang="it-IT" altLang="it-IT" sz="14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biodistribuzione</a:t>
            </a:r>
            <a:r>
              <a:rPr lang="it-IT" altLang="it-IT" sz="14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dei radiofarmaci PET rispetto a quelli impiegati per la scintigrafia (minor fissazione a livello epatico/intestinale, frequenti sedi di insorgenza di NEN).</a:t>
            </a:r>
          </a:p>
          <a:p>
            <a:pPr marL="285750" indent="-285750" algn="just">
              <a:spcAft>
                <a:spcPct val="0"/>
              </a:spcAft>
              <a:buSzPct val="45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4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semi-quantitativa dell’entità della fissazione del radiofarmaco a carico delle lesioni mediante stima del </a:t>
            </a:r>
            <a:r>
              <a:rPr lang="it-IT" altLang="it-IT" sz="14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SUVmax</a:t>
            </a:r>
            <a:r>
              <a:rPr lang="it-IT" altLang="it-IT" sz="14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 permette di effettuare confronti delle variazioni della fissazione nel tempo. </a:t>
            </a:r>
          </a:p>
          <a:p>
            <a:pPr marL="285750" indent="-285750" algn="just">
              <a:spcAft>
                <a:spcPts val="850"/>
              </a:spcAft>
              <a:buSzPct val="45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4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tempo di esecuzione (2 ore per la PET/CT vs 24 ore per la scintigrafia convenzionale). </a:t>
            </a:r>
          </a:p>
        </p:txBody>
      </p:sp>
      <p:sp>
        <p:nvSpPr>
          <p:cNvPr id="18" name="Freeform 49">
            <a:extLst>
              <a:ext uri="{FF2B5EF4-FFF2-40B4-BE49-F238E27FC236}">
                <a16:creationId xmlns:a16="http://schemas.microsoft.com/office/drawing/2014/main" xmlns="" id="{967C29FE-FD32-4AFB-AD20-DBDF5864B2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035436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594FB6E-ABD9-4E27-92A0-889300766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23" r="17831" b="1"/>
          <a:stretch/>
        </p:blipFill>
        <p:spPr>
          <a:xfrm>
            <a:off x="5191829" y="760562"/>
            <a:ext cx="3974012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D4773CC7-E3FF-4B61-9454-46AD1EC00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02726" cy="68877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960029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8991469-05E5-4B10-BF21-260892971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92697"/>
            <a:ext cx="7800975" cy="5178696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36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Referto</a:t>
            </a:r>
            <a:r>
              <a:rPr lang="it-IT" altLang="it-IT" sz="3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3600" dirty="0">
              <a:solidFill>
                <a:srgbClr val="0045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3600" dirty="0" smtClean="0">
              <a:solidFill>
                <a:srgbClr val="0045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‘…L’</a:t>
            </a:r>
            <a:r>
              <a:rPr lang="it-IT" alt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indagine </a:t>
            </a:r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evidenzia aree di </a:t>
            </a:r>
            <a:r>
              <a:rPr lang="it-IT" altLang="it-IT" sz="20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iperaccumulo</a:t>
            </a:r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dell'indicatore recettoriale a carico di: </a:t>
            </a:r>
            <a:r>
              <a:rPr lang="it-IT" altLang="it-IT" sz="20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nodulazione</a:t>
            </a:r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linfonodale periferica alla porzione cefalica del pancreas (SUV </a:t>
            </a:r>
            <a:r>
              <a:rPr lang="it-IT" altLang="it-IT" sz="20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27), di una altra piccola </a:t>
            </a:r>
            <a:r>
              <a:rPr lang="it-IT" altLang="it-IT" sz="20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nodulazione</a:t>
            </a:r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 contesto del processo uncinato (SUV </a:t>
            </a:r>
            <a:r>
              <a:rPr lang="it-IT" altLang="it-IT" sz="20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5,8) e di </a:t>
            </a:r>
            <a:r>
              <a:rPr lang="it-IT" altLang="it-IT" sz="20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subcentimetrici</a:t>
            </a:r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linfonodi peri-pancreatici (SUV </a:t>
            </a:r>
            <a:r>
              <a:rPr lang="it-IT" altLang="it-IT" sz="20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4,6</a:t>
            </a:r>
            <a:r>
              <a:rPr lang="it-IT" altLang="it-IT" sz="20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)…’</a:t>
            </a:r>
          </a:p>
          <a:p>
            <a:pPr marL="0" indent="0"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4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it-IT" altLang="it-IT" sz="2400" b="1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Quadro </a:t>
            </a:r>
            <a:r>
              <a:rPr lang="it-IT" altLang="it-IT" sz="24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PET/TC suggestivo per lesioni ad elevata espressione di recettori per la </a:t>
            </a:r>
            <a:r>
              <a:rPr lang="it-IT" altLang="it-IT" sz="2400" b="1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somatostatina’</a:t>
            </a:r>
            <a:endParaRPr lang="it-IT" dirty="0">
              <a:solidFill>
                <a:srgbClr val="00458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085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xmlns="" id="{B268238A-3692-45AC-9F48-7A73824AA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818746"/>
            <a:ext cx="4968552" cy="290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65750" indent="-28575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it-IT" altLang="it-IT" sz="16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Emocromo completo con formula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nella norma.</a:t>
            </a:r>
          </a:p>
          <a:p>
            <a:pPr marL="465750" indent="-28575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it-IT" altLang="it-IT" sz="16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Pannello biochimico completo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comprensivo di indici di funzionalità epatica,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pancreatica,renale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tiroidea, assetto marziale ed indici di flogosi: nella norma.</a:t>
            </a:r>
          </a:p>
          <a:p>
            <a:pPr marL="465750" indent="-28575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it-IT" altLang="it-IT" sz="1600" u="sng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Calprotectina</a:t>
            </a:r>
            <a:r>
              <a:rPr lang="it-IT" altLang="it-IT" sz="16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fecale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nella norma.</a:t>
            </a:r>
          </a:p>
          <a:p>
            <a:pPr marL="465750" indent="-28575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it-IT" altLang="it-IT" sz="16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Coprocoltura ed esame parassitologico fecale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negativi.</a:t>
            </a:r>
          </a:p>
          <a:p>
            <a:pPr marL="465750" indent="-28575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it-IT" altLang="it-IT" sz="16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Sierologia per malattia celiaca: 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negativa.</a:t>
            </a:r>
          </a:p>
          <a:p>
            <a:pPr marL="465750" indent="-28575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it-IT" altLang="it-IT" sz="1600" u="sng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</a:t>
            </a:r>
            <a:r>
              <a:rPr lang="it-IT" altLang="it-IT" sz="16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 al lattosio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positivo.</a:t>
            </a:r>
          </a:p>
          <a:p>
            <a:pPr marL="465750" indent="-28575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it-IT" altLang="it-IT" sz="1600" u="sng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Pancolon-ileoscopia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negativa fino </a:t>
            </a:r>
            <a:r>
              <a:rPr lang="it-IT" altLang="it-IT" sz="1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all’ileo 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terminale.</a:t>
            </a:r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xmlns="" id="{F7FAB989-384D-4C0C-9DAC-7C712EC388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5358537"/>
            <a:ext cx="8387655" cy="600075"/>
          </a:xfrm>
          <a:ln/>
        </p:spPr>
        <p:txBody>
          <a:bodyPr/>
          <a:lstStyle/>
          <a:p>
            <a:pPr algn="ctr">
              <a:lnSpc>
                <a:spcPct val="90000"/>
              </a:lnSpc>
              <a:spcBef>
                <a:spcPts val="6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Prescritta pertanto terapia a base di antispastici, probiotici ed enzimi sostitutivi, con scarso beneficio e pertanto sospesa di propria sponte da parte del paziente.</a:t>
            </a:r>
            <a:endParaRPr lang="it-IT" altLang="it-IT" sz="14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xmlns="" id="{D4EA9728-7C25-4DB7-BF5A-A8FE4C2C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18746"/>
            <a:ext cx="3565573" cy="2792031"/>
          </a:xfrm>
          <a:prstGeom prst="rect">
            <a:avLst/>
          </a:prstGeom>
          <a:noFill/>
          <a:ln>
            <a:noFill/>
          </a:ln>
          <a:effectLst>
            <a:glow rad="127000">
              <a:srgbClr val="004586"/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D7FBBFE-DEE7-4FC6-8540-B70859EDBF49}"/>
              </a:ext>
            </a:extLst>
          </p:cNvPr>
          <p:cNvSpPr/>
          <p:nvPr/>
        </p:nvSpPr>
        <p:spPr>
          <a:xfrm>
            <a:off x="9616" y="1477114"/>
            <a:ext cx="51703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hangingPunct="1">
              <a:lnSpc>
                <a:spcPct val="90000"/>
              </a:lnSpc>
              <a:spcBef>
                <a:spcPts val="0"/>
              </a:spcBef>
              <a:spcAft>
                <a:spcPts val="2613"/>
              </a:spcAft>
              <a:buClrTx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 indicazione all'esecuzione dei seguenti esami: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xmlns="" id="{5D7CB44B-736E-4DE9-B5F6-65E96DE08BE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3429000"/>
            <a:ext cx="7992888" cy="3240360"/>
          </a:xfrm>
          <a:ln/>
        </p:spPr>
        <p:txBody>
          <a:bodyPr/>
          <a:lstStyle/>
          <a:p>
            <a:pPr marL="285750" indent="-285750" algn="just">
              <a:spcAft>
                <a:spcPts val="600"/>
              </a:spcAft>
              <a:buClrTx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Utile quando altre metodiche di imaging non invasive abbiano fallito nella localizzazione di una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pNEN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Aft>
                <a:spcPts val="600"/>
              </a:spcAft>
              <a:buClrTx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PanNEN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sono in genere rotondeggianti,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ipoecogene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omogenee a margini netti e regolari, raramente cistiche e più frequentemente localizzate nel corpo e nella coda del pancreas.</a:t>
            </a:r>
          </a:p>
          <a:p>
            <a:pPr marL="285750" indent="-285750" algn="just">
              <a:spcAft>
                <a:spcPts val="600"/>
              </a:spcAft>
              <a:buClrTx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Mediante l’impiego di mezzo di contrasto, è in grado di differenziare le lesioni duttali da quelle neuroendocrine.</a:t>
            </a:r>
          </a:p>
          <a:p>
            <a:pPr marL="285750" indent="-285750" algn="just">
              <a:spcAft>
                <a:spcPts val="600"/>
              </a:spcAft>
              <a:buClrTx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Fornisce una stadiazione loco-regionale ad alta risoluzione (es. distanza della neoplasia dal dotto pancreatico principale) fondamentale per stabilire una adeguata strategia chirurgica (es. </a:t>
            </a:r>
            <a:r>
              <a:rPr lang="it-IT" altLang="it-IT" sz="16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enucleo-resezione 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resezione pancreatica). 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Possibilità di ottenere un campione cito/istologico mediante ago aspirato o biopsia (FNA, FNB) indispensabile per diagnosi, terapia e prognosi di queste neoplasie. </a:t>
            </a:r>
          </a:p>
        </p:txBody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xmlns="" id="{69826244-97BC-4685-ADF6-0BA77FE8C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646557"/>
            <a:ext cx="8280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 marL="342900" indent="-3095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r>
              <a:rPr lang="it-IT" altLang="it-IT" sz="32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Ecoendoscopia (EUS)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xmlns="" id="{982AA8BD-19E9-492E-BB1F-4E4572FF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>
            <a:fillRect/>
          </a:stretch>
        </p:blipFill>
        <p:spPr bwMode="auto">
          <a:xfrm>
            <a:off x="5088279" y="1414266"/>
            <a:ext cx="3240088" cy="2160587"/>
          </a:xfrm>
          <a:prstGeom prst="rect">
            <a:avLst/>
          </a:prstGeom>
          <a:noFill/>
          <a:ln>
            <a:noFill/>
          </a:ln>
          <a:effectLst>
            <a:glow rad="127000">
              <a:srgbClr val="004586"/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06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magine 2" descr="Immagine che contiene tavolo, sedendo, cibo, rosso&#10;&#10;Descrizione generata automaticamente">
            <a:extLst>
              <a:ext uri="{FF2B5EF4-FFF2-40B4-BE49-F238E27FC236}">
                <a16:creationId xmlns:a16="http://schemas.microsoft.com/office/drawing/2014/main" xmlns="" id="{676281B7-ABB9-444D-94EF-CC66A8921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4266"/>
            <a:ext cx="3240088" cy="2241422"/>
          </a:xfrm>
          <a:prstGeom prst="rect">
            <a:avLst/>
          </a:prstGeom>
          <a:effectLst>
            <a:glow rad="127000">
              <a:srgbClr val="004586"/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xmlns="" id="{E7A32610-7222-4B58-8074-DC66FE0D9E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581025"/>
            <a:ext cx="7858125" cy="4651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b="1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Work-up chirurgico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95027DD3-034D-4C09-A401-7DAFD307A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088" y="0"/>
            <a:ext cx="6969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0D3F704-B311-4AF1-A636-003EE9194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40" y="1268760"/>
            <a:ext cx="6569920" cy="5333319"/>
          </a:xfrm>
          <a:prstGeom prst="rect">
            <a:avLst/>
          </a:prstGeom>
          <a:effectLst>
            <a:glow rad="127000">
              <a:srgbClr val="004586"/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xmlns="" id="{B55F557F-E7E8-4279-AEE4-F4C66E746A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4212" y="1196752"/>
            <a:ext cx="7775575" cy="5175845"/>
          </a:xfrm>
          <a:ln/>
        </p:spPr>
        <p:txBody>
          <a:bodyPr/>
          <a:lstStyle/>
          <a:p>
            <a:pPr marL="0" indent="0">
              <a:spcAft>
                <a:spcPts val="575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32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Indicazioni chirurgiche </a:t>
            </a:r>
          </a:p>
          <a:p>
            <a:pPr marL="0" indent="0">
              <a:spcAft>
                <a:spcPts val="575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3200" b="1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575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000" b="1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pNEN</a:t>
            </a:r>
            <a:r>
              <a:rPr lang="it-IT" altLang="it-IT" sz="20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 sporadiche </a:t>
            </a:r>
          </a:p>
          <a:p>
            <a:pPr marL="0" indent="0" algn="just"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u="sng" dirty="0">
                <a:solidFill>
                  <a:srgbClr val="004586"/>
                </a:solidFill>
                <a:latin typeface="Times New Roman" panose="02020603050405020304" pitchFamily="18" charset="0"/>
              </a:rPr>
              <a:t>Non funzionanti &lt;2 cm: </a:t>
            </a:r>
          </a:p>
          <a:p>
            <a:pPr marL="0" indent="0" algn="just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Possibile atteggiamento conservativo con follow-up clinico e radiologico annuale:  mortalità a 5 anni </a:t>
            </a: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pressoché 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nulla. </a:t>
            </a:r>
          </a:p>
          <a:p>
            <a:pPr marL="0" indent="0" algn="just">
              <a:spcAft>
                <a:spcPts val="575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Intervento se incremento del diametro &gt;5mm/anno. </a:t>
            </a:r>
          </a:p>
          <a:p>
            <a:pPr marL="0" indent="0" algn="just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u="sng" dirty="0">
                <a:solidFill>
                  <a:srgbClr val="004586"/>
                </a:solidFill>
                <a:latin typeface="Times New Roman" panose="02020603050405020304" pitchFamily="18" charset="0"/>
              </a:rPr>
              <a:t>Non funzionanti &gt;2cm e funzionanti: </a:t>
            </a:r>
          </a:p>
          <a:p>
            <a:pPr marL="0" indent="0" algn="just">
              <a:spcAft>
                <a:spcPts val="575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Trattamento chirurgico con intento radicale.</a:t>
            </a:r>
          </a:p>
          <a:p>
            <a:pPr marL="0" indent="0" algn="just">
              <a:spcAft>
                <a:spcPts val="575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just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000" b="1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pNEN</a:t>
            </a:r>
            <a:r>
              <a:rPr lang="it-IT" altLang="it-IT" sz="20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 associate a MEN 1</a:t>
            </a:r>
          </a:p>
          <a:p>
            <a:pPr marL="0" indent="0" algn="just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Indicazione al trattamento chirurgico per le forme funzionanti, le neoplasie con metastasi resecabili, le neoplasie di diametro &gt;2cm e le </a:t>
            </a:r>
            <a:r>
              <a:rPr lang="it-IT" altLang="it-IT" sz="1800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pNEN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 non funzionanti sintomatiche.</a:t>
            </a:r>
          </a:p>
          <a:p>
            <a:pPr marL="0" indent="0">
              <a:spcBef>
                <a:spcPts val="85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800" b="1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800" b="1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>
            <a:extLst>
              <a:ext uri="{FF2B5EF4-FFF2-40B4-BE49-F238E27FC236}">
                <a16:creationId xmlns:a16="http://schemas.microsoft.com/office/drawing/2014/main" xmlns="" id="{52F5606D-3974-408D-A266-CAAA7915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15" y="1692303"/>
            <a:ext cx="4371417" cy="440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2000"/>
              </a:lnSpc>
              <a:spcAft>
                <a:spcPts val="1200"/>
              </a:spcAft>
              <a:buClrTx/>
              <a:buFontTx/>
              <a:buNone/>
            </a:pPr>
            <a:r>
              <a:rPr lang="it-IT" altLang="it-IT" sz="2400" u="sng" dirty="0">
                <a:solidFill>
                  <a:srgbClr val="004586"/>
                </a:solidFill>
                <a:latin typeface="Times New Roman" panose="02020603050405020304" pitchFamily="18" charset="0"/>
              </a:rPr>
              <a:t>Resezioni tipiche</a:t>
            </a:r>
          </a:p>
          <a:p>
            <a:pPr marL="285750" indent="-285750" hangingPunct="1">
              <a:lnSpc>
                <a:spcPct val="92000"/>
              </a:lnSpc>
              <a:spcAft>
                <a:spcPts val="288"/>
              </a:spcAft>
              <a:buClrTx/>
              <a:buFont typeface="Wingdings" panose="05000000000000000000" pitchFamily="2" charset="2"/>
              <a:buChar char="Ø"/>
            </a:pPr>
            <a:r>
              <a:rPr lang="it-IT" altLang="it-IT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Duodenocefalopancreasectomia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sec.Whipple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 (testa) </a:t>
            </a:r>
          </a:p>
          <a:p>
            <a:pPr marL="285750" indent="-285750" hangingPunct="1">
              <a:lnSpc>
                <a:spcPct val="92000"/>
              </a:lnSpc>
              <a:spcAft>
                <a:spcPts val="288"/>
              </a:spcAft>
              <a:buClrTx/>
              <a:buFont typeface="Wingdings" panose="05000000000000000000" pitchFamily="2" charset="2"/>
              <a:buChar char="Ø"/>
            </a:pPr>
            <a:r>
              <a:rPr lang="it-IT" altLang="it-IT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Splenopancreasectomia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 (corpo/coda)</a:t>
            </a:r>
          </a:p>
          <a:p>
            <a:pPr hangingPunct="1">
              <a:lnSpc>
                <a:spcPct val="92000"/>
              </a:lnSpc>
              <a:spcAft>
                <a:spcPts val="288"/>
              </a:spcAft>
              <a:buClrTx/>
              <a:buFontTx/>
              <a:buNone/>
            </a:pPr>
            <a:endParaRPr lang="it-IT" altLang="it-IT" dirty="0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hangingPunct="1">
              <a:lnSpc>
                <a:spcPct val="92000"/>
              </a:lnSpc>
              <a:buClrTx/>
              <a:buFontTx/>
              <a:buNone/>
            </a:pPr>
            <a:r>
              <a:rPr lang="it-IT" altLang="it-IT" sz="2400" u="sng" dirty="0">
                <a:solidFill>
                  <a:srgbClr val="004586"/>
                </a:solidFill>
                <a:latin typeface="Times New Roman" panose="02020603050405020304" pitchFamily="18" charset="0"/>
              </a:rPr>
              <a:t>Resezioni atipiche </a:t>
            </a:r>
          </a:p>
          <a:p>
            <a:pPr hangingPunct="1">
              <a:lnSpc>
                <a:spcPct val="92000"/>
              </a:lnSpc>
              <a:spcAft>
                <a:spcPts val="1200"/>
              </a:spcAft>
              <a:buClrTx/>
              <a:buFontTx/>
              <a:buNone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Riservato a NEN &lt;2 cm funzionanti.</a:t>
            </a:r>
          </a:p>
          <a:p>
            <a:pPr marL="285750" indent="-285750" hangingPunct="1">
              <a:lnSpc>
                <a:spcPct val="92000"/>
              </a:lnSpc>
              <a:spcAft>
                <a:spcPts val="575"/>
              </a:spcAft>
              <a:buClrTx/>
              <a:buFont typeface="Wingdings" panose="05000000000000000000" pitchFamily="2" charset="2"/>
              <a:buChar char="Ø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Enucleazione</a:t>
            </a:r>
          </a:p>
          <a:p>
            <a:pPr marL="285750" indent="-285750" hangingPunct="1">
              <a:lnSpc>
                <a:spcPct val="92000"/>
              </a:lnSpc>
              <a:spcAft>
                <a:spcPts val="575"/>
              </a:spcAft>
              <a:buClrTx/>
              <a:buFont typeface="Wingdings" panose="05000000000000000000" pitchFamily="2" charset="2"/>
              <a:buChar char="Ø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Resezioni pancreatiche parziali</a:t>
            </a:r>
          </a:p>
          <a:p>
            <a:pPr marL="285750" indent="-285750" hangingPunct="1">
              <a:lnSpc>
                <a:spcPct val="92000"/>
              </a:lnSpc>
              <a:spcAft>
                <a:spcPts val="575"/>
              </a:spcAft>
              <a:buClrTx/>
              <a:buFont typeface="Wingdings" panose="05000000000000000000" pitchFamily="2" charset="2"/>
              <a:buChar char="Ø"/>
            </a:pPr>
            <a:endParaRPr lang="it-IT" altLang="it-IT" dirty="0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hangingPunct="1">
              <a:lnSpc>
                <a:spcPct val="92000"/>
              </a:lnSpc>
              <a:spcAft>
                <a:spcPts val="0"/>
              </a:spcAft>
              <a:buClrTx/>
              <a:buFontTx/>
              <a:buNone/>
            </a:pPr>
            <a:r>
              <a:rPr lang="it-IT" altLang="it-IT" sz="2400" u="sng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Linfoadenectomia</a:t>
            </a:r>
            <a:r>
              <a:rPr lang="it-IT" altLang="it-IT" sz="2400" u="sng" dirty="0">
                <a:solidFill>
                  <a:srgbClr val="004586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400" u="sng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peripancreatica</a:t>
            </a:r>
            <a:endParaRPr lang="it-IT" altLang="it-IT" sz="2400" u="sng" dirty="0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hangingPunct="1"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Da compiere di prassi a fini di </a:t>
            </a:r>
            <a:r>
              <a:rPr lang="it-IT" altLang="it-IT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staging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 e di radicalità oncologica.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7CE04FE-AD26-49D3-B038-3A9ECC8C3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4" y="3397248"/>
            <a:ext cx="44452" cy="63503"/>
          </a:xfrm>
          <a:prstGeom prst="rect">
            <a:avLst/>
          </a:prstGeom>
        </p:spPr>
      </p:pic>
      <p:pic>
        <p:nvPicPr>
          <p:cNvPr id="5" name="Immagine 4" descr="Immagine che contiene persona, interni, donna, tenendo&#10;&#10;Descrizione generata automaticamente">
            <a:extLst>
              <a:ext uri="{FF2B5EF4-FFF2-40B4-BE49-F238E27FC236}">
                <a16:creationId xmlns:a16="http://schemas.microsoft.com/office/drawing/2014/main" xmlns="" id="{8E9134DE-F644-4492-BB06-3E35D8C2F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03" y="2492896"/>
            <a:ext cx="3720582" cy="2528785"/>
          </a:xfrm>
          <a:prstGeom prst="rect">
            <a:avLst/>
          </a:prstGeom>
          <a:effectLst>
            <a:glow rad="127000">
              <a:srgbClr val="004586"/>
            </a:glow>
          </a:effec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DF3511D2-EBF7-4E87-9AA9-5C8B9BE3AD4F}"/>
              </a:ext>
            </a:extLst>
          </p:cNvPr>
          <p:cNvSpPr/>
          <p:nvPr/>
        </p:nvSpPr>
        <p:spPr>
          <a:xfrm>
            <a:off x="522916" y="762785"/>
            <a:ext cx="8142619" cy="54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1">
              <a:lnSpc>
                <a:spcPct val="92000"/>
              </a:lnSpc>
              <a:spcBef>
                <a:spcPts val="850"/>
              </a:spcBef>
              <a:buClrTx/>
            </a:pPr>
            <a:r>
              <a:rPr lang="it-IT" altLang="it-IT" sz="32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Tipologie di intervento chirurgico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xmlns="" id="{6C5ABD58-EE63-4BD8-89D7-F339B67182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157172"/>
            <a:ext cx="8064500" cy="384175"/>
          </a:xfrm>
          <a:ln/>
        </p:spPr>
        <p:txBody>
          <a:bodyPr/>
          <a:lstStyle/>
          <a:p>
            <a:pPr indent="-29686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Grading</a:t>
            </a:r>
            <a:r>
              <a:rPr lang="it-IT" altLang="it-IT" sz="32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Classificazione OMS 2019 </a:t>
            </a: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xmlns="" id="{08CD7A04-1895-48B9-B177-E9A559B1D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809750"/>
            <a:ext cx="7704138" cy="3887788"/>
          </a:xfrm>
          <a:prstGeom prst="rect">
            <a:avLst/>
          </a:prstGeom>
          <a:noFill/>
          <a:ln>
            <a:noFill/>
          </a:ln>
          <a:effectLst>
            <a:glow rad="127000">
              <a:srgbClr val="004586"/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xmlns="" id="{2B8F0872-07B4-4D15-A44F-9F99FB372D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13605" y="476672"/>
            <a:ext cx="8315201" cy="521940"/>
          </a:xfrm>
          <a:ln/>
        </p:spPr>
        <p:txBody>
          <a:bodyPr/>
          <a:lstStyle/>
          <a:p>
            <a:pPr indent="-29686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Sistemi di stadiazione TNM della ENETS e della UICC/AJCC</a:t>
            </a:r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xmlns="" id="{9A0A14B1-A318-4D5D-8850-C58B6C21F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8" b="4788"/>
          <a:stretch>
            <a:fillRect/>
          </a:stretch>
        </p:blipFill>
        <p:spPr bwMode="auto">
          <a:xfrm>
            <a:off x="880864" y="1124744"/>
            <a:ext cx="7380684" cy="5606410"/>
          </a:xfrm>
          <a:prstGeom prst="rect">
            <a:avLst/>
          </a:prstGeom>
          <a:noFill/>
          <a:ln>
            <a:noFill/>
          </a:ln>
          <a:effectLst>
            <a:glow rad="127000">
              <a:srgbClr val="004586"/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788" b="47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xmlns="" id="{4B4EC8FE-9A2B-4287-BE99-93CAC27C09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9101" y="646112"/>
            <a:ext cx="8245797" cy="41909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 in base allo stadio di malattia: tassi di sopravvivenza</a:t>
            </a: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xmlns="" id="{4BE4A0CC-02D1-4693-A5EB-C1576783A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6372225"/>
            <a:ext cx="568801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Rindi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 et al. TNM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staging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neoplasms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endocrine pancreas: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from a large international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cohort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study. J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Natl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Cancer </a:t>
            </a:r>
            <a:r>
              <a:rPr lang="it-IT" altLang="it-IT" sz="12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</a:t>
            </a:r>
            <a:r>
              <a:rPr lang="it-IT" altLang="it-IT" sz="1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2012; 104:764–777.</a:t>
            </a:r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xmlns="" id="{1DF72179-A1E8-46E7-8404-106ED9F48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"/>
          <a:stretch/>
        </p:blipFill>
        <p:spPr bwMode="auto">
          <a:xfrm>
            <a:off x="611980" y="1291556"/>
            <a:ext cx="7920038" cy="508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xmlns="" id="{729A9000-332A-434D-ABBF-391893FC63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54050" y="548680"/>
            <a:ext cx="7835900" cy="482674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Trattamento medico</a:t>
            </a: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817BB6DE-DB2D-4967-B2C2-2D3E898B8A6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1981" y="1031354"/>
            <a:ext cx="7920038" cy="5491908"/>
          </a:xfrm>
          <a:ln/>
        </p:spPr>
        <p:txBody>
          <a:bodyPr/>
          <a:lstStyle/>
          <a:p>
            <a:pPr indent="-307975">
              <a:spcAft>
                <a:spcPts val="6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800" dirty="0">
              <a:solidFill>
                <a:srgbClr val="0045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marL="34925" indent="0">
              <a:spcAft>
                <a:spcPts val="60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Riservato alle forme non passibili di intervento chirurgico (</a:t>
            </a:r>
            <a:r>
              <a:rPr lang="it-IT" altLang="it-IT" sz="18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gastrinomi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 multipli non resecabili, necessità di interventi demolitivi, forme metastatiche) </a:t>
            </a:r>
          </a:p>
          <a:p>
            <a:pPr marL="320675" indent="-285750">
              <a:spcAft>
                <a:spcPts val="600"/>
              </a:spcAft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Inibitori di pompa protonica </a:t>
            </a:r>
            <a:endParaRPr lang="it-IT" altLang="it-IT" sz="1600" b="1" dirty="0">
              <a:solidFill>
                <a:srgbClr val="00458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20675" indent="-285750">
              <a:spcAft>
                <a:spcPts val="0"/>
              </a:spcAft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Analoghi della somatostatina umana </a:t>
            </a:r>
          </a:p>
          <a:p>
            <a:pPr marL="360000" indent="0">
              <a:spcAft>
                <a:spcPts val="60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Octreotide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 e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lanreotide</a:t>
            </a:r>
            <a:endParaRPr lang="it-IT" altLang="it-IT" sz="1600" dirty="0">
              <a:solidFill>
                <a:srgbClr val="00458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20675" indent="-285750">
              <a:spcAft>
                <a:spcPts val="0"/>
              </a:spcAft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Chemioterapia</a:t>
            </a:r>
          </a:p>
          <a:p>
            <a:pPr marL="360000" indent="0">
              <a:spcAft>
                <a:spcPts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Agenti alchilanti (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streptozotocina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dacarbazina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  e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temozolomide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</a:p>
          <a:p>
            <a:pPr marL="360000" indent="0">
              <a:spcAft>
                <a:spcPts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Antimetaboliti (5-fluorouracile e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capecitabina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</a:p>
          <a:p>
            <a:pPr marL="360000" indent="0">
              <a:spcAft>
                <a:spcPts val="60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Derivati del platino (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oxaliplatino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</a:p>
          <a:p>
            <a:pPr marL="320675" indent="-285750">
              <a:spcAft>
                <a:spcPts val="0"/>
              </a:spcAft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Farmaci a bersaglio molecolare</a:t>
            </a:r>
          </a:p>
          <a:p>
            <a:pPr marL="360000" indent="0">
              <a:spcAft>
                <a:spcPts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Everolimus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 (inibitore di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mTOR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</a:p>
          <a:p>
            <a:pPr marL="360000" indent="0">
              <a:spcAft>
                <a:spcPts val="60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Sunitinib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 (inibitore delle </a:t>
            </a: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tirosin-kinasi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</a:p>
          <a:p>
            <a:pPr marL="320675" indent="-285750">
              <a:spcAft>
                <a:spcPts val="0"/>
              </a:spcAft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Trattamenti ablativi su metastasi epatiche </a:t>
            </a:r>
          </a:p>
          <a:p>
            <a:pPr marL="360000" indent="0">
              <a:spcAft>
                <a:spcPts val="60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Termoablazione con radiofrequenza (RFA).</a:t>
            </a:r>
          </a:p>
          <a:p>
            <a:pPr marL="320675" indent="-285750">
              <a:spcAft>
                <a:spcPts val="600"/>
              </a:spcAft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Trattamenti vascolari su metastasi epatiche </a:t>
            </a:r>
          </a:p>
          <a:p>
            <a:pPr marL="396000" indent="0">
              <a:spcAft>
                <a:spcPts val="0"/>
              </a:spcAft>
              <a:buSzPct val="4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Embolizzazione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 arteriosa epatica (TAE)</a:t>
            </a:r>
          </a:p>
          <a:p>
            <a:pPr marL="396000" indent="0">
              <a:spcAft>
                <a:spcPts val="0"/>
              </a:spcAft>
              <a:buSzPct val="4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Chemioembolizzazione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 (TACE) </a:t>
            </a:r>
          </a:p>
          <a:p>
            <a:pPr marL="396000" indent="0">
              <a:spcAft>
                <a:spcPts val="0"/>
              </a:spcAft>
              <a:buSzPct val="4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Radioembolizzazione</a:t>
            </a:r>
            <a:r>
              <a:rPr lang="it-IT" altLang="it-IT" sz="16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320675" indent="-285750">
              <a:spcAft>
                <a:spcPts val="600"/>
              </a:spcAft>
              <a:buClrTx/>
              <a:buFont typeface="Wingdings" panose="05000000000000000000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Trapianto epatico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itchFamily="18" charset="0"/>
              </a:rPr>
              <a:t>: limitato a casi selezionati.</a:t>
            </a:r>
            <a:r>
              <a:rPr lang="it-IT" altLang="it-IT" sz="24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11" name="Rectangle 71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maglietta, tuta, cappello&#10;&#10;Descrizione generata automaticamente">
            <a:extLst>
              <a:ext uri="{FF2B5EF4-FFF2-40B4-BE49-F238E27FC236}">
                <a16:creationId xmlns:a16="http://schemas.microsoft.com/office/drawing/2014/main" xmlns="" id="{259B0D37-84F5-489C-81FE-9FCAC0308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9091" r="21576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47112" name="Rectangle 73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105" name="Rectangle 1">
            <a:extLst>
              <a:ext uri="{FF2B5EF4-FFF2-40B4-BE49-F238E27FC236}">
                <a16:creationId xmlns:a16="http://schemas.microsoft.com/office/drawing/2014/main" xmlns="" id="{545DD339-022A-4A6A-82D8-E4261A2121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4468" y="2552298"/>
            <a:ext cx="4357532" cy="36691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 defTabSz="914400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paziente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dimesso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indicazione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praticare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terapia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IPP ad alto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dosaggio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sintomi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 è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inviato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riferimento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Chirurgia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epato-bilio-pancreatica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sottoposto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valutazione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pre-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operatoria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vista di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chirurgico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giovane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l’assenza</a:t>
            </a:r>
            <a:r>
              <a:rPr lang="en-US" altLang="it-IT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controindicazioni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all’intervento</a:t>
            </a:r>
            <a:r>
              <a:rPr lang="en-US" altLang="it-IT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chirurgico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soprattutto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l’assenza</a:t>
            </a:r>
            <a:r>
              <a:rPr lang="en-US" altLang="it-IT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metastasi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distanza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documentabili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fattore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prognostico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ci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lascia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confidare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un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buon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outcome </a:t>
            </a:r>
            <a:r>
              <a:rPr lang="en-US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clinico</a:t>
            </a:r>
            <a:r>
              <a:rPr lang="en-US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7113" name="Rectangle 75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114" name="Rectangle 77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xmlns="" id="{5ECD0C11-0547-473A-9FA1-D01D83EE1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01" y="1307372"/>
            <a:ext cx="3077666" cy="62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 marL="342900" indent="-3063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r>
              <a:rPr lang="it-IT" altLang="it-IT" sz="3200" b="1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Conclusioni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FF66E74F-C321-44B0-9A49-FF523798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570834"/>
            <a:ext cx="7866062" cy="62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 marL="342900" indent="-3063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r>
              <a:rPr lang="it-IT" altLang="it-IT" sz="3200" b="1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Conclusioni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21FF3CC-0254-4D7A-9F16-5E8CF7B7E1E9}"/>
              </a:ext>
            </a:extLst>
          </p:cNvPr>
          <p:cNvSpPr/>
          <p:nvPr/>
        </p:nvSpPr>
        <p:spPr>
          <a:xfrm>
            <a:off x="251520" y="1340768"/>
            <a:ext cx="8640960" cy="5245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La sindrome di Zollinger Ellison rappresenta una patologia rara ma da tenere in considerazione nella valutazione di un paziente con malattia peptica o MRGE recidivante e diarrea responsiva a terapia con farmaci </a:t>
            </a: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anti-secretori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altLang="it-IT" dirty="0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Il quadro clinico ed endoscopico sono talvolta sfumati </a:t>
            </a: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nell’era dell’abuso 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di farmaci inibitori di pompa, comportando un frequente ritardo diagnostico.</a:t>
            </a:r>
            <a:b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</a:br>
            <a:endParaRPr lang="it-IT" altLang="it-IT" dirty="0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In caso di elevato sospetto clinico, </a:t>
            </a: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l’ausilio 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di metodiche di imaging di II </a:t>
            </a: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livello 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ed in particolare di tecniche funzionali di medicina nucleare con </a:t>
            </a: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l’impiego 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di </a:t>
            </a: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radio-traccianti 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che si legano ai recettori della somatostatina può essere utile nel localizzare e </a:t>
            </a:r>
            <a:r>
              <a:rPr lang="it-IT" altLang="it-IT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stadiare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 lesioni non evidenti con altre metodiche di studio morfologico, consentendo una diagnosi precoce e più accurata.</a:t>
            </a:r>
            <a:b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</a:br>
            <a:endParaRPr lang="it-IT" altLang="it-IT" dirty="0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L’esclusione 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di forme di tumori neuroendocrini inquadrabili nel contesto di una sindrome endocrina multipla è di primaria importanza ai fini del </a:t>
            </a: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corretto management terapeutico.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/>
            </a:r>
            <a:b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</a:br>
            <a:endParaRPr lang="it-IT" altLang="it-IT" dirty="0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Infine, la gestione del paziente in ambiente gastroenterologico consente una maggiore probabilità di successo  </a:t>
            </a: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nell’affrontare 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casi clinici complessi e di non univoca interpretazione, garantendo un </a:t>
            </a:r>
            <a:r>
              <a:rPr lang="it-IT" altLang="it-IT" dirty="0" err="1">
                <a:solidFill>
                  <a:srgbClr val="004586"/>
                </a:solidFill>
                <a:latin typeface="Times New Roman" panose="02020603050405020304" pitchFamily="18" charset="0"/>
              </a:rPr>
              <a:t>outcome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</a:rPr>
              <a:t> migliore.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D21C7E49-50AE-4FE5-B9D2-2554B5203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16" y="2492896"/>
            <a:ext cx="3744180" cy="156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92000"/>
              </a:lnSpc>
              <a:buClrTx/>
              <a:buFontTx/>
              <a:buNone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il persistere dei sintomi </a:t>
            </a:r>
            <a:r>
              <a:rPr lang="it-IT" altLang="it-IT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veniva sottoposto a EGDS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evidenza di esofagite di grado B sec. Los Angeles, gastropatia antrale e </a:t>
            </a:r>
            <a:r>
              <a:rPr lang="it-IT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duodenopatia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erosiva </a:t>
            </a:r>
            <a:r>
              <a:rPr lang="it-IT" alt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H.pylori</a:t>
            </a: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negativa</a:t>
            </a:r>
            <a:r>
              <a:rPr lang="it-IT" altLang="it-IT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Immagine 5" descr="Immagine che contiene persona, uomo, blu, tenendo&#10;&#10;Descrizione generata automaticamente">
            <a:extLst>
              <a:ext uri="{FF2B5EF4-FFF2-40B4-BE49-F238E27FC236}">
                <a16:creationId xmlns:a16="http://schemas.microsoft.com/office/drawing/2014/main" xmlns="" id="{858D3CE5-0E84-42C2-8CE5-78200E871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56" y="2060848"/>
            <a:ext cx="3723385" cy="2088232"/>
          </a:xfrm>
          <a:prstGeom prst="rect">
            <a:avLst/>
          </a:prstGeom>
          <a:effectLst>
            <a:glow rad="127000">
              <a:srgbClr val="004586"/>
            </a:glow>
          </a:effec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373B8F26-D1AB-46CF-9FFB-EBEFDA5A44B4}"/>
              </a:ext>
            </a:extLst>
          </p:cNvPr>
          <p:cNvSpPr/>
          <p:nvPr/>
        </p:nvSpPr>
        <p:spPr>
          <a:xfrm>
            <a:off x="468312" y="4776584"/>
            <a:ext cx="8207375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Prescritta terapia con </a:t>
            </a:r>
            <a:r>
              <a:rPr lang="it-IT" altLang="it-IT" sz="20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pantoprazolo</a:t>
            </a:r>
            <a:r>
              <a:rPr lang="it-IT" altLang="it-IT" sz="20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mg/die, con risoluzione dei sintomi.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0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F8DF903B-5D93-4A4C-93AA-489EB50304D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66674" y="1052736"/>
            <a:ext cx="8223250" cy="5383708"/>
          </a:xfrm>
          <a:ln/>
        </p:spPr>
        <p:txBody>
          <a:bodyPr tIns="0" anchor="ctr"/>
          <a:lstStyle/>
          <a:p>
            <a:pPr marL="0" indent="0" algn="just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8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 circa 2 anni di relativo benessere, al tentativo di sospensione della terapia </a:t>
            </a: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 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PS per episodio di colica addominale in regione epigastrica-ipocondriaca destra in associazione a nausea, vomito e diarrea.</a:t>
            </a:r>
          </a:p>
          <a:p>
            <a:pPr marL="0" indent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8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Eseguiti in urgenza:</a:t>
            </a:r>
          </a:p>
          <a:p>
            <a:pPr marL="193675" indent="-193675" algn="just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ct val="45000"/>
              <a:buFont typeface="Wingdings" panose="05000000000000000000" pitchFamily="2" charset="2"/>
              <a:buChar char="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Esami </a:t>
            </a:r>
            <a:r>
              <a:rPr lang="it-IT" altLang="it-IT" sz="1800" u="sng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bioumorali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sostanzialmente nella norma</a:t>
            </a:r>
          </a:p>
          <a:p>
            <a:pPr marL="193675" indent="-193675" algn="just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ct val="45000"/>
              <a:buFont typeface="Wingdings" panose="05000000000000000000" pitchFamily="2" charset="2"/>
              <a:buChar char="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Ecografia addome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evidenza di </a:t>
            </a: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it-IT" altLang="it-IT" sz="1800" dirty="0" err="1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sludge</a:t>
            </a: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biliare in sede colecistica, senza segni di dilatazione delle vie biliari </a:t>
            </a:r>
          </a:p>
          <a:p>
            <a:pPr marL="193675" indent="-193675" algn="just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ct val="45000"/>
              <a:buFont typeface="Wingdings" panose="05000000000000000000" pitchFamily="2" charset="2"/>
              <a:buChar char="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u="sng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EGDS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evidenza di esofagite di grado A sec. Los Angeles e gastropatia erosiva </a:t>
            </a: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antrale</a:t>
            </a:r>
            <a:endParaRPr lang="it-IT" altLang="it-IT" sz="18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675" indent="-193675" algn="just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ct val="45000"/>
              <a:buFont typeface="Wingdings" panose="05000000000000000000" pitchFamily="2" charset="2"/>
              <a:buChar char="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8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 dimissioni prescritta terapia con </a:t>
            </a:r>
            <a:r>
              <a:rPr lang="it-IT" altLang="it-IT" sz="1800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Omeprazolo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40mgx2/die e AUDC 300mg 1x3/die.</a:t>
            </a:r>
          </a:p>
          <a:p>
            <a:pPr marL="0" indent="0" algn="just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Consigliata, a completamento, colonscopia ambulatoriale, nella norma fino </a:t>
            </a: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all’ileo 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terminale. </a:t>
            </a:r>
          </a:p>
          <a:p>
            <a:pPr marL="0" indent="0" algn="just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800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Sostanziale beneficio </a:t>
            </a: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dall’avvio 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terapia, ma ricomparsa di episodi ricorrenti di dolore epigastrico in associazione a vomito e diarrea dopo circa 2 mesi.</a:t>
            </a:r>
          </a:p>
          <a:p>
            <a:pPr marL="0" indent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4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indent="-263525" algn="just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4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xmlns="" id="{A4C15212-BCA1-4386-B0A4-1B50A56AA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2" y="1456591"/>
            <a:ext cx="788670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xmlns="" id="{A2C77D15-00AD-4551-87AB-A83787E17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4100513"/>
            <a:ext cx="78867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27E1D6D2-F274-47D5-B06E-7CAA6A1B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088" y="0"/>
            <a:ext cx="6969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A9BF03A8-CA57-4AA0-98DB-463877E6A23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34218" y="2407442"/>
            <a:ext cx="3600400" cy="2043113"/>
          </a:xfrm>
          <a:ln/>
        </p:spPr>
        <p:txBody>
          <a:bodyPr/>
          <a:lstStyle/>
          <a:p>
            <a:pPr marL="0" indent="0"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 indicazione di Collega Chirurgo, </a:t>
            </a:r>
            <a:r>
              <a:rPr lang="it-IT" altLang="it-IT" sz="1800" dirty="0" smtClean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nell’ipotesi </a:t>
            </a:r>
            <a:r>
              <a:rPr lang="it-IT" altLang="it-IT" sz="18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 un quadro di colecistite cronica sintomatica, </a:t>
            </a:r>
            <a:r>
              <a:rPr lang="it-IT" altLang="it-IT" sz="1800" dirty="0" smtClean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veniva posta </a:t>
            </a:r>
            <a:r>
              <a:rPr lang="it-IT" altLang="it-IT" sz="18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indicazione ad intervento di </a:t>
            </a:r>
            <a:r>
              <a:rPr lang="it-IT" altLang="it-IT" sz="1800" u="sng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colecistectomia video-laparoscopica</a:t>
            </a:r>
            <a:r>
              <a:rPr lang="it-IT" altLang="it-IT" sz="18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al quale il paziente </a:t>
            </a:r>
            <a:r>
              <a:rPr lang="it-IT" altLang="it-IT" sz="1800" dirty="0" smtClean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era </a:t>
            </a:r>
            <a:r>
              <a:rPr lang="it-IT" altLang="it-IT" sz="1800" dirty="0" smtClean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sottoposto </a:t>
            </a:r>
            <a:r>
              <a:rPr lang="it-IT" altLang="it-IT" sz="18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presso il reparto di Chirurgia del </a:t>
            </a:r>
            <a:r>
              <a:rPr lang="it-IT" altLang="it-IT" sz="1800" dirty="0" smtClean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nostro Policlinico</a:t>
            </a:r>
            <a:endParaRPr lang="it-IT" altLang="it-IT" sz="18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marL="0" indent="0">
              <a:spcAft>
                <a:spcPts val="36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6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36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6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36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4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79375"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4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sedendo, tavolo, telefono, donna&#10;&#10;Descrizione generata automaticamente">
            <a:extLst>
              <a:ext uri="{FF2B5EF4-FFF2-40B4-BE49-F238E27FC236}">
                <a16:creationId xmlns:a16="http://schemas.microsoft.com/office/drawing/2014/main" xmlns="" id="{82142B97-916C-4C8B-B070-0AB32C0C5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54" y="1197578"/>
            <a:ext cx="3667990" cy="4462843"/>
          </a:xfrm>
          <a:prstGeom prst="rect">
            <a:avLst/>
          </a:prstGeom>
          <a:effectLst>
            <a:glow rad="127000">
              <a:srgbClr val="004586"/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xmlns="" id="{EF7B662F-F924-4641-8437-DDAE7367F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55" y="1268760"/>
            <a:ext cx="813593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92000"/>
              </a:lnSpc>
              <a:spcAft>
                <a:spcPts val="363"/>
              </a:spcAft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Il paziente giunge alla nostra osservazione per la prima volta in corso di consulenza gastroenterologica inviato dai colleghi chirurghi dopo intervento chirurgico per:</a:t>
            </a:r>
          </a:p>
          <a:p>
            <a:pPr marL="285750" indent="-285750" algn="just" hangingPunct="1">
              <a:lnSpc>
                <a:spcPct val="92000"/>
              </a:lnSpc>
              <a:spcAft>
                <a:spcPts val="363"/>
              </a:spcAft>
              <a:buFont typeface="Wingdings" panose="05000000000000000000" pitchFamily="2" charset="2"/>
              <a:buChar char="v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Persistenza dei dolori addominali </a:t>
            </a:r>
          </a:p>
          <a:p>
            <a:pPr marL="285750" indent="-285750" algn="just" hangingPunct="1">
              <a:lnSpc>
                <a:spcPct val="92000"/>
              </a:lnSpc>
              <a:spcAft>
                <a:spcPts val="363"/>
              </a:spcAft>
              <a:buFont typeface="Wingdings" panose="05000000000000000000" pitchFamily="2" charset="2"/>
              <a:buChar char="v"/>
            </a:pPr>
            <a:r>
              <a:rPr lang="it-IT" altLang="it-IT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Peggioramento della diarrea (4-5 evacuazioni/die di feci liquide, prevalentemente  post-prandiali e notturne) 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xmlns="" id="{588546D0-9BC5-4AA8-A3CE-0134E5E1D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354" y="3068960"/>
            <a:ext cx="7981093" cy="31683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All’</a:t>
            </a:r>
            <a:r>
              <a:rPr lang="it-IT" altLang="it-IT" sz="1800" b="1" u="sng" dirty="0" smtClean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esame </a:t>
            </a:r>
            <a:r>
              <a:rPr lang="it-IT" altLang="it-IT" sz="1800" b="1" u="sng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obiettivo</a:t>
            </a: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paziente apiretico, eupnoico, con parametri vitali nella norma; addome piano, trattabile, lievemente dolorabile in epigastrio-ipocondrio destro.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Agli </a:t>
            </a:r>
            <a:r>
              <a:rPr lang="it-IT" altLang="it-IT" sz="1800" b="1" u="sng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esami </a:t>
            </a:r>
            <a:r>
              <a:rPr lang="it-IT" altLang="it-IT" sz="1800" b="1" u="sng" dirty="0" err="1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bioumorali</a:t>
            </a: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emocromo, indici di flogosi, di </a:t>
            </a:r>
            <a:r>
              <a:rPr lang="it-IT" altLang="it-IT" sz="1800" dirty="0" err="1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citolisi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epatica, colestasi e di funzionalità pancreatica nella norma.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All’</a:t>
            </a:r>
            <a:r>
              <a:rPr lang="it-IT" altLang="it-IT" sz="1800" b="1" u="sng" dirty="0" smtClean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ecografia </a:t>
            </a:r>
            <a:r>
              <a:rPr lang="it-IT" altLang="it-IT" sz="1800" b="1" u="sng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addome</a:t>
            </a: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n.d.r., in particolare vie biliari di calibro regolare, pancreas nella norma, non evidenza di raccolte fluide intra-addominali.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Sottoposto a </a:t>
            </a:r>
            <a:r>
              <a:rPr lang="it-IT" altLang="it-IT" sz="1800" b="1" u="sng" dirty="0" err="1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Colangio</a:t>
            </a:r>
            <a:r>
              <a:rPr lang="it-IT" altLang="it-IT" sz="1800" b="1" u="sng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-RM</a:t>
            </a:r>
            <a:r>
              <a:rPr lang="it-IT" altLang="it-IT" sz="1800" b="1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vie biliari intra ed extraepatiche di calibro regolare; non evidenza di litiasi residua e di alterazioni organiche a carico </a:t>
            </a: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dell’albero </a:t>
            </a:r>
            <a:r>
              <a:rPr lang="it-IT" altLang="it-IT" sz="1800" dirty="0" err="1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bilio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-pancreatico.</a:t>
            </a:r>
            <a:r>
              <a:rPr lang="it-IT" altLang="it-IT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it-IT" altLang="it-IT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xmlns="" id="{05F7D1B3-4104-43AF-B98E-59E73E0ED96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63600"/>
            <a:ext cx="8207375" cy="381635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2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SINDROME POST-COLECISTECTOMIA</a:t>
            </a:r>
          </a:p>
          <a:p>
            <a:pPr marL="0" indent="0" algn="ctr">
              <a:lnSpc>
                <a:spcPct val="100000"/>
              </a:lnSpc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600" dirty="0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Con il termine sindrome post-colecistectomia (PCS) si indica una condizione clinica caratterizzata dalla comparsa di nuovi sintomi secondari alla rimozione della colecisti, o la persistenza e/o il peggioramento di sintomi precedentemente </a:t>
            </a:r>
            <a:r>
              <a:rPr lang="it-IT" altLang="it-IT" sz="1800" dirty="0" smtClean="0">
                <a:solidFill>
                  <a:srgbClr val="004586"/>
                </a:solidFill>
                <a:latin typeface="Times New Roman" panose="02020603050405020304" pitchFamily="18" charset="0"/>
              </a:rPr>
              <a:t>attribuiti </a:t>
            </a: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alla patologia colecistica.</a:t>
            </a:r>
          </a:p>
          <a:p>
            <a:pPr marL="0" indent="0" algn="just">
              <a:lnSpc>
                <a:spcPct val="100000"/>
              </a:lnSpc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Si sviluppa nel 15% dei pazienti sottoposti ad intervento di colecistectomia.</a:t>
            </a:r>
          </a:p>
          <a:p>
            <a:pPr marL="0" indent="0" algn="just">
              <a:lnSpc>
                <a:spcPct val="100000"/>
              </a:lnSpc>
              <a:spcAft>
                <a:spcPts val="113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1800" dirty="0">
                <a:solidFill>
                  <a:srgbClr val="004586"/>
                </a:solidFill>
                <a:latin typeface="Times New Roman" panose="02020603050405020304" pitchFamily="18" charset="0"/>
              </a:rPr>
              <a:t>Solitamente autolimitantesi nell'arco di alcuni mesi, in assenza di altre cause organiche sottostanti.</a:t>
            </a:r>
          </a:p>
          <a:p>
            <a:pPr marL="0" indent="0" algn="ctr">
              <a:lnSpc>
                <a:spcPct val="100000"/>
              </a:lnSpc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6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indent="0"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4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77788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4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66DD06D-962A-448A-8DA4-A26B20807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2" y="3717032"/>
            <a:ext cx="7803556" cy="28169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7C110EDB-453C-413F-AD34-1D1AE8DD7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r="20544"/>
          <a:stretch>
            <a:fillRect/>
          </a:stretch>
        </p:blipFill>
        <p:spPr bwMode="auto">
          <a:xfrm>
            <a:off x="4922850" y="1647824"/>
            <a:ext cx="4006850" cy="4283075"/>
          </a:xfrm>
          <a:prstGeom prst="rect">
            <a:avLst/>
          </a:prstGeom>
          <a:noFill/>
          <a:ln>
            <a:noFill/>
          </a:ln>
          <a:effectLst>
            <a:glow rad="127000">
              <a:srgbClr val="004586"/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939" r="2054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xmlns="" id="{B47D2FCE-6749-4327-9325-624018CB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63" y="836712"/>
            <a:ext cx="83518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2000"/>
              </a:lnSpc>
              <a:buClrTx/>
              <a:buFontTx/>
              <a:buNone/>
            </a:pPr>
            <a:r>
              <a:rPr lang="it-IT" altLang="it-IT" sz="3000" b="1" dirty="0">
                <a:solidFill>
                  <a:srgbClr val="004586"/>
                </a:solidFill>
                <a:latin typeface="Times New Roman" panose="02020603050405020304" pitchFamily="18" charset="0"/>
              </a:rPr>
              <a:t>Meccanismi coinvolti nell'insorgenza dei sintomi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35A18109-75F3-4906-A0B3-5346A6CA5CC8}"/>
              </a:ext>
            </a:extLst>
          </p:cNvPr>
          <p:cNvSpPr/>
          <p:nvPr/>
        </p:nvSpPr>
        <p:spPr>
          <a:xfrm>
            <a:off x="251520" y="1810936"/>
            <a:ext cx="4572000" cy="39568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Perdita della funzione di </a:t>
            </a:r>
            <a:r>
              <a:rPr 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reservoire</a:t>
            </a: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della colecisti con conseguente alterazione del flusso biliare che da fasico (a seguito del pasto) diviene continuo, comportando la possibilità di sviluppo di: </a:t>
            </a:r>
          </a:p>
          <a:p>
            <a:pPr algn="just"/>
            <a:endParaRPr lang="it-IT" dirty="0">
              <a:solidFill>
                <a:srgbClr val="0045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Esofagite alcalina da reflusso e gastrite cronica alcalina </a:t>
            </a: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azione irritante dei sali biliari sulla mucosa delle vie digestive superiori.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Diarrea acquosa e steatorrea </a:t>
            </a: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azione catartica e irritante sulla mucosa intestinale da parte dei sali biliari nella fase </a:t>
            </a:r>
            <a:r>
              <a:rPr 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interprandiale</a:t>
            </a: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dirty="0" err="1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maldigestione</a:t>
            </a:r>
            <a:r>
              <a:rPr lang="it-IT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lipidica post-prandiale, con associati dolori addominali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6A81136DB1E94DACA2A7BA101062E9" ma:contentTypeVersion="2" ma:contentTypeDescription="Creare un nuovo documento." ma:contentTypeScope="" ma:versionID="b3bf1cdebfd9c37717bc72c3d2fbd9d8">
  <xsd:schema xmlns:xsd="http://www.w3.org/2001/XMLSchema" xmlns:xs="http://www.w3.org/2001/XMLSchema" xmlns:p="http://schemas.microsoft.com/office/2006/metadata/properties" xmlns:ns3="374b3f58-e9d8-4ee0-b594-2098cb3cb8a4" targetNamespace="http://schemas.microsoft.com/office/2006/metadata/properties" ma:root="true" ma:fieldsID="4e8c921fa05ec356c2e6410613d4070d" ns3:_="">
    <xsd:import namespace="374b3f58-e9d8-4ee0-b594-2098cb3cb8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b3f58-e9d8-4ee0-b594-2098cb3cb8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88CD35-ACC4-4AA5-BBA0-884DA0B86D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C6C3F0-ED22-4BE4-B8A0-2C9BCA3B88E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374b3f58-e9d8-4ee0-b594-2098cb3cb8a4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2924F7-49EF-4F55-8510-F09BF16EEC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4b3f58-e9d8-4ee0-b594-2098cb3cb8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2460</Words>
  <Application>Microsoft Office PowerPoint</Application>
  <PresentationFormat>Presentazione su schermo (4:3)</PresentationFormat>
  <Paragraphs>295</Paragraphs>
  <Slides>39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39</vt:i4>
      </vt:variant>
    </vt:vector>
  </HeadingPairs>
  <TitlesOfParts>
    <vt:vector size="44" baseType="lpstr">
      <vt:lpstr>Tema di Office</vt:lpstr>
      <vt:lpstr>Tema di Office</vt:lpstr>
      <vt:lpstr>Tema di Office</vt:lpstr>
      <vt:lpstr>Tema di Office</vt:lpstr>
      <vt:lpstr>Tema di Office</vt:lpstr>
      <vt:lpstr>Caso clinico   Un insolito caso di diarrea ‘‘peptica’’</vt:lpstr>
      <vt:lpstr>Paziente S.B., uomo, 37 anni.  Anamnesi familiare  Padre vivente, affetto da ipertensione arteriosa e diabete mellito di tipo 2 Madre vivente, affetta da ipertensione arteriosa 2 fratelli, viventi, in abs  Anamnesi fisiologica No fumo, no alcool, non abuso di FANS.  Anamnesi patologica remota Sindrome ansiosa, in trattamento con alprazolam.  Anamnesi patologica prossima Comparsa, circa 3 anni addietro, di modifica dell’alvo in senso diarroico (4 evacuazioni/die di feci liquide) e dolori addominali crampiformi in epigastrio-ipocondrio destro, motivo per cui si rivolgeva all’attenzione di Specialista Gastroenterologo. </vt:lpstr>
      <vt:lpstr>Prescritta pertanto terapia a base di antispastici, probiotici ed enzimi sostitutivi, con scarso beneficio e pertanto sospesa di propria sponte da parte del paziente.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Dopo circa 2 mesi, in corso di riduzione del dosaggio della terapia, ricomparsa dei sintomi con diversi accessi in P.S. presso altro nosocomio e successivo  ricovero in ambiente internistico per approfondimento </vt:lpstr>
      <vt:lpstr>Per tali motivi ritorna alla nostra osservazione in regime ambulatoriale e si dispone per ricovero in elezione per approfondimento diagnostico gastroenterologico.</vt:lpstr>
      <vt:lpstr>Presentazione standard di PowerPoint</vt:lpstr>
      <vt:lpstr>Presentazione standard di PowerPoint</vt:lpstr>
      <vt:lpstr>Indicazioni al dosaggio della gastremia</vt:lpstr>
      <vt:lpstr>Presentazione standard di PowerPoint</vt:lpstr>
      <vt:lpstr>Presentazione standard di PowerPoint</vt:lpstr>
      <vt:lpstr>Presentazione standard di PowerPoint</vt:lpstr>
      <vt:lpstr>Algoritmo diagnostico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Work-up chirurgico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Prognosi in base allo stadio di malattia: tassi di sopravvivenza</vt:lpstr>
      <vt:lpstr>Trattamento medico</vt:lpstr>
      <vt:lpstr>Il paziente è stato dimesso con indicazione a praticare terapia con IPP ad alto dosaggio per il controllo dei sintomi ed è stato inviato presso centro di riferimento di Chirurgia epato-bilio-pancreatica per essere sottoposto a valutazione pre-operatoria, in vista di intervento chirurgico.   La giovane età, l’assenza di controindicazioni all’intervento chirurgico e soprattutto l’assenza di metastasi a distanza documentabili, principale fattore prognostico negativo, ci lascia confidare in un buon outcome clinico.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clinico   Un insolito caso di diarrea e dolori addominali</dc:title>
  <dc:creator>Carmelo Stillitano</dc:creator>
  <cp:lastModifiedBy>Utente</cp:lastModifiedBy>
  <cp:revision>24</cp:revision>
  <dcterms:created xsi:type="dcterms:W3CDTF">2020-05-18T18:42:18Z</dcterms:created>
  <dcterms:modified xsi:type="dcterms:W3CDTF">2020-05-19T07:45:07Z</dcterms:modified>
</cp:coreProperties>
</file>