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32"/>
  </p:notesMasterIdLst>
  <p:sldIdLst>
    <p:sldId id="295" r:id="rId2"/>
    <p:sldId id="268" r:id="rId3"/>
    <p:sldId id="291" r:id="rId4"/>
    <p:sldId id="270" r:id="rId5"/>
    <p:sldId id="271" r:id="rId6"/>
    <p:sldId id="272" r:id="rId7"/>
    <p:sldId id="273" r:id="rId8"/>
    <p:sldId id="274" r:id="rId9"/>
    <p:sldId id="275" r:id="rId10"/>
    <p:sldId id="293" r:id="rId11"/>
    <p:sldId id="276" r:id="rId12"/>
    <p:sldId id="277" r:id="rId13"/>
    <p:sldId id="278" r:id="rId14"/>
    <p:sldId id="279" r:id="rId15"/>
    <p:sldId id="280" r:id="rId16"/>
    <p:sldId id="294" r:id="rId17"/>
    <p:sldId id="281" r:id="rId18"/>
    <p:sldId id="282" r:id="rId19"/>
    <p:sldId id="283" r:id="rId20"/>
    <p:sldId id="284" r:id="rId21"/>
    <p:sldId id="285" r:id="rId22"/>
    <p:sldId id="286" r:id="rId23"/>
    <p:sldId id="297" r:id="rId24"/>
    <p:sldId id="296" r:id="rId25"/>
    <p:sldId id="287" r:id="rId26"/>
    <p:sldId id="288" r:id="rId27"/>
    <p:sldId id="289" r:id="rId28"/>
    <p:sldId id="290" r:id="rId29"/>
    <p:sldId id="292" r:id="rId30"/>
    <p:sldId id="258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972"/>
    <p:restoredTop sz="86394"/>
  </p:normalViewPr>
  <p:slideViewPr>
    <p:cSldViewPr snapToGrid="0" snapToObjects="1">
      <p:cViewPr varScale="1">
        <p:scale>
          <a:sx n="85" d="100"/>
          <a:sy n="85" d="100"/>
        </p:scale>
        <p:origin x="-1157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C7270-D37D-1F49-85B3-086CB584BDE1}" type="datetimeFigureOut">
              <a:rPr lang="it-IT" smtClean="0"/>
              <a:t>14/05/2019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1AC7-5B5F-CC44-868D-BE72F59175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0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E1AC7-5B5F-CC44-868D-BE72F591750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59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4B09-0B71-9345-87D5-D856163DEF87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2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0BEA-1ABA-3E4D-9285-31BC1D1C7D9B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3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D491-DBF0-964C-A2C3-B5B080F3A10E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4782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357188" y="4634508"/>
            <a:ext cx="843711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8" name="Shape 8"/>
          <p:cNvSpPr/>
          <p:nvPr/>
        </p:nvSpPr>
        <p:spPr>
          <a:xfrm>
            <a:off x="357188" y="2875359"/>
            <a:ext cx="843751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9" name="Shape 9"/>
          <p:cNvSpPr/>
          <p:nvPr/>
        </p:nvSpPr>
        <p:spPr>
          <a:xfrm rot="16200000">
            <a:off x="5043462" y="3760055"/>
            <a:ext cx="115506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357187" y="2911078"/>
            <a:ext cx="5063133" cy="1696641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>
                <a:solidFill>
                  <a:srgbClr val="D93E2B"/>
                </a:solidFill>
              </a:rPr>
              <a:t>Titolo Testo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5822156" y="2911078"/>
            <a:ext cx="2982516" cy="169664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687"/>
            </a:lvl1pPr>
            <a:lvl2pPr marL="0" indent="160729">
              <a:spcBef>
                <a:spcPts val="0"/>
              </a:spcBef>
              <a:buClrTx/>
              <a:buSzTx/>
              <a:buFontTx/>
              <a:buNone/>
              <a:defRPr sz="1687"/>
            </a:lvl2pPr>
            <a:lvl3pPr marL="0" indent="321457">
              <a:spcBef>
                <a:spcPts val="0"/>
              </a:spcBef>
              <a:buClrTx/>
              <a:buSzTx/>
              <a:buFontTx/>
              <a:buNone/>
              <a:defRPr sz="1687"/>
            </a:lvl3pPr>
            <a:lvl4pPr marL="0" indent="482186">
              <a:spcBef>
                <a:spcPts val="0"/>
              </a:spcBef>
              <a:buClrTx/>
              <a:buSzTx/>
              <a:buFontTx/>
              <a:buNone/>
              <a:defRPr sz="1687"/>
            </a:lvl4pPr>
            <a:lvl5pPr marL="0" indent="642915">
              <a:spcBef>
                <a:spcPts val="0"/>
              </a:spcBef>
              <a:buClrTx/>
              <a:buSzTx/>
              <a:buFontTx/>
              <a:buNone/>
              <a:defRPr sz="1687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414141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414141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414141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414141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87">
                <a:solidFill>
                  <a:srgbClr val="414141"/>
                </a:solidFill>
              </a:rPr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9612494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357188" y="892969"/>
            <a:ext cx="8429625" cy="50720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414141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414141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414141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414141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31">
                <a:solidFill>
                  <a:srgbClr val="414141"/>
                </a:solidFill>
              </a:rPr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812422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51742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F6812-A8F9-5141-8765-625E7554A6EB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31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C4306-C835-C645-AA6C-2D501957B15B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9600A-C41F-AF46-BCFD-3062E52B1A36}" type="datetime1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61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3B44-1E24-3A42-84CA-89B3742262EF}" type="datetime1">
              <a:rPr lang="it-IT" smtClean="0"/>
              <a:t>14/05/2019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898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02DC4-5D81-E64C-9E50-14E872CB4FAB}" type="datetime1">
              <a:rPr lang="it-IT" smtClean="0"/>
              <a:t>14/05/2019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86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D5314-2647-3A4A-9132-698E3E9A63E7}" type="datetime1">
              <a:rPr lang="it-IT" smtClean="0"/>
              <a:t>14/05/2019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30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2E7C-DFAD-684D-9E01-92052132A995}" type="datetime1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1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787DC-9E60-1846-90DB-51B50F73818D}" type="datetime1">
              <a:rPr lang="it-IT" smtClean="0"/>
              <a:t>14/05/2019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3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7431-46B8-964D-9952-381C2B1AD2B1}" type="datetime1">
              <a:rPr lang="it-IT" smtClean="0"/>
              <a:t>14/05/2019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261B0-514C-C14D-A55C-B456B56894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3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88981" y="1426465"/>
            <a:ext cx="7777779" cy="1835120"/>
          </a:xfrm>
        </p:spPr>
        <p:txBody>
          <a:bodyPr>
            <a:normAutofit/>
          </a:bodyPr>
          <a:lstStyle/>
          <a:p>
            <a:r>
              <a:rPr lang="it-IT" sz="5400" dirty="0" smtClean="0">
                <a:latin typeface="Times New Roman" charset="0"/>
                <a:ea typeface="Times New Roman" charset="0"/>
                <a:cs typeface="Times New Roman" charset="0"/>
              </a:rPr>
              <a:t>Quando pregare non basta..</a:t>
            </a:r>
            <a:endParaRPr lang="it-IT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88981" y="4207033"/>
            <a:ext cx="8011758" cy="1289452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Tutor: Prof. Alessandro Federico</a:t>
            </a:r>
          </a:p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Università degli Studi della Campania “L. Vanvitelli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”</a:t>
            </a:r>
          </a:p>
          <a:p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Dott. Giuseppe G. Caprio</a:t>
            </a:r>
          </a:p>
          <a:p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Dott.ssa </a:t>
            </a:r>
            <a:r>
              <a:rPr lang="it-IT" dirty="0" err="1" smtClean="0">
                <a:latin typeface="Times New Roman" charset="0"/>
                <a:ea typeface="Times New Roman" charset="0"/>
                <a:cs typeface="Times New Roman" charset="0"/>
              </a:rPr>
              <a:t>Desiree</a:t>
            </a:r>
            <a:r>
              <a:rPr lang="it-IT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mtClean="0">
                <a:latin typeface="Times New Roman" charset="0"/>
                <a:ea typeface="Times New Roman" charset="0"/>
                <a:cs typeface="Times New Roman" charset="0"/>
              </a:rPr>
              <a:t>Picascia</a:t>
            </a:r>
            <a:endParaRPr lang="it-IT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"/>
          <p:cNvSpPr>
            <a:spLocks noGrp="1"/>
          </p:cNvSpPr>
          <p:nvPr>
            <p:ph type="title"/>
          </p:nvPr>
        </p:nvSpPr>
        <p:spPr>
          <a:xfrm>
            <a:off x="357187" y="2911077"/>
            <a:ext cx="840625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it-IT" sz="4922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 indagini strumentali avreste richiesto?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20278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2127846" y="870856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 total body con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mdc</a:t>
            </a:r>
          </a:p>
        </p:txBody>
      </p:sp>
      <p:sp>
        <p:nvSpPr>
          <p:cNvPr id="74" name="Shape 74"/>
          <p:cNvSpPr/>
          <p:nvPr/>
        </p:nvSpPr>
        <p:spPr>
          <a:xfrm>
            <a:off x="362473" y="2616304"/>
            <a:ext cx="8435597" cy="3307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endParaRPr sz="1617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Micronodulo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calcifico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(4mm) al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apicale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lobo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ulteriore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micronodulo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(4mm)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calcifico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lobo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sinistra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Fegato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morfovolumetricamente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ingrandito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densitometrica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parenchimale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disomogenea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multiple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ipodense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ripetitiva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profuse in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entrambi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lobi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cui la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all’VIII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circa 8 cm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diametro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massimo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corrispondenza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spazio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spleno-pancreatico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espansiva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lievemente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ipervascolare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indissociabile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porzione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distale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coda del pancreas,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definibili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loro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strutturazione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anatomica</a:t>
            </a:r>
            <a:r>
              <a:rPr sz="161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1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densitometrica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Linfonodi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ingranditi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sferoidali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paraortica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sinistra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nodulare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plurilobata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ovalare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circa 37 x 18 mm a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piano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passante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le spine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iliache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antero-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superiori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linfonodo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parietale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ansa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intestinale</a:t>
            </a:r>
            <a:r>
              <a:rPr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?)</a:t>
            </a:r>
          </a:p>
        </p:txBody>
      </p:sp>
    </p:spTree>
    <p:extLst>
      <p:ext uri="{BB962C8B-B14F-4D97-AF65-F5344CB8AC3E}">
        <p14:creationId xmlns:p14="http://schemas.microsoft.com/office/powerpoint/2010/main" val="143991768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23384" y="1061135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Octreoscan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hape 74">
            <a:extLst>
              <a:ext uri="{FF2B5EF4-FFF2-40B4-BE49-F238E27FC236}">
                <a16:creationId xmlns="" xmlns:a16="http://schemas.microsoft.com/office/drawing/2014/main" id="{1458D8CC-7EBE-4694-B454-F67AA5A1FC8F}"/>
              </a:ext>
            </a:extLst>
          </p:cNvPr>
          <p:cNvSpPr/>
          <p:nvPr/>
        </p:nvSpPr>
        <p:spPr>
          <a:xfrm>
            <a:off x="386385" y="3069811"/>
            <a:ext cx="4559382" cy="2311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endParaRPr sz="1617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lang="it-IT"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L’esame scintigrafico ha evidenziato vasta area di intenso accumulo del </a:t>
            </a:r>
            <a:r>
              <a:rPr lang="it-IT"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radiocomposto</a:t>
            </a:r>
            <a:r>
              <a:rPr lang="it-IT"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corrispondenza della cupola epatica. Multiple aree di accumulo del tracciante sono inoltre visibili a livello del restante parenchima. Area di intenso accumulo del </a:t>
            </a:r>
            <a:r>
              <a:rPr lang="it-IT" sz="161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radiocomposto</a:t>
            </a:r>
            <a:r>
              <a:rPr lang="it-IT" sz="161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 evidenzia in corrispondenza della regione cefalo-pancreatica nonché a livello della regione ipogastrica a sede mediana anteriore</a:t>
            </a:r>
            <a:endParaRPr sz="161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isultati immagini per octreoscan">
            <a:extLst>
              <a:ext uri="{FF2B5EF4-FFF2-40B4-BE49-F238E27FC236}">
                <a16:creationId xmlns="" xmlns:a16="http://schemas.microsoft.com/office/drawing/2014/main" id="{877EEC91-5A14-4CD3-B38F-414538A98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21" y="2028156"/>
            <a:ext cx="2859732" cy="41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58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357187" y="928997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Entero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-RM con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mdc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293762" y="3061706"/>
            <a:ext cx="8429625" cy="4286251"/>
          </a:xfrm>
          <a:prstGeom prst="rect">
            <a:avLst/>
          </a:prstGeom>
        </p:spPr>
        <p:txBody>
          <a:bodyPr/>
          <a:lstStyle/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Aspetto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ispessito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manicotto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alcune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digiunali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localizzate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fianco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sinistro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mostrano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impregnazione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contrastografica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significativa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specie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precoci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ovalare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circa 30x21 mm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localizzata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cellulare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lasso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mesenteriale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prevertebrale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caudalmente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biforcazione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aorto-iliaca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caratterizzata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enhancement post-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contrastografico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verosimile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linfonodale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Fegato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aumentate,a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sovvertita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multiple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secondarie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ripetitivo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32483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0" y="729717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fare a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questo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357188" y="2981166"/>
            <a:ext cx="3991570" cy="3323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43305">
              <a:defRPr sz="2232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BIOPSIA</a:t>
            </a:r>
          </a:p>
        </p:txBody>
      </p:sp>
      <p:sp>
        <p:nvSpPr>
          <p:cNvPr id="84" name="Shape 84"/>
          <p:cNvSpPr/>
          <p:nvPr/>
        </p:nvSpPr>
        <p:spPr>
          <a:xfrm flipH="1">
            <a:off x="1151432" y="3422992"/>
            <a:ext cx="980046" cy="825536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3200"/>
            </a:pPr>
            <a:endParaRPr sz="2250"/>
          </a:p>
        </p:txBody>
      </p:sp>
      <p:sp>
        <p:nvSpPr>
          <p:cNvPr id="85" name="Shape 85"/>
          <p:cNvSpPr/>
          <p:nvPr/>
        </p:nvSpPr>
        <p:spPr>
          <a:xfrm>
            <a:off x="326297" y="4373018"/>
            <a:ext cx="1283510" cy="763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epatiche</a:t>
            </a: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Shape 86"/>
          <p:cNvSpPr/>
          <p:nvPr/>
        </p:nvSpPr>
        <p:spPr>
          <a:xfrm>
            <a:off x="2441925" y="4373018"/>
            <a:ext cx="2030322" cy="166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 algn="ctr">
              <a:defRPr sz="1800"/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spazio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spleno-pancreatico</a:t>
            </a: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500313" y="3422476"/>
            <a:ext cx="951588" cy="756835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lvl="0">
              <a:defRPr sz="3200"/>
            </a:pPr>
            <a:endParaRPr sz="2250"/>
          </a:p>
        </p:txBody>
      </p:sp>
      <p:pic>
        <p:nvPicPr>
          <p:cNvPr id="8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1968" y="993579"/>
            <a:ext cx="3308991" cy="314554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4728270" y="4132112"/>
            <a:ext cx="4204545" cy="162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457200">
              <a:defRPr b="1">
                <a:solidFill>
                  <a:srgbClr val="000000"/>
                </a:solidFill>
              </a:defRPr>
            </a:lvl1pPr>
          </a:lstStyle>
          <a:p>
            <a:pPr lvl="0" algn="ctr">
              <a:defRPr sz="1800" b="0"/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Soltanto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l’esame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istologico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biopsia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primitivo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metastasi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permette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confermare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di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fornire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informazioni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sull'aggressività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risposta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mediche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Shape 89">
            <a:extLst>
              <a:ext uri="{FF2B5EF4-FFF2-40B4-BE49-F238E27FC236}">
                <a16:creationId xmlns="" xmlns:a16="http://schemas.microsoft.com/office/drawing/2014/main" id="{D393B551-497A-4924-B653-DE8E288417C6}"/>
              </a:ext>
            </a:extLst>
          </p:cNvPr>
          <p:cNvSpPr/>
          <p:nvPr/>
        </p:nvSpPr>
        <p:spPr>
          <a:xfrm>
            <a:off x="250700" y="5964326"/>
            <a:ext cx="8682114" cy="687689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 defTabSz="457200">
              <a:defRPr b="1">
                <a:solidFill>
                  <a:srgbClr val="000000"/>
                </a:solidFill>
              </a:defRPr>
            </a:lvl1pPr>
          </a:lstStyle>
          <a:p>
            <a:pPr lvl="0" algn="ctr">
              <a:defRPr sz="1800" b="0"/>
            </a:pPr>
            <a:r>
              <a:rPr lang="it-IT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L’esame istologico di biopsia epatica depone per lesione neoplastica a natura neuroendocrina ben differenziata </a:t>
            </a:r>
            <a:endParaRPr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2624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2344554" y="664719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Tumori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neuroendocrini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Shape 92"/>
          <p:cNvSpPr/>
          <p:nvPr/>
        </p:nvSpPr>
        <p:spPr>
          <a:xfrm>
            <a:off x="1759059" y="2336123"/>
            <a:ext cx="5902978" cy="1384995"/>
          </a:xfrm>
          <a:prstGeom prst="rect">
            <a:avLst/>
          </a:prstGeom>
          <a:ln w="25400">
            <a:solidFill>
              <a:srgbClr val="6663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dirty="0"/>
              <a:t>80% </a:t>
            </a:r>
            <a:r>
              <a:rPr sz="2250" dirty="0" err="1"/>
              <a:t>dei</a:t>
            </a:r>
            <a:r>
              <a:rPr sz="2250" dirty="0"/>
              <a:t> </a:t>
            </a:r>
            <a:r>
              <a:rPr sz="2250" dirty="0" err="1"/>
              <a:t>casi</a:t>
            </a:r>
            <a:r>
              <a:rPr sz="2250" dirty="0"/>
              <a:t>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sz="225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funzionanti</a:t>
            </a:r>
            <a:endParaRPr sz="22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it-IT" sz="2250" u="sng" dirty="0" smtClean="0"/>
              <a:t>A</a:t>
            </a:r>
            <a:r>
              <a:rPr sz="2250" u="sng" dirty="0" err="1" smtClean="0"/>
              <a:t>sintomatici</a:t>
            </a:r>
            <a:r>
              <a:rPr lang="it-IT" sz="2250" u="sng" dirty="0" smtClean="0"/>
              <a:t>/</a:t>
            </a:r>
            <a:endParaRPr sz="2250" u="sng" dirty="0"/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u="sng" dirty="0" err="1"/>
              <a:t>sintomi</a:t>
            </a:r>
            <a:r>
              <a:rPr sz="2250" u="sng" dirty="0"/>
              <a:t> </a:t>
            </a:r>
            <a:r>
              <a:rPr sz="2250" u="sng" dirty="0" err="1"/>
              <a:t>massa</a:t>
            </a:r>
            <a:endParaRPr sz="2250" u="sng" dirty="0"/>
          </a:p>
        </p:txBody>
      </p:sp>
      <p:sp>
        <p:nvSpPr>
          <p:cNvPr id="93" name="Shape 93"/>
          <p:cNvSpPr/>
          <p:nvPr/>
        </p:nvSpPr>
        <p:spPr>
          <a:xfrm>
            <a:off x="345114" y="4770796"/>
            <a:ext cx="2827889" cy="1384995"/>
          </a:xfrm>
          <a:prstGeom prst="rect">
            <a:avLst/>
          </a:prstGeom>
          <a:ln w="25400">
            <a:solidFill>
              <a:srgbClr val="6663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dirty="0"/>
              <a:t>20% </a:t>
            </a:r>
            <a:r>
              <a:rPr sz="2250" dirty="0" err="1"/>
              <a:t>dei</a:t>
            </a:r>
            <a:r>
              <a:rPr sz="2250" dirty="0"/>
              <a:t> </a:t>
            </a:r>
            <a:r>
              <a:rPr sz="2250" dirty="0" err="1"/>
              <a:t>casi</a:t>
            </a:r>
            <a:r>
              <a:rPr sz="2250" dirty="0"/>
              <a:t>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funzionanti</a:t>
            </a:r>
            <a:endParaRPr sz="225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dirty="0" err="1" smtClean="0"/>
              <a:t>sindrome</a:t>
            </a:r>
            <a:r>
              <a:rPr sz="2250" dirty="0" smtClean="0"/>
              <a:t> </a:t>
            </a:r>
            <a:r>
              <a:rPr sz="2250" dirty="0" err="1"/>
              <a:t>correlata</a:t>
            </a:r>
            <a:endParaRPr sz="2250" dirty="0"/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50" dirty="0" err="1"/>
              <a:t>alla</a:t>
            </a:r>
            <a:r>
              <a:rPr sz="2250" dirty="0"/>
              <a:t> </a:t>
            </a:r>
            <a:r>
              <a:rPr sz="2250" dirty="0" err="1"/>
              <a:t>sostanza</a:t>
            </a:r>
            <a:r>
              <a:rPr sz="2250" dirty="0"/>
              <a:t>/e </a:t>
            </a:r>
            <a:r>
              <a:rPr sz="2250" dirty="0" err="1"/>
              <a:t>prodotte</a:t>
            </a:r>
            <a:endParaRPr sz="2250" dirty="0"/>
          </a:p>
        </p:txBody>
      </p:sp>
      <p:sp>
        <p:nvSpPr>
          <p:cNvPr id="94" name="Shape 94"/>
          <p:cNvSpPr/>
          <p:nvPr/>
        </p:nvSpPr>
        <p:spPr>
          <a:xfrm flipV="1">
            <a:off x="3364357" y="4540747"/>
            <a:ext cx="1873429" cy="903807"/>
          </a:xfrm>
          <a:prstGeom prst="line">
            <a:avLst/>
          </a:prstGeom>
          <a:ln w="50800">
            <a:solidFill>
              <a:srgbClr val="D9402B"/>
            </a:solidFill>
            <a:miter lim="400000"/>
            <a:tailEnd type="stealth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2250"/>
          </a:p>
        </p:txBody>
      </p:sp>
      <p:sp>
        <p:nvSpPr>
          <p:cNvPr id="95" name="Shape 95"/>
          <p:cNvSpPr/>
          <p:nvPr/>
        </p:nvSpPr>
        <p:spPr>
          <a:xfrm>
            <a:off x="3374681" y="5628470"/>
            <a:ext cx="1990389" cy="832473"/>
          </a:xfrm>
          <a:prstGeom prst="line">
            <a:avLst/>
          </a:prstGeom>
          <a:ln w="50800">
            <a:solidFill>
              <a:srgbClr val="D9402B"/>
            </a:solidFill>
            <a:miter lim="400000"/>
            <a:tailEnd type="stealth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2250"/>
          </a:p>
        </p:txBody>
      </p:sp>
      <p:sp>
        <p:nvSpPr>
          <p:cNvPr id="96" name="Shape 96"/>
          <p:cNvSpPr/>
          <p:nvPr/>
        </p:nvSpPr>
        <p:spPr>
          <a:xfrm>
            <a:off x="5508636" y="4083414"/>
            <a:ext cx="2716899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b="1" dirty="0"/>
              <a:t>NET del </a:t>
            </a:r>
            <a:r>
              <a:rPr sz="1687" b="1" dirty="0" err="1"/>
              <a:t>tratto</a:t>
            </a:r>
            <a:r>
              <a:rPr sz="1687" b="1" dirty="0"/>
              <a:t> gastro </a:t>
            </a:r>
            <a:r>
              <a:rPr sz="1687" b="1" dirty="0" err="1" smtClean="0"/>
              <a:t>enterico</a:t>
            </a:r>
            <a:endParaRPr sz="1687" b="1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Sindrome</a:t>
            </a:r>
            <a:r>
              <a:rPr sz="1687" i="1" dirty="0"/>
              <a:t> da </a:t>
            </a:r>
            <a:r>
              <a:rPr sz="1687" i="1" dirty="0" err="1"/>
              <a:t>carcinoide</a:t>
            </a:r>
            <a:endParaRPr sz="1687" i="1" dirty="0"/>
          </a:p>
        </p:txBody>
      </p:sp>
      <p:sp>
        <p:nvSpPr>
          <p:cNvPr id="97" name="Shape 97"/>
          <p:cNvSpPr/>
          <p:nvPr/>
        </p:nvSpPr>
        <p:spPr>
          <a:xfrm>
            <a:off x="5508636" y="5124556"/>
            <a:ext cx="3092261" cy="162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b="1" dirty="0"/>
              <a:t>NET del pancreas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Insulinomi</a:t>
            </a:r>
            <a:r>
              <a:rPr sz="1687" i="1" dirty="0"/>
              <a:t> (26%) 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Gastrinomi</a:t>
            </a:r>
            <a:r>
              <a:rPr sz="1687" i="1" dirty="0"/>
              <a:t> (18%) 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Glucagonomi</a:t>
            </a:r>
            <a:r>
              <a:rPr sz="1687" i="1" dirty="0"/>
              <a:t> (6%) 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VIPomi</a:t>
            </a:r>
            <a:r>
              <a:rPr sz="1687" i="1" dirty="0"/>
              <a:t> (5%) 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i="1" dirty="0" err="1"/>
              <a:t>Somatostatinomi</a:t>
            </a:r>
            <a:r>
              <a:rPr sz="1687" i="1" dirty="0"/>
              <a:t> (3%)</a:t>
            </a:r>
          </a:p>
        </p:txBody>
      </p:sp>
    </p:spTree>
    <p:extLst>
      <p:ext uri="{BB962C8B-B14F-4D97-AF65-F5344CB8AC3E}">
        <p14:creationId xmlns:p14="http://schemas.microsoft.com/office/powerpoint/2010/main" val="20063001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217130" y="466112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8916" y="1751612"/>
            <a:ext cx="3573908" cy="479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275783" y="2004189"/>
            <a:ext cx="4718746" cy="416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neuroendocrine </a:t>
            </a:r>
            <a:r>
              <a:rPr lang="en-US"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gastroenteropancreatic</a:t>
            </a:r>
            <a:r>
              <a:rPr lang="en-US"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tumors (GEP-NETs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costituiscono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eterogeneo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tumori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originano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cellule neuroendocrine del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abbozzo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intestinale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embrionale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8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L’incidenza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neoplasie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significamente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aumentata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negli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ultimi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 è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stata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stimata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essere</a:t>
            </a:r>
            <a:r>
              <a:rPr lang="en-US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circa 5,25/100000</a:t>
            </a: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GEP-NET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possono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manifestarsi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qualunque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età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 la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incidenza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partire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prevalenza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sesso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maschile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(5,35)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sesso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98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femminile</a:t>
            </a:r>
            <a:r>
              <a:rPr lang="en-US" sz="189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1898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4,76)</a:t>
            </a:r>
            <a:endParaRPr sz="1898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8720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767988" y="300017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17" y="1645900"/>
            <a:ext cx="3573908" cy="479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4208516" y="2067613"/>
            <a:ext cx="4718746" cy="416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appresenta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manifestazione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41%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GEP-NET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funzionanti</a:t>
            </a:r>
            <a:endParaRPr sz="18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sz="18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dovuta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serotonina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5-idrossitriptamina (5-HT) da parte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cellule EC</a:t>
            </a: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sz="1898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GEP-NET</a:t>
            </a:r>
            <a:r>
              <a:rPr sz="189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possono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originare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l’apparato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digerente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piu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̀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frequentemente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ileale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quasi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retto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endParaRPr sz="1898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60729" indent="-160729" algn="just"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lang="it-IT" sz="1898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sz="1898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1898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generalmente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presenti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metastasi</a:t>
            </a:r>
            <a:r>
              <a:rPr sz="1898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epatiche</a:t>
            </a:r>
            <a:endParaRPr sz="1898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30290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4368918" y="125574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235621" y="1531442"/>
            <a:ext cx="8429625" cy="5117477"/>
          </a:xfrm>
          <a:prstGeom prst="rect">
            <a:avLst/>
          </a:prstGeom>
        </p:spPr>
        <p:txBody>
          <a:bodyPr/>
          <a:lstStyle/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FLUSHING</a:t>
            </a:r>
            <a:r>
              <a:rPr sz="1747" dirty="0"/>
              <a:t> (80%)</a:t>
            </a:r>
          </a:p>
          <a:p>
            <a:pPr defTabSz="283418">
              <a:defRPr sz="1800">
                <a:solidFill>
                  <a:srgbClr val="000000"/>
                </a:solidFill>
              </a:defRPr>
            </a:pP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rash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cutaneo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eritematoso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</a:t>
            </a:r>
            <a:endParaRPr sz="174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83418">
              <a:defRPr sz="1800">
                <a:solidFill>
                  <a:srgbClr val="000000"/>
                </a:solidFill>
              </a:defRPr>
            </a:pP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minuti</a:t>
            </a:r>
            <a:endParaRPr sz="174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83418">
              <a:defRPr sz="1800">
                <a:solidFill>
                  <a:srgbClr val="000000"/>
                </a:solidFill>
              </a:defRPr>
            </a:pP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scatenato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dall’ingestione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alcuni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cibi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ananas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kiwi,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banane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pomodori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cioccolato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bevande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alcooliche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farmaci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situazioni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stress</a:t>
            </a:r>
          </a:p>
          <a:p>
            <a:pPr defTabSz="283418">
              <a:defRPr sz="1800">
                <a:solidFill>
                  <a:srgbClr val="000000"/>
                </a:solidFill>
              </a:defRPr>
            </a:pPr>
            <a:endParaRPr sz="1747" dirty="0"/>
          </a:p>
          <a:p>
            <a:pPr marL="227967" indent="-227967" defTabSz="283418"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DIARREA</a:t>
            </a:r>
            <a:r>
              <a:rPr sz="1747" dirty="0"/>
              <a:t> (75%)</a:t>
            </a:r>
          </a:p>
          <a:p>
            <a:pPr defTabSz="283418">
              <a:defRPr sz="1800">
                <a:solidFill>
                  <a:srgbClr val="000000"/>
                </a:solidFill>
              </a:defRPr>
            </a:pP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solito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post-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prandiale</a:t>
            </a:r>
            <a:r>
              <a:rPr sz="174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</a:t>
            </a:r>
            <a:r>
              <a:rPr sz="174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acquosa</a:t>
            </a:r>
            <a:endParaRPr sz="174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DOLORE ADDOMINALE </a:t>
            </a:r>
            <a:r>
              <a:rPr sz="1747" dirty="0"/>
              <a:t>(40%) </a:t>
            </a: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CARDIOPATIA DA CARCINOIDE </a:t>
            </a:r>
            <a:r>
              <a:rPr sz="1747" dirty="0"/>
              <a:t>(40%)</a:t>
            </a: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TELEANGIECTASIE AL VOLTO </a:t>
            </a:r>
            <a:r>
              <a:rPr sz="1747" dirty="0"/>
              <a:t>(25%)</a:t>
            </a: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BRONCOSPASMO</a:t>
            </a:r>
            <a:r>
              <a:rPr sz="1747" dirty="0"/>
              <a:t> (25%)</a:t>
            </a: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SUDORAZIONE PROFUSA </a:t>
            </a:r>
            <a:r>
              <a:rPr sz="1747" dirty="0"/>
              <a:t>(15%)</a:t>
            </a:r>
          </a:p>
          <a:p>
            <a:pPr marL="227967" indent="-227967" defTabSz="283418">
              <a:spcBef>
                <a:spcPts val="1125"/>
              </a:spcBef>
              <a:defRPr sz="1800">
                <a:solidFill>
                  <a:srgbClr val="000000"/>
                </a:solidFill>
              </a:defRPr>
            </a:pPr>
            <a:r>
              <a:rPr sz="1747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CUTANEE PELLAGRA SIMILI </a:t>
            </a:r>
            <a:r>
              <a:rPr sz="1747" dirty="0"/>
              <a:t>(5%)</a:t>
            </a:r>
          </a:p>
        </p:txBody>
      </p:sp>
    </p:spTree>
    <p:extLst>
      <p:ext uri="{BB962C8B-B14F-4D97-AF65-F5344CB8AC3E}">
        <p14:creationId xmlns:p14="http://schemas.microsoft.com/office/powerpoint/2010/main" val="41023655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2143379" y="261738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Cardiopatia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355490" y="1958379"/>
            <a:ext cx="4752276" cy="240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Causata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aumentati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serotonina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stimolano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proliferazione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la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deposizione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collagene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parte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fibroblasti</a:t>
            </a: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cuore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(la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serotonina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inattivata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circolo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polmonare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L’insufficienza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tricuspidalica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è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l’alterazione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piu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̀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comune</a:t>
            </a: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1729" y="1824415"/>
            <a:ext cx="3170040" cy="358080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/>
        </p:nvSpPr>
        <p:spPr>
          <a:xfrm>
            <a:off x="355490" y="5566636"/>
            <a:ext cx="2503824" cy="103874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FIBROSI ENDOCARDICA VALVOLARE</a:t>
            </a:r>
          </a:p>
        </p:txBody>
      </p:sp>
      <p:sp>
        <p:nvSpPr>
          <p:cNvPr id="110" name="Shape 110"/>
          <p:cNvSpPr/>
          <p:nvPr/>
        </p:nvSpPr>
        <p:spPr>
          <a:xfrm>
            <a:off x="4394802" y="5664066"/>
            <a:ext cx="4064639" cy="84388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F</a:t>
            </a:r>
            <a:r>
              <a:rPr sz="1828" b="1" u="sng" dirty="0" err="1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issazione</a:t>
            </a:r>
            <a:r>
              <a:rPr sz="1828" b="1" u="sng" dirty="0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e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retrazione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dei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lembi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valvolari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1828" b="1" u="sng" dirty="0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D</a:t>
            </a:r>
            <a:r>
              <a:rPr sz="1828" b="1" u="sng" dirty="0" err="1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isfunzione</a:t>
            </a:r>
            <a:r>
              <a:rPr sz="1828" b="1" u="sng" dirty="0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valvolare</a:t>
            </a:r>
            <a:r>
              <a:rPr sz="1828" b="1" u="sng" dirty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it-IT" sz="1828" b="1" u="sng" dirty="0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I</a:t>
            </a:r>
            <a:r>
              <a:rPr sz="1828" b="1" u="sng" dirty="0" err="1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nsufficienza</a:t>
            </a:r>
            <a:r>
              <a:rPr sz="1828" b="1" u="sng" dirty="0" smtClean="0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 </a:t>
            </a:r>
            <a:r>
              <a:rPr sz="1828" b="1" u="sng" dirty="0" err="1">
                <a:solidFill>
                  <a:srgbClr val="FFFF00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rPr>
              <a:t>cardiaca</a:t>
            </a:r>
            <a:endParaRPr sz="1828" b="1" u="sng" dirty="0">
              <a:solidFill>
                <a:srgbClr val="FFFF00"/>
              </a:solidFill>
              <a:effectLst>
                <a:outerShdw blurRad="25400" dist="33948" dir="2700000" rotWithShape="0">
                  <a:srgbClr val="3B3936"/>
                </a:outerShdw>
              </a:effectLst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3180574" y="6082084"/>
            <a:ext cx="892969" cy="1"/>
          </a:xfrm>
          <a:prstGeom prst="line">
            <a:avLst/>
          </a:prstGeom>
          <a:ln w="114300">
            <a:solidFill/>
            <a:miter lim="400000"/>
            <a:tailEnd type="stealth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2250"/>
          </a:p>
        </p:txBody>
      </p:sp>
      <p:sp>
        <p:nvSpPr>
          <p:cNvPr id="112" name="Shape 112"/>
          <p:cNvSpPr/>
          <p:nvPr/>
        </p:nvSpPr>
        <p:spPr>
          <a:xfrm>
            <a:off x="299389" y="4593634"/>
            <a:ext cx="4904112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Interessa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circa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40%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pazienti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sindrome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metastasi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epatiche</a:t>
            </a:r>
            <a:endParaRPr sz="168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1852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CLINICO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A.M.C. </a:t>
            </a:r>
          </a:p>
          <a:p>
            <a:pPr lvl="0" algn="ct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esso</a:t>
            </a:r>
            <a:r>
              <a:rPr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F; </a:t>
            </a:r>
            <a:r>
              <a:rPr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</a:t>
            </a:r>
          </a:p>
          <a:p>
            <a:pPr lvl="0" algn="ct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uora</a:t>
            </a:r>
            <a:r>
              <a:rPr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missionaria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5679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5028276" y="399200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Stadiazione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5" name="image5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183" y="1388167"/>
            <a:ext cx="4252764" cy="811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60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9657" y="2976369"/>
            <a:ext cx="4705558" cy="3730985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5105382" y="4176923"/>
            <a:ext cx="3900203" cy="1455976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defTabSz="642915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196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</a:t>
            </a:r>
            <a:r>
              <a:rPr sz="1969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metastatici</a:t>
            </a:r>
            <a:r>
              <a:rPr sz="196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piccolo </a:t>
            </a:r>
            <a:r>
              <a:rPr sz="1969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intestino</a:t>
            </a:r>
            <a:endParaRPr sz="1969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642915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168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mesi</a:t>
            </a: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642915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5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77.5%</a:t>
            </a:r>
          </a:p>
        </p:txBody>
      </p:sp>
      <p:sp>
        <p:nvSpPr>
          <p:cNvPr id="2" name="Rettangolo 1"/>
          <p:cNvSpPr/>
          <p:nvPr/>
        </p:nvSpPr>
        <p:spPr>
          <a:xfrm>
            <a:off x="6311805" y="6430355"/>
            <a:ext cx="5737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Panzuto</a:t>
            </a:r>
            <a:r>
              <a:rPr lang="it-IT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 et al. </a:t>
            </a:r>
            <a:r>
              <a:rPr lang="it-IT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Neuroendocrinology</a:t>
            </a: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16937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938" y="1164513"/>
            <a:ext cx="4499641" cy="121280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5341460" y="469154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Stadiazione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1" name="image57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938" y="3093246"/>
            <a:ext cx="4499641" cy="337476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5188413" y="4363912"/>
            <a:ext cx="3389484" cy="1455976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defTabSz="642915">
              <a:lnSpc>
                <a:spcPct val="150000"/>
              </a:lnSpc>
            </a:pP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NET </a:t>
            </a: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metastatici</a:t>
            </a: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 del pancreas</a:t>
            </a:r>
          </a:p>
          <a:p>
            <a:pPr defTabSz="642915">
              <a:lnSpc>
                <a:spcPct val="150000"/>
              </a:lnSpc>
            </a:pP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Sopravvivenza</a:t>
            </a: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 </a:t>
            </a: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mediana</a:t>
            </a: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: 55 </a:t>
            </a: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mesi</a:t>
            </a:r>
            <a:endParaRPr sz="1969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Calibri"/>
            </a:endParaRPr>
          </a:p>
          <a:p>
            <a:pPr defTabSz="642915">
              <a:lnSpc>
                <a:spcPct val="150000"/>
              </a:lnSpc>
            </a:pP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Sopravvivenza</a:t>
            </a: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 a 5 </a:t>
            </a:r>
            <a:r>
              <a:rPr sz="1969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anni</a:t>
            </a:r>
            <a:r>
              <a:rPr sz="1969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: 44.1%</a:t>
            </a:r>
          </a:p>
        </p:txBody>
      </p:sp>
      <p:sp>
        <p:nvSpPr>
          <p:cNvPr id="2" name="Rettangolo 1"/>
          <p:cNvSpPr/>
          <p:nvPr/>
        </p:nvSpPr>
        <p:spPr>
          <a:xfrm>
            <a:off x="6858000" y="651913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Panzuto</a:t>
            </a:r>
            <a:r>
              <a:rPr lang="it-IT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 et al. J </a:t>
            </a:r>
            <a:r>
              <a:rPr lang="it-IT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Oncol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2011</a:t>
            </a:r>
          </a:p>
        </p:txBody>
      </p:sp>
    </p:spTree>
    <p:extLst>
      <p:ext uri="{BB962C8B-B14F-4D97-AF65-F5344CB8AC3E}">
        <p14:creationId xmlns:p14="http://schemas.microsoft.com/office/powerpoint/2010/main" val="167972539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4807619" y="79348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Stadiazione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321333" y="1666027"/>
            <a:ext cx="8501335" cy="194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è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significativamente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rispetto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neoplasie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non-endocrine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stesse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prognostici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primitivo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(pancreas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peggiore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piccolo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intestino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grading (Ki67), lo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malattia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it-IT" sz="1969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Shape 125"/>
          <p:cNvSpPr/>
          <p:nvPr/>
        </p:nvSpPr>
        <p:spPr>
          <a:xfrm>
            <a:off x="321333" y="3355929"/>
            <a:ext cx="8501335" cy="224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classificazione WHO del 2010 prevede 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 gradi di malignità distinti in base a due parametri rappresentati dal numero di mitosi su dieci campi microscopici a forte ingrandimento (HPF) e dalla frazione proliferante (valutata mediante metodica immunoistochimica con Ki-67) ed espressa come percentuale. </a:t>
            </a:r>
          </a:p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così previste cinque categorie:</a:t>
            </a:r>
          </a:p>
          <a:p>
            <a:pPr marL="256967" indent="-256967" defTabSz="642915">
              <a:spcBef>
                <a:spcPts val="1406"/>
              </a:spcBef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107698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4807619" y="79348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Stadiazione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6" name="image5.png"/>
          <p:cNvPicPr/>
          <p:nvPr/>
        </p:nvPicPr>
        <p:blipFill>
          <a:blip r:embed="rId2">
            <a:extLst/>
          </a:blip>
          <a:srcRect l="1222" t="4328" r="1222" b="4328"/>
          <a:stretch>
            <a:fillRect/>
          </a:stretch>
        </p:blipFill>
        <p:spPr>
          <a:xfrm>
            <a:off x="1340906" y="3839217"/>
            <a:ext cx="6417796" cy="2772864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8" name="Rettangolo 7"/>
          <p:cNvSpPr/>
          <p:nvPr/>
        </p:nvSpPr>
        <p:spPr>
          <a:xfrm>
            <a:off x="244214" y="1610678"/>
            <a:ext cx="8618855" cy="221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 neuroendocrino G1 (NET-G1): fino a 2 mitosi/10HPF e Ki-67&lt;2%;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 neuroendocrino G2 (NET-G2): da 3 a 20 mitosi/10HPF e Ki-67&lt;20%;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 neuroendocrino G3 (NEC-G3) a piccole cellule: &gt;20 mitosi/10HPF, Ki-67&gt;20% e morfologia a piccole cellule;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 neuroendocrino G3 (NEC-G3) a grandi cellule: &gt;20 mitosi/10HPF e Ki-67&gt;20 e morfologia a grandi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cellule;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 misto </a:t>
            </a:r>
            <a:r>
              <a:rPr lang="it-IT" sz="1969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-neuroendocrino (MANEC).</a:t>
            </a:r>
            <a:endParaRPr lang="it-IT" sz="1969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51374" y="6596390"/>
            <a:ext cx="52696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i="1" dirty="0" err="1">
                <a:latin typeface="Arial" panose="020B0604020202020204" pitchFamily="34" charset="0"/>
              </a:rPr>
              <a:t>Rindi</a:t>
            </a:r>
            <a:r>
              <a:rPr lang="it-IT" sz="1100" b="1" i="1" dirty="0">
                <a:latin typeface="Arial" panose="020B0604020202020204" pitchFamily="34" charset="0"/>
              </a:rPr>
              <a:t> G, </a:t>
            </a:r>
            <a:r>
              <a:rPr lang="it-IT" sz="1100" b="1" i="1" dirty="0" smtClean="0">
                <a:latin typeface="Arial" panose="020B0604020202020204" pitchFamily="34" charset="0"/>
              </a:rPr>
              <a:t>et al. </a:t>
            </a:r>
            <a:r>
              <a:rPr lang="it-IT" sz="1100" b="1" i="1" dirty="0">
                <a:latin typeface="Arial" panose="020B0604020202020204" pitchFamily="34" charset="0"/>
              </a:rPr>
              <a:t>Lyon: International Agency </a:t>
            </a:r>
            <a:r>
              <a:rPr lang="it-IT" sz="1100" b="1" i="1" dirty="0" smtClean="0">
                <a:latin typeface="Arial" panose="020B0604020202020204" pitchFamily="34" charset="0"/>
              </a:rPr>
              <a:t>for </a:t>
            </a:r>
            <a:r>
              <a:rPr lang="it-IT" sz="1100" b="1" i="1" dirty="0" err="1" smtClean="0">
                <a:latin typeface="Arial" panose="020B0604020202020204" pitchFamily="34" charset="0"/>
              </a:rPr>
              <a:t>Research</a:t>
            </a:r>
            <a:r>
              <a:rPr lang="it-IT" sz="1100" b="1" i="1" dirty="0" smtClean="0">
                <a:latin typeface="Arial" panose="020B0604020202020204" pitchFamily="34" charset="0"/>
              </a:rPr>
              <a:t> </a:t>
            </a:r>
            <a:r>
              <a:rPr lang="it-IT" sz="1100" b="1" i="1" dirty="0">
                <a:latin typeface="Arial" panose="020B0604020202020204" pitchFamily="34" charset="0"/>
              </a:rPr>
              <a:t>on </a:t>
            </a:r>
            <a:r>
              <a:rPr lang="it-IT" sz="1100" b="1" i="1" dirty="0" err="1">
                <a:latin typeface="Arial" panose="020B0604020202020204" pitchFamily="34" charset="0"/>
              </a:rPr>
              <a:t>Cancer</a:t>
            </a:r>
            <a:r>
              <a:rPr lang="it-IT" sz="1100" b="1" i="1" dirty="0">
                <a:latin typeface="Arial" panose="020B0604020202020204" pitchFamily="34" charset="0"/>
              </a:rPr>
              <a:t> (</a:t>
            </a:r>
            <a:r>
              <a:rPr lang="it-IT" sz="1100" b="1" i="1" dirty="0" smtClean="0">
                <a:latin typeface="Arial" panose="020B0604020202020204" pitchFamily="34" charset="0"/>
              </a:rPr>
              <a:t>IRAC)</a:t>
            </a:r>
            <a:endParaRPr lang="it-IT" sz="1100" b="1" i="1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0420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xfrm>
            <a:off x="5114183" y="79348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Stadiazione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sopravvivenza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104755" y="2183850"/>
            <a:ext cx="3690399" cy="249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 recentemente l’ENETS (Società Europea del Tumori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Neuroendocrini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ha proposto una classificazione TNM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</a:t>
            </a:r>
            <a:r>
              <a:rPr lang="it-IT" sz="1969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grading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istopatologico in base all’indice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proliferativo 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Ki-67 e/o indice mitotico e caratterizzata da un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 </a:t>
            </a:r>
            <a:r>
              <a:rPr lang="it-IT" sz="196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impatto </a:t>
            </a:r>
            <a:r>
              <a:rPr lang="it-IT" sz="1969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prognostico</a:t>
            </a:r>
            <a:endParaRPr lang="it-IT" sz="1969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6" y="684533"/>
            <a:ext cx="4741747" cy="609429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456298" y="65172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b="1" i="1" dirty="0" err="1">
                <a:latin typeface="Arial" panose="020B0604020202020204" pitchFamily="34" charset="0"/>
              </a:rPr>
              <a:t>Klöppel</a:t>
            </a:r>
            <a:r>
              <a:rPr lang="it-IT" sz="1100" b="1" i="1" dirty="0">
                <a:latin typeface="Arial" panose="020B0604020202020204" pitchFamily="34" charset="0"/>
              </a:rPr>
              <a:t> </a:t>
            </a:r>
            <a:r>
              <a:rPr lang="it-IT" sz="1100" b="1" i="1" dirty="0" smtClean="0">
                <a:latin typeface="Arial" panose="020B0604020202020204" pitchFamily="34" charset="0"/>
              </a:rPr>
              <a:t>G et al. </a:t>
            </a:r>
            <a:r>
              <a:rPr lang="it-IT" sz="1100" b="1" i="1" dirty="0" err="1" smtClean="0">
                <a:latin typeface="Arial" panose="020B0604020202020204" pitchFamily="34" charset="0"/>
              </a:rPr>
              <a:t>Virchows</a:t>
            </a:r>
            <a:r>
              <a:rPr lang="it-IT" sz="1100" b="1" i="1" dirty="0" smtClean="0">
                <a:latin typeface="Arial" panose="020B0604020202020204" pitchFamily="34" charset="0"/>
              </a:rPr>
              <a:t> </a:t>
            </a:r>
            <a:r>
              <a:rPr lang="it-IT" sz="1100" b="1" i="1" dirty="0" err="1">
                <a:latin typeface="Arial" panose="020B0604020202020204" pitchFamily="34" charset="0"/>
              </a:rPr>
              <a:t>Arch</a:t>
            </a:r>
            <a:r>
              <a:rPr lang="it-IT" sz="1100" b="1" i="1" dirty="0">
                <a:latin typeface="Arial" panose="020B0604020202020204" pitchFamily="34" charset="0"/>
              </a:rPr>
              <a:t> 2010</a:t>
            </a:r>
            <a:endParaRPr lang="it-IT" sz="1100" b="1" i="1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731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357187" y="864926"/>
            <a:ext cx="8429625" cy="85725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Opportunità</a:t>
            </a:r>
            <a:r>
              <a:rPr sz="4922" dirty="0">
                <a:solidFill>
                  <a:srgbClr val="D93E2B"/>
                </a:solidFill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terapeutiche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57188" y="1944568"/>
            <a:ext cx="8429625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 algn="ctr">
              <a:defRPr sz="1800"/>
            </a:pPr>
            <a:r>
              <a:rPr sz="2531" b="1" i="1" dirty="0" err="1"/>
              <a:t>Trattamento</a:t>
            </a:r>
            <a:r>
              <a:rPr sz="2531" b="1" i="1" dirty="0"/>
              <a:t> </a:t>
            </a:r>
            <a:r>
              <a:rPr sz="2531" b="1" i="1" dirty="0" err="1"/>
              <a:t>farmacologico</a:t>
            </a:r>
            <a:endParaRPr sz="2531" b="1" i="1" dirty="0"/>
          </a:p>
        </p:txBody>
      </p:sp>
      <p:sp>
        <p:nvSpPr>
          <p:cNvPr id="134" name="Shape 134"/>
          <p:cNvSpPr/>
          <p:nvPr/>
        </p:nvSpPr>
        <p:spPr>
          <a:xfrm>
            <a:off x="321332" y="3452836"/>
            <a:ext cx="8501336" cy="2298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642915">
              <a:spcBef>
                <a:spcPts val="1406"/>
              </a:spcBef>
              <a:defRPr sz="1800">
                <a:solidFill>
                  <a:srgbClr val="000000"/>
                </a:solidFill>
              </a:defRPr>
            </a:pP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prima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analoghi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somatostatina</a:t>
            </a:r>
            <a:endParaRPr sz="2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480" indent="-571480" algn="just" defTabSz="642915">
              <a:spcBef>
                <a:spcPts val="1406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controllare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un NET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funzionante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(&gt; 90%)</a:t>
            </a:r>
          </a:p>
          <a:p>
            <a:pPr marL="571480" indent="-571480" algn="just" defTabSz="642915">
              <a:spcBef>
                <a:spcPts val="1406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Rallentano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crescita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un </a:t>
            </a:r>
            <a:r>
              <a:rPr sz="225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</a:t>
            </a:r>
            <a:r>
              <a:rPr sz="225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poco</a:t>
            </a:r>
            <a:r>
              <a:rPr sz="225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aggressivo</a:t>
            </a:r>
            <a:r>
              <a:rPr sz="225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(50-70%)</a:t>
            </a:r>
          </a:p>
          <a:p>
            <a:pPr marL="571480" indent="-571480" algn="just" defTabSz="642915">
              <a:spcBef>
                <a:spcPts val="1406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Molto ben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tollerati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olori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addominali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iperglicemia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colelitiasi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nausea,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diarrea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stipsi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959256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52" y="2146734"/>
            <a:ext cx="8138897" cy="434715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2566796" y="581854"/>
            <a:ext cx="5706178" cy="128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321457" indent="-321457" defTabSz="64291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analoghi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21457" indent="-321457" defTabSz="64291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Efficaci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progressive a media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aggressività</a:t>
            </a: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1457" indent="-321457" defTabSz="64291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Rallentano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bloccano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crescita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tumorale</a:t>
            </a: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21457" indent="-321457" defTabSz="642915"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Tossicità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5-10%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96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casi</a:t>
            </a:r>
            <a:endParaRPr sz="196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839661" y="798452"/>
            <a:ext cx="1233479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642915">
              <a:defRPr sz="1800">
                <a:solidFill>
                  <a:srgbClr val="000000"/>
                </a:solidFill>
              </a:defRPr>
            </a:pPr>
            <a:r>
              <a:rPr lang="it-IT" sz="2531" b="1" i="1" dirty="0" smtClean="0"/>
              <a:t>Terapie </a:t>
            </a:r>
          </a:p>
          <a:p>
            <a:pPr algn="ctr" defTabSz="642915">
              <a:defRPr sz="1800">
                <a:solidFill>
                  <a:srgbClr val="000000"/>
                </a:solidFill>
              </a:defRPr>
            </a:pPr>
            <a:r>
              <a:rPr lang="it-IT" sz="2531" b="1" i="1" dirty="0" err="1" smtClean="0"/>
              <a:t>targeted</a:t>
            </a:r>
            <a:endParaRPr sz="2531" b="1" i="1" dirty="0"/>
          </a:p>
        </p:txBody>
      </p:sp>
    </p:spTree>
    <p:extLst>
      <p:ext uri="{BB962C8B-B14F-4D97-AF65-F5344CB8AC3E}">
        <p14:creationId xmlns:p14="http://schemas.microsoft.com/office/powerpoint/2010/main" val="246812586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39687" y="988854"/>
            <a:ext cx="8864626" cy="305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642915">
              <a:spcBef>
                <a:spcPts val="1617"/>
              </a:spcBef>
              <a:defRPr sz="1800">
                <a:solidFill>
                  <a:srgbClr val="000000"/>
                </a:solidFill>
              </a:defRPr>
            </a:pPr>
            <a:r>
              <a:rPr lang="it-IT" sz="2531" b="1" i="1" dirty="0" smtClean="0"/>
              <a:t>Trattamento chemioterapico</a:t>
            </a:r>
            <a:endParaRPr lang="it-IT" sz="2531" b="1" i="1" dirty="0"/>
          </a:p>
          <a:p>
            <a:pPr defTabSz="642915">
              <a:spcBef>
                <a:spcPts val="1617"/>
              </a:spcBef>
              <a:defRPr sz="1800">
                <a:solidFill>
                  <a:srgbClr val="000000"/>
                </a:solidFill>
              </a:defRPr>
            </a:pPr>
            <a:r>
              <a:rPr sz="22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solo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NET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aggressivi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(del pancreas), ad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proliferazione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(Ki67&gt; 20%)</a:t>
            </a:r>
          </a:p>
          <a:p>
            <a:pPr marL="571480" indent="-571480" defTabSz="642915">
              <a:spcBef>
                <a:spcPts val="1617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Esistono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molti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</a:t>
            </a:r>
            <a:endParaRPr sz="2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480" indent="-571480" defTabSz="642915">
              <a:spcBef>
                <a:spcPts val="1617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esistono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evidence-based</a:t>
            </a:r>
          </a:p>
          <a:p>
            <a:pPr marL="571480" indent="-571480" defTabSz="642915">
              <a:spcBef>
                <a:spcPts val="1617"/>
              </a:spcBef>
              <a:buSzPct val="100000"/>
              <a:buChar char="-"/>
              <a:defRPr sz="1800">
                <a:solidFill>
                  <a:srgbClr val="000000"/>
                </a:solidFill>
              </a:defRPr>
            </a:pP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Nessun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trial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randomizzato</a:t>
            </a:r>
            <a:r>
              <a:rPr sz="22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2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controllato</a:t>
            </a:r>
            <a:endParaRPr sz="22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373" y="4497059"/>
            <a:ext cx="8195254" cy="17799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10604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357188" y="553641"/>
            <a:ext cx="8429625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Opportunità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terapeutiche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261" y="2270543"/>
            <a:ext cx="7813477" cy="32513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57188" y="1514548"/>
            <a:ext cx="8429625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spcBef>
                <a:spcPts val="1600"/>
              </a:spcBef>
              <a:defRPr sz="55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lvl1pPr>
          </a:lstStyle>
          <a:p>
            <a:pPr lvl="0" algn="ctr">
              <a:defRPr sz="1800"/>
            </a:pPr>
            <a:r>
              <a:rPr sz="2531" b="1" i="1" dirty="0" err="1"/>
              <a:t>Chirurgia</a:t>
            </a:r>
            <a:endParaRPr sz="2531" b="1" i="1" dirty="0"/>
          </a:p>
        </p:txBody>
      </p:sp>
      <p:sp>
        <p:nvSpPr>
          <p:cNvPr id="2" name="Rettangolo 1"/>
          <p:cNvSpPr/>
          <p:nvPr/>
        </p:nvSpPr>
        <p:spPr>
          <a:xfrm>
            <a:off x="166493" y="5657671"/>
            <a:ext cx="9099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ATTENZIONE!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producenti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c’è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aumentato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eventualità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prevenuta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somministrazione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octreotide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in infusion continua a 50 mg/h 12 prima 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almeno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48 ore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l’intervento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09923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8703" y="807520"/>
            <a:ext cx="88786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tumori  neuroendocrini 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gastroenteropancreatici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(GEP-NET)  sono  neoplasie  rare  localizzate  nel  tratto gastrointestinale (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carcinoidi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nel pancreas [tumori insulari e  caratterizzate  da  un  quadro  clinico  variabile, il cui riscontro è in costante aumento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GEP-NET  si  classificano  come  “funzionanti”,  se  secernono ormoni che determinano una sindrome tipica (20-30% di tutti i NET), o “non funzionanti”, se biologicamente inattivi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in genere asintomatici o caratterizzati da sintomi ostruttivi, finché non compaiono  le  metastasi  epatiche.  Nei  tumori funzionanti  metastatici,  la  sindrome  tipica è quella da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carcinoide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presente nel 18% dei  pazienti  con 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carcinoidi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digiuno-ileali e  caratterizzata  da 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flushing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diarrea, dolori  addominali  e  più  raramente  da  lacrimazione,  sudorazione  profusa,  teleangectasie,  fibrosi  cardiaca,  manifestazioni cutanee  tipo  pellagra.  Essa  dipende  dalla liberazione  in  circolo  di  serotonina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Esistono  marcatori  biochimici  generici  e  marcatori specifici  per  particolari  tipi  di  GEP-NET.  Fra  i  primi,  la  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cromogranina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  (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CgA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è  quello  più sensibile (60-80% dei GEP-NET) e riflette bene la massa tumorale, ma con minore specificità (influenzato da condizioni non neoplastiche come insufficienza renale gastrite cronica atrofica, terapia con inibitori di pompa protonica (PPI)]. Altri marcatori generici sono  l’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enolasi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neurono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-specifica  (NSE),  il  polipeptide pancreatico  e  la  gonadotropina  corionica, ma  hanno una minor accuratezza diagnostica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carcinoidi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secernenti serotonina il marcatore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specifico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 l’acido-5-idrossindolacetico (5-HIAA)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urinario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metabolita della serotonina; la sua sensibilità è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65-75%, con una specificità del 90-100%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t-IT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45710" y="-42264"/>
            <a:ext cx="5398290" cy="84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Take home </a:t>
            </a:r>
            <a:r>
              <a:rPr lang="it-IT"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messages</a:t>
            </a:r>
            <a:endParaRPr lang="it-IT"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955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357188" y="428625"/>
            <a:ext cx="8429625" cy="8572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Anamnesi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714875" y="1830586"/>
            <a:ext cx="4089797" cy="4464844"/>
          </a:xfrm>
          <a:prstGeom prst="rect">
            <a:avLst/>
          </a:prstGeom>
        </p:spPr>
        <p:txBody>
          <a:bodyPr/>
          <a:lstStyle/>
          <a:p>
            <a:pPr algn="just" defTabSz="135011">
              <a:defRPr sz="1800">
                <a:solidFill>
                  <a:srgbClr val="000000"/>
                </a:solidFill>
              </a:defRPr>
            </a:pP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Anamnesi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familiare</a:t>
            </a:r>
            <a:r>
              <a:rPr sz="180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tumore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defTabSz="135011">
              <a:defRPr sz="1800">
                <a:solidFill>
                  <a:srgbClr val="000000"/>
                </a:solidFill>
              </a:defRPr>
            </a:pPr>
            <a:endParaRPr sz="180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135011">
              <a:defRPr sz="1800">
                <a:solidFill>
                  <a:srgbClr val="000000"/>
                </a:solidFill>
              </a:defRPr>
            </a:pP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Anamnesi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fisiologica</a:t>
            </a:r>
            <a:r>
              <a:rPr lang="it-IT" sz="180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it-IT" sz="180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Sviluppo</a:t>
            </a:r>
            <a:r>
              <a:rPr sz="180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psico-fisico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35125" indent="-235125" defTabSz="270023">
              <a:buSzPct val="60000"/>
              <a:defRPr sz="1800">
                <a:solidFill>
                  <a:srgbClr val="000000"/>
                </a:solidFill>
              </a:defRPr>
            </a:pP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Menarca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13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menopausa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48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35125" indent="-235125" defTabSz="270023">
              <a:buSzPct val="60000"/>
              <a:defRPr sz="1800">
                <a:solidFill>
                  <a:srgbClr val="000000"/>
                </a:solidFill>
              </a:defRPr>
            </a:pP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Alvo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regolare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diuresi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regolare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35125" indent="-235125" defTabSz="270023">
              <a:buSzPct val="60000"/>
              <a:defRPr sz="1800">
                <a:solidFill>
                  <a:srgbClr val="000000"/>
                </a:solidFill>
              </a:defRPr>
            </a:pP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Abitudini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alimentari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regolari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No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alcolici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né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fumo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101258" indent="-101258" defTabSz="270023">
              <a:buClr>
                <a:srgbClr val="3333CC"/>
              </a:buClr>
              <a:buSzPct val="60000"/>
              <a:buFont typeface="Wingdings"/>
              <a:buChar char="■"/>
              <a:defRPr sz="1800">
                <a:solidFill>
                  <a:srgbClr val="000000"/>
                </a:solidFill>
              </a:defRPr>
            </a:pPr>
            <a:endParaRPr sz="180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270023">
              <a:defRPr sz="1800">
                <a:solidFill>
                  <a:srgbClr val="000000"/>
                </a:solidFill>
              </a:defRPr>
            </a:pP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Anamnesi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patologica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remota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</a:t>
            </a:r>
            <a:r>
              <a:rPr sz="1801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chirurgici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circa due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cistectomia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ovarica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via </a:t>
            </a:r>
            <a:r>
              <a:rPr sz="18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laparoscopica</a:t>
            </a:r>
            <a:r>
              <a:rPr sz="18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804" y="1919883"/>
            <a:ext cx="2976563" cy="44648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929214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628650" y="728808"/>
            <a:ext cx="7886700" cy="1325563"/>
          </a:xfrm>
        </p:spPr>
        <p:txBody>
          <a:bodyPr/>
          <a:lstStyle/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73668" y="825636"/>
            <a:ext cx="7886700" cy="27315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lo studio della localizzazione e della estensione della massa tumorale, diverse tecniche di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sono utilizzabili, tra cui ecografia addome, la tomografia computerizzata (TC) e la Risonanza Magnetica (RM), studi angiografici,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Octreoscan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scintigrafia ossea, endoscopia ed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ecoendoscopia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diverse metodiche invasive e intraoperatorie.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Tuttaia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 la localizzazione precisa sia delle lesioni primitive che secondarie, la prima metodica di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dovrebbe essere sempre l’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Octreoscan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 test dove analoghi della somatostatina marcati con Indio 111, come l’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octreotide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vengono usati per individuare i tumori che esprimono i recettori della somatostatina; nuove tecniche di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evidenziare i tumori SSTR- sono in corso di studio</a:t>
            </a:r>
          </a:p>
          <a:p>
            <a:pPr marL="0" indent="0">
              <a:buNone/>
            </a:pPr>
            <a:endParaRPr lang="it-IT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Diverse sono le strategie terapeutiche a disposizione, che si basano principalmente sulla localizzazione, estensione a distanza, grandezza, grado di differenziazione e tipo istologico: analoghi della somatostatina,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therapies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trattamenti locoregionali, chemioterapia sistemica e chirurgia,</a:t>
            </a:r>
            <a:endParaRPr lang="it-IT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6635" y="0"/>
            <a:ext cx="697365" cy="500932"/>
          </a:xfrm>
          <a:effectLst>
            <a:outerShdw blurRad="88900" dist="190500" dir="2700000" algn="tl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/>
            <a:fld id="{BA98E3E7-E1A5-4F42-953F-E2915433E1A4}" type="slidenum">
              <a:rPr lang="it-IT" sz="2400" smtClean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29</a:t>
            </a:fld>
            <a:endParaRPr lang="it-IT" sz="2400" dirty="0">
              <a:solidFill>
                <a:schemeClr val="bg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98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535864" y="791573"/>
            <a:ext cx="5752908" cy="16966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Anamnesi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patologica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prossima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4995" y="2863271"/>
            <a:ext cx="8126016" cy="4286250"/>
          </a:xfrm>
          <a:prstGeom prst="rect">
            <a:avLst/>
          </a:prstGeom>
        </p:spPr>
        <p:txBody>
          <a:bodyPr/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qualche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settimana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paziente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presentava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dolore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epigastrico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irradiato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sovraclaveare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marcata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astenia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dispnea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minimo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sforzo</a:t>
            </a:r>
            <a:endParaRPr sz="253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sottoponeva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consiglio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curante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specialistica</a:t>
            </a:r>
            <a:r>
              <a:rPr sz="253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53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cardiologica</a:t>
            </a:r>
            <a:endParaRPr sz="253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71858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385354" y="936724"/>
            <a:ext cx="3944167" cy="4797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2146" rIns="32146">
            <a:spAutoFit/>
          </a:bodyPr>
          <a:lstStyle/>
          <a:p>
            <a:pPr defTabSz="321457">
              <a:defRPr sz="1800">
                <a:solidFill>
                  <a:srgbClr val="000000"/>
                </a:solidFill>
              </a:defRPr>
            </a:pPr>
            <a:r>
              <a:rPr sz="1828" b="1" u="sng" dirty="0" err="1">
                <a:solidFill>
                  <a:srgbClr val="004100"/>
                </a:solidFill>
              </a:rPr>
              <a:t>Ecocardiogramma</a:t>
            </a:r>
            <a:r>
              <a:rPr sz="1828" b="1" u="sng" dirty="0">
                <a:solidFill>
                  <a:srgbClr val="004100"/>
                </a:solidFill>
              </a:rPr>
              <a:t> 2D color </a:t>
            </a:r>
            <a:r>
              <a:rPr sz="1828" b="1" u="sng" dirty="0" err="1">
                <a:solidFill>
                  <a:srgbClr val="004100"/>
                </a:solidFill>
              </a:rPr>
              <a:t>doppler</a:t>
            </a:r>
            <a:endParaRPr sz="1828" b="1" u="sng" dirty="0">
              <a:solidFill>
                <a:srgbClr val="004100"/>
              </a:solidFill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547" b="1" u="sng" dirty="0">
              <a:solidFill>
                <a:srgbClr val="004100"/>
              </a:solidFill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Ventricolo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sinistro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movimento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paradosso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interventricolare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Aorta di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rigurgito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Valvola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mitralica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ispessita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insufficienza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Ventricolo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lievemente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dilatato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(RVD1 41 mm)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normocontrattile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Atrio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destro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severamente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dilatato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 68 mm; LL 50 mm).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Valvola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tricuspide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fissità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lembi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settale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Insufficienza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tricuspidale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massiva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mancata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coaptazione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lembi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1600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PAPs 45 mmHg.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Verosimilmente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sottostimata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PAPm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15 mmHg;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Papd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mm HG.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Insufficienza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valvolare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polmonare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Vena cava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dilatata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(26 mm),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ipocollassante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l’inspirazione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sz="1600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Versamento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pericardico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circonferenziale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entità</a:t>
            </a:r>
            <a:r>
              <a:rPr sz="1600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7230" y="1509117"/>
            <a:ext cx="3491508" cy="38397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12765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algn="just">
              <a:defRPr sz="1800">
                <a:solidFill>
                  <a:srgbClr val="000000"/>
                </a:solidFill>
              </a:defRPr>
            </a:pPr>
            <a:endParaRPr lang="it-IT" sz="2109" dirty="0" smtClean="0"/>
          </a:p>
          <a:p>
            <a:pPr lvl="0" algn="just">
              <a:defRPr sz="1800">
                <a:solidFill>
                  <a:srgbClr val="000000"/>
                </a:solidFill>
              </a:defRPr>
            </a:pPr>
            <a:endParaRPr lang="it-IT" sz="210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10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predisponeva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pertanto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ricovero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l’UOC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Cardiologia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dell’Ospedale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A.Monaldi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Veniva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instaurata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con: </a:t>
            </a:r>
            <a:r>
              <a:rPr sz="21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LASIX 500 mg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mezza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/die e </a:t>
            </a:r>
            <a:r>
              <a:rPr sz="21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LUVION 100 mg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/die con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parziale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miglioramento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dal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vista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sintomatologico</a:t>
            </a:r>
            <a:endParaRPr sz="210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Nell’ambito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tale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ricovero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veniva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eseguita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un’ecografia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dell’addome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completo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mostrava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it-IT" sz="21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 epatiche con </a:t>
            </a:r>
            <a:r>
              <a:rPr lang="it-IT" sz="2109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it-IT" sz="21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periferico in fase arteriosa e netto </a:t>
            </a:r>
            <a:r>
              <a:rPr lang="it-IT" sz="2109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washout</a:t>
            </a:r>
            <a:r>
              <a:rPr lang="it-IT" sz="210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fase portale e tardiva come da lesioni ripetitive multiple lobari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Giungeva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dunque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nostra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attenzione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la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210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109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epatiche</a:t>
            </a:r>
            <a:endParaRPr sz="210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7900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1609862" y="854999"/>
            <a:ext cx="6022471" cy="16966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Ricovero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Epatogastroenterologia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Shape 60"/>
          <p:cNvSpPr/>
          <p:nvPr/>
        </p:nvSpPr>
        <p:spPr>
          <a:xfrm>
            <a:off x="354202" y="2884084"/>
            <a:ext cx="8435597" cy="3209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65193" indent="-165193" algn="just" defTabSz="321457"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sz="1687" b="1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CEUS:</a:t>
            </a:r>
            <a:r>
              <a:rPr sz="1687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parenchima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epatico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apprezzano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multiple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nodulari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iperecogene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alone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ipoecogeno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bilobari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IV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VII-VIII s di circa 45 mm.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Lieve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falda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ascitica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periepatica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tenue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iniezione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mdc, le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presentano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enhancement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periferico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arteriosa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precoce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washout in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tardiva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da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lesioni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ripetitive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sz="1687" dirty="0">
              <a:solidFill>
                <a:srgbClr val="4341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687" dirty="0">
              <a:solidFill>
                <a:srgbClr val="43413E"/>
              </a:solidFill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687" dirty="0">
              <a:solidFill>
                <a:srgbClr val="43413E"/>
              </a:solidFill>
            </a:endParaRPr>
          </a:p>
          <a:p>
            <a:pPr marL="165193" indent="-165193" algn="just" defTabSz="321457"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sz="1687" b="1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EGDS: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gastropatia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antrale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attesa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istologica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Negativa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primitiva</a:t>
            </a:r>
            <a:r>
              <a:rPr sz="175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687" b="1" dirty="0">
              <a:solidFill>
                <a:srgbClr val="AB1500"/>
              </a:solidFill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687" b="1" dirty="0">
              <a:solidFill>
                <a:srgbClr val="AB1500"/>
              </a:solidFill>
            </a:endParaRPr>
          </a:p>
          <a:p>
            <a:pPr marL="165193" indent="-165193" algn="just" defTabSz="321457">
              <a:buClr>
                <a:srgbClr val="929292"/>
              </a:buClr>
              <a:buSzPct val="60000"/>
              <a:buFont typeface="Zapf Dingbats"/>
              <a:buChar char="❖"/>
              <a:defRPr sz="1800">
                <a:solidFill>
                  <a:srgbClr val="000000"/>
                </a:solidFill>
              </a:defRPr>
            </a:pPr>
            <a:r>
              <a:rPr sz="1687" b="1" dirty="0" err="1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Colonscopia</a:t>
            </a:r>
            <a:r>
              <a:rPr sz="1687" b="1" dirty="0">
                <a:solidFill>
                  <a:srgbClr val="AB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rilevata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friabile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pettinata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sulla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quale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eseguono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biopsie</a:t>
            </a:r>
            <a:r>
              <a:rPr sz="168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Negativa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lesione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8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primitiva</a:t>
            </a:r>
            <a:r>
              <a:rPr sz="175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sz="168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69902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357187" y="866180"/>
            <a:ext cx="4442091" cy="14287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Nuovi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sintomi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364771" y="3382601"/>
            <a:ext cx="3991570" cy="2821781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paziente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riferisce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comparsa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sensazione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al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“flushing post-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prandiale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it-IT" sz="1898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898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osserva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inoltre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importante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dimagramento</a:t>
            </a:r>
            <a:r>
              <a:rPr sz="1898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(circa un kg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</a:t>
            </a:r>
            <a:r>
              <a:rPr sz="1898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giorni</a:t>
            </a:r>
            <a:r>
              <a:rPr sz="189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4" name="pasted-image.tif"/>
          <p:cNvPicPr/>
          <p:nvPr/>
        </p:nvPicPr>
        <p:blipFill>
          <a:blip r:embed="rId2">
            <a:extLst/>
          </a:blip>
          <a:srcRect l="13124" r="15668"/>
          <a:stretch>
            <a:fillRect/>
          </a:stretch>
        </p:blipFill>
        <p:spPr>
          <a:xfrm>
            <a:off x="5074418" y="1625004"/>
            <a:ext cx="3683305" cy="45185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29981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3570710" y="9238"/>
            <a:ext cx="5063133" cy="169664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</a:t>
            </a:r>
            <a:r>
              <a:rPr sz="4922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sz="4922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laboratorio</a:t>
            </a:r>
            <a:endParaRPr sz="4922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357188" y="1401569"/>
            <a:ext cx="5034904" cy="2928345"/>
          </a:xfrm>
          <a:prstGeom prst="rect">
            <a:avLst/>
          </a:prstGeom>
        </p:spPr>
        <p:txBody>
          <a:bodyPr/>
          <a:lstStyle/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b="1" u="sng" dirty="0" err="1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</a:t>
            </a:r>
            <a:r>
              <a:rPr sz="1600" b="1" u="sng" dirty="0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routine: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Emocromo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(ad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eccezione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PLT 105.000/mm3)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Iperuricemia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Bilirubina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tot 3,0 mg/dl;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bilirubina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indiretta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2,11) 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IgG e IgM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aumentate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47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b="1" u="sng" dirty="0" err="1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Esami</a:t>
            </a:r>
            <a:r>
              <a:rPr sz="1600" b="1" u="sng" dirty="0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b="1" u="sng" dirty="0" err="1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specifici</a:t>
            </a:r>
            <a:r>
              <a:rPr sz="1600" b="1" u="sng" dirty="0">
                <a:solidFill>
                  <a:srgbClr val="D940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NSE 25,6 ng/mL (17,0)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Cromogranina</a:t>
            </a:r>
            <a:r>
              <a:rPr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 566 </a:t>
            </a:r>
            <a:r>
              <a:rPr sz="1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</a:t>
            </a:r>
            <a:r>
              <a:rPr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/mL</a:t>
            </a:r>
            <a:r>
              <a:rPr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(108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/mL)</a:t>
            </a: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Dosaggio</a:t>
            </a:r>
            <a:r>
              <a:rPr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HIA</a:t>
            </a:r>
            <a:r>
              <a:rPr lang="it-IT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urinario: 50 mg/24h</a:t>
            </a:r>
            <a:endParaRPr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Shape 68"/>
          <p:cNvSpPr/>
          <p:nvPr/>
        </p:nvSpPr>
        <p:spPr>
          <a:xfrm>
            <a:off x="741434" y="4674098"/>
            <a:ext cx="7661133" cy="1"/>
          </a:xfrm>
          <a:prstGeom prst="line">
            <a:avLst/>
          </a:prstGeom>
          <a:ln w="25400">
            <a:solidFill>
              <a:srgbClr val="414141"/>
            </a:solidFill>
            <a:miter lim="400000"/>
          </a:ln>
        </p:spPr>
        <p:txBody>
          <a:bodyPr lIns="35719" tIns="35719" rIns="35719" bIns="35719" anchor="ctr"/>
          <a:lstStyle/>
          <a:p>
            <a:pPr lvl="0">
              <a:defRPr sz="3200"/>
            </a:pPr>
            <a:endParaRPr sz="2250"/>
          </a:p>
        </p:txBody>
      </p:sp>
      <p:sp>
        <p:nvSpPr>
          <p:cNvPr id="69" name="Shape 69"/>
          <p:cNvSpPr/>
          <p:nvPr/>
        </p:nvSpPr>
        <p:spPr>
          <a:xfrm>
            <a:off x="348896" y="4859660"/>
            <a:ext cx="8319649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just" defTabSz="321457">
              <a:defRPr sz="1800">
                <a:solidFill>
                  <a:srgbClr val="000000"/>
                </a:solidFill>
              </a:defRPr>
            </a:pP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instaura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seguito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consulenza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specialistica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oncologica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OCTREOTIDE 0,1 mg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fiala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</a:t>
            </a:r>
            <a:r>
              <a:rPr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volte al </a:t>
            </a:r>
            <a:r>
              <a:rPr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giorno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" name="pasted-image.tif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22764" y="2014012"/>
            <a:ext cx="2911079" cy="2482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134014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de _ Seminario Dirigenti 2016" id="{5ACF2AD0-9D08-E14B-942F-B79B0F69619E}" vid="{4B5AFD1A-43A8-0B43-88B5-30102379EE5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 _ Seminario Dirigenti 2016</Template>
  <TotalTime>4124</TotalTime>
  <Words>2187</Words>
  <Application>Microsoft Office PowerPoint</Application>
  <PresentationFormat>Presentazione su schermo (4:3)</PresentationFormat>
  <Paragraphs>186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Quando pregare non basta..</vt:lpstr>
      <vt:lpstr>CASO CLINICO</vt:lpstr>
      <vt:lpstr>Anamnesi</vt:lpstr>
      <vt:lpstr>Anamnesi patologica prossima</vt:lpstr>
      <vt:lpstr>Presentazione standard di PowerPoint</vt:lpstr>
      <vt:lpstr>Presentazione standard di PowerPoint</vt:lpstr>
      <vt:lpstr>Ricovero in Epatogastroenterologia</vt:lpstr>
      <vt:lpstr>Nuovi sintomi….</vt:lpstr>
      <vt:lpstr>Esami di laboratorio</vt:lpstr>
      <vt:lpstr>Quali indagini strumentali avreste richiesto?</vt:lpstr>
      <vt:lpstr>TC total body con e senza mdc</vt:lpstr>
      <vt:lpstr>Octreoscan</vt:lpstr>
      <vt:lpstr>Entero-RM con e senza mdc</vt:lpstr>
      <vt:lpstr>Cosa fare a questo punto?</vt:lpstr>
      <vt:lpstr>Tumori neuroendocrini</vt:lpstr>
      <vt:lpstr>Sindrome da carcinoide</vt:lpstr>
      <vt:lpstr>Sindrome da carcinoide</vt:lpstr>
      <vt:lpstr>Sindrome da carcinoide</vt:lpstr>
      <vt:lpstr>Cardiopatia da carcinoide</vt:lpstr>
      <vt:lpstr>Stadiazione e sopravvivenza</vt:lpstr>
      <vt:lpstr>Stadiazione e sopravvivenza</vt:lpstr>
      <vt:lpstr>Stadiazione e sopravvivenza</vt:lpstr>
      <vt:lpstr>Stadiazione e sopravvivenza</vt:lpstr>
      <vt:lpstr>Stadiazione e sopravvivenza</vt:lpstr>
      <vt:lpstr>Opportunità terapeutiche</vt:lpstr>
      <vt:lpstr>Presentazione standard di PowerPoint</vt:lpstr>
      <vt:lpstr>Presentazione standard di PowerPoint</vt:lpstr>
      <vt:lpstr>Opportunità terapeutiche</vt:lpstr>
      <vt:lpstr>Presentazione standard di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Admin</cp:lastModifiedBy>
  <cp:revision>25</cp:revision>
  <cp:lastPrinted>2016-12-02T11:41:50Z</cp:lastPrinted>
  <dcterms:created xsi:type="dcterms:W3CDTF">2016-12-13T10:19:20Z</dcterms:created>
  <dcterms:modified xsi:type="dcterms:W3CDTF">2019-05-14T15:16:36Z</dcterms:modified>
</cp:coreProperties>
</file>