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 autoCompressPictures="0">
  <p:sldMasterIdLst>
    <p:sldMasterId id="2147483684" r:id="rId1"/>
  </p:sldMasterIdLst>
  <p:notesMasterIdLst>
    <p:notesMasterId r:id="rId35"/>
  </p:notesMasterIdLst>
  <p:sldIdLst>
    <p:sldId id="267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73" r:id="rId13"/>
    <p:sldId id="278" r:id="rId14"/>
    <p:sldId id="274" r:id="rId15"/>
    <p:sldId id="279" r:id="rId16"/>
    <p:sldId id="295" r:id="rId17"/>
    <p:sldId id="275" r:id="rId18"/>
    <p:sldId id="276" r:id="rId19"/>
    <p:sldId id="277" r:id="rId20"/>
    <p:sldId id="296" r:id="rId21"/>
    <p:sldId id="291" r:id="rId22"/>
    <p:sldId id="292" r:id="rId23"/>
    <p:sldId id="283" r:id="rId24"/>
    <p:sldId id="285" r:id="rId25"/>
    <p:sldId id="293" r:id="rId26"/>
    <p:sldId id="288" r:id="rId27"/>
    <p:sldId id="289" r:id="rId28"/>
    <p:sldId id="290" r:id="rId29"/>
    <p:sldId id="286" r:id="rId30"/>
    <p:sldId id="287" r:id="rId31"/>
    <p:sldId id="281" r:id="rId32"/>
    <p:sldId id="284" r:id="rId33"/>
    <p:sldId id="268" r:id="rId34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3984"/>
    <p:restoredTop sz="86394"/>
  </p:normalViewPr>
  <p:slideViewPr>
    <p:cSldViewPr snapToGrid="0" snapToObjects="1">
      <p:cViewPr varScale="1">
        <p:scale>
          <a:sx n="110" d="100"/>
          <a:sy n="110" d="100"/>
        </p:scale>
        <p:origin x="1164" y="10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5C7270-D37D-1F49-85B3-086CB584BDE1}" type="datetimeFigureOut">
              <a:rPr lang="it-IT" smtClean="0"/>
              <a:t>21/06/2019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AE1AC7-5B5F-CC44-868D-BE72F591750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736088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AE1AC7-5B5F-CC44-868D-BE72F5917504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716274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AE1AC7-5B5F-CC44-868D-BE72F5917504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662416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AE1AC7-5B5F-CC44-868D-BE72F5917504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095964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AE1AC7-5B5F-CC44-868D-BE72F5917504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73030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AE1AC7-5B5F-CC44-868D-BE72F5917504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912708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AE1AC7-5B5F-CC44-868D-BE72F5917504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293777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AE1AC7-5B5F-CC44-868D-BE72F5917504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714462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AE1AC7-5B5F-CC44-868D-BE72F5917504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779581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AE1AC7-5B5F-CC44-868D-BE72F5917504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800075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AE1AC7-5B5F-CC44-868D-BE72F5917504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571131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44B09-0B71-9345-87D5-D856163DEF87}" type="datetime1">
              <a:rPr lang="it-IT" smtClean="0"/>
              <a:t>21/06/2019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261B0-514C-C14D-A55C-B456B568940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72326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A0BEA-1ABA-3E4D-9285-31BC1D1C7D9B}" type="datetime1">
              <a:rPr lang="it-IT" smtClean="0"/>
              <a:t>21/06/2019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261B0-514C-C14D-A55C-B456B568940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18359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FD491-DBF0-964C-A2C3-B5B080F3A10E}" type="datetime1">
              <a:rPr lang="it-IT" smtClean="0"/>
              <a:t>21/06/2019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261B0-514C-C14D-A55C-B456B568940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947822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F6812-A8F9-5141-8765-625E7554A6EB}" type="datetime1">
              <a:rPr lang="it-IT" smtClean="0"/>
              <a:t>21/06/2019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261B0-514C-C14D-A55C-B456B568940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063130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C4306-C835-C645-AA6C-2D501957B15B}" type="datetime1">
              <a:rPr lang="it-IT" smtClean="0"/>
              <a:t>21/06/2019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261B0-514C-C14D-A55C-B456B568940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56431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9600A-C41F-AF46-BCFD-3062E52B1A36}" type="datetime1">
              <a:rPr lang="it-IT" smtClean="0"/>
              <a:t>21/06/2019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261B0-514C-C14D-A55C-B456B568940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296122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43B44-1E24-3A42-84CA-89B3742262EF}" type="datetime1">
              <a:rPr lang="it-IT" smtClean="0"/>
              <a:t>21/06/2019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261B0-514C-C14D-A55C-B456B568940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618983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02DC4-5D81-E64C-9E50-14E872CB4FAB}" type="datetime1">
              <a:rPr lang="it-IT" smtClean="0"/>
              <a:t>21/06/2019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261B0-514C-C14D-A55C-B456B568940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198698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D5314-2647-3A4A-9132-698E3E9A63E7}" type="datetime1">
              <a:rPr lang="it-IT" smtClean="0"/>
              <a:t>21/06/2019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261B0-514C-C14D-A55C-B456B568940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993022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22E7C-DFAD-684D-9E01-92052132A995}" type="datetime1">
              <a:rPr lang="it-IT" smtClean="0"/>
              <a:t>21/06/2019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261B0-514C-C14D-A55C-B456B568940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751800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it-IT"/>
              <a:t>Trascinare l'immagine su un segnaposto o fare clic sull'icona per aggiungerla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4787DC-9E60-1846-90DB-51B50F73818D}" type="datetime1">
              <a:rPr lang="it-IT" smtClean="0"/>
              <a:t>21/06/2019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261B0-514C-C14D-A55C-B456B568940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313518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7E7431-46B8-964D-9952-381C2B1AD2B1}" type="datetime1">
              <a:rPr lang="it-IT" smtClean="0"/>
              <a:t>21/06/2019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4261B0-514C-C14D-A55C-B456B568940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66386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7798338-E46B-4A8E-9361-E75D6E474507}"/>
              </a:ext>
            </a:extLst>
          </p:cNvPr>
          <p:cNvSpPr txBox="1">
            <a:spLocks noChangeArrowheads="1"/>
          </p:cNvSpPr>
          <p:nvPr/>
        </p:nvSpPr>
        <p:spPr>
          <a:xfrm>
            <a:off x="3233239" y="2296357"/>
            <a:ext cx="2995166" cy="1412043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altLang="it-IT" dirty="0"/>
              <a:t>Caso Clinico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BEE6620C-4100-4329-8EDF-041B1B6CA329}"/>
              </a:ext>
            </a:extLst>
          </p:cNvPr>
          <p:cNvSpPr txBox="1">
            <a:spLocks/>
          </p:cNvSpPr>
          <p:nvPr/>
        </p:nvSpPr>
        <p:spPr>
          <a:xfrm>
            <a:off x="3449864" y="2787588"/>
            <a:ext cx="2995166" cy="702553"/>
          </a:xfrm>
          <a:prstGeom prst="rect">
            <a:avLst/>
          </a:prstGeom>
        </p:spPr>
        <p:txBody>
          <a:bodyPr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Wingdings 3" charset="2"/>
              <a:buNone/>
              <a:defRPr/>
            </a:pPr>
            <a:r>
              <a:rPr lang="it-IT" sz="2400" b="1" dirty="0"/>
              <a:t>L.M.  di anni 49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F0FD66A6-3865-4D55-9C3C-77F8AC67C0DE}"/>
              </a:ext>
            </a:extLst>
          </p:cNvPr>
          <p:cNvSpPr txBox="1"/>
          <p:nvPr/>
        </p:nvSpPr>
        <p:spPr>
          <a:xfrm>
            <a:off x="522513" y="4685211"/>
            <a:ext cx="42846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Emanuele Ferrante</a:t>
            </a:r>
          </a:p>
          <a:p>
            <a:r>
              <a:rPr lang="en-US" dirty="0"/>
              <a:t>Luciana </a:t>
            </a:r>
            <a:r>
              <a:rPr lang="en-US" dirty="0" err="1"/>
              <a:t>Avallone</a:t>
            </a:r>
            <a:endParaRPr lang="en-US" dirty="0"/>
          </a:p>
          <a:p>
            <a:r>
              <a:rPr lang="en-US" dirty="0" err="1"/>
              <a:t>Universita</a:t>
            </a:r>
            <a:r>
              <a:rPr lang="en-US" dirty="0"/>
              <a:t>` </a:t>
            </a:r>
            <a:r>
              <a:rPr lang="en-US" dirty="0" err="1"/>
              <a:t>degli</a:t>
            </a:r>
            <a:r>
              <a:rPr lang="en-US" dirty="0"/>
              <a:t> </a:t>
            </a:r>
            <a:r>
              <a:rPr lang="en-US" dirty="0" err="1"/>
              <a:t>studi</a:t>
            </a:r>
            <a:r>
              <a:rPr lang="en-US" dirty="0"/>
              <a:t> di Napoli “Federico II”</a:t>
            </a:r>
          </a:p>
          <a:p>
            <a:r>
              <a:rPr lang="en-US" dirty="0"/>
              <a:t>Tutor: Prof. </a:t>
            </a:r>
            <a:r>
              <a:rPr lang="en-US"/>
              <a:t>Marco Romano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0537875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3"/>
          <p:cNvSpPr txBox="1">
            <a:spLocks/>
          </p:cNvSpPr>
          <p:nvPr/>
        </p:nvSpPr>
        <p:spPr>
          <a:xfrm>
            <a:off x="8446635" y="0"/>
            <a:ext cx="697365" cy="500932"/>
          </a:xfrm>
          <a:prstGeom prst="rect">
            <a:avLst/>
          </a:prstGeom>
          <a:effectLst>
            <a:outerShdw blurRad="88900" dist="190500" dir="2700000" algn="tl" rotWithShape="0">
              <a:prstClr val="black">
                <a:alpha val="0"/>
              </a:prstClr>
            </a:outerShdw>
          </a:effectLst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F3E1C25D-1D4B-104D-93E2-20DC2175A4B3}" type="slidenum">
              <a:rPr lang="it-IT" sz="2400" smtClean="0">
                <a:solidFill>
                  <a:schemeClr val="bg2">
                    <a:lumMod val="5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9</a:t>
            </a:fld>
            <a:endParaRPr lang="it-IT" sz="2400" dirty="0">
              <a:solidFill>
                <a:schemeClr val="bg2">
                  <a:lumMod val="50000"/>
                </a:schemeClr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2" name="Titolo 1">
            <a:extLst>
              <a:ext uri="{FF2B5EF4-FFF2-40B4-BE49-F238E27FC236}">
                <a16:creationId xmlns:a16="http://schemas.microsoft.com/office/drawing/2014/main" id="{FC10454F-E5C7-46EB-A9B5-87C6EC76CA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9382" y="852488"/>
            <a:ext cx="8912225" cy="1281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262626"/>
                </a:solidFill>
                <a:latin typeface="Century Gothic" panose="020B0502020202020204" pitchFamily="34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262626"/>
                </a:solidFill>
                <a:latin typeface="Century Gothic" panose="020B0502020202020204" pitchFamily="34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262626"/>
                </a:solidFill>
                <a:latin typeface="Century Gothic" panose="020B0502020202020204" pitchFamily="34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262626"/>
                </a:solidFill>
                <a:latin typeface="Century Gothic" panose="020B0502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36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entury Gothic"/>
                <a:ea typeface="+mj-ea"/>
                <a:cs typeface="+mj-cs"/>
              </a:rPr>
              <a:t>DOMANDA:</a:t>
            </a:r>
            <a:endParaRPr kumimoji="0" lang="it-IT" altLang="it-IT" sz="36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Century Gothic"/>
              <a:ea typeface="+mj-ea"/>
              <a:cs typeface="+mj-cs"/>
            </a:endParaRPr>
          </a:p>
        </p:txBody>
      </p:sp>
      <p:sp>
        <p:nvSpPr>
          <p:cNvPr id="13" name="Segnaposto contenuto 2">
            <a:extLst>
              <a:ext uri="{FF2B5EF4-FFF2-40B4-BE49-F238E27FC236}">
                <a16:creationId xmlns:a16="http://schemas.microsoft.com/office/drawing/2014/main" id="{43A5DFAA-81AF-466A-A93B-92BF83730BFD}"/>
              </a:ext>
            </a:extLst>
          </p:cNvPr>
          <p:cNvSpPr txBox="1">
            <a:spLocks/>
          </p:cNvSpPr>
          <p:nvPr/>
        </p:nvSpPr>
        <p:spPr bwMode="auto">
          <a:xfrm>
            <a:off x="856207" y="2362200"/>
            <a:ext cx="8915400" cy="391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itchFamily="18" charset="2"/>
              <a:buChar char="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itchFamily="18" charset="2"/>
              <a:buChar char="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itchFamily="18" charset="2"/>
              <a:buChar char="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itchFamily="18" charset="2"/>
              <a:buChar char="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itchFamily="18" charset="2"/>
              <a:buChar char="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Tx/>
              <a:buFont typeface="Wingdings 3" pitchFamily="18" charset="2"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Clinica addominale e dermatologica sono associate?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Tx/>
              <a:buFont typeface="Wingdings 3" pitchFamily="18" charset="2"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SI </a:t>
            </a:r>
            <a:r>
              <a: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                 </a:t>
            </a:r>
            <a:r>
              <a:rPr kumimoji="0" lang="it-IT" sz="1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NO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Tx/>
              <a:buFont typeface="Wingdings 3" pitchFamily="18" charset="2"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Tx/>
              <a:buFont typeface="Wingdings 3" charset="2"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Tx/>
              <a:buFont typeface="Wingdings 3" charset="2"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Tx/>
              <a:buFont typeface="Wingdings 3" pitchFamily="18" charset="2"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DIAGNOSI:</a:t>
            </a:r>
            <a:r>
              <a: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  PIODERMA GANGRENOSO ASSOCIATO A MALATTIA DIVERTICOLARE COMPLICATA.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4" name="Segno di moltiplicazione 13">
            <a:extLst>
              <a:ext uri="{FF2B5EF4-FFF2-40B4-BE49-F238E27FC236}">
                <a16:creationId xmlns:a16="http://schemas.microsoft.com/office/drawing/2014/main" id="{B160EAEB-04B4-488F-94F4-6BA2024D7400}"/>
              </a:ext>
            </a:extLst>
          </p:cNvPr>
          <p:cNvSpPr/>
          <p:nvPr/>
        </p:nvSpPr>
        <p:spPr>
          <a:xfrm>
            <a:off x="548232" y="2597150"/>
            <a:ext cx="1054100" cy="679450"/>
          </a:xfrm>
          <a:prstGeom prst="mathMultiply">
            <a:avLst/>
          </a:prstGeom>
          <a:noFill/>
          <a:ln w="15875" cap="rnd" cmpd="sng" algn="ctr">
            <a:solidFill>
              <a:srgbClr val="A53010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4572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3927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3"/>
          <p:cNvSpPr txBox="1">
            <a:spLocks/>
          </p:cNvSpPr>
          <p:nvPr/>
        </p:nvSpPr>
        <p:spPr>
          <a:xfrm>
            <a:off x="8446635" y="0"/>
            <a:ext cx="697365" cy="500932"/>
          </a:xfrm>
          <a:prstGeom prst="rect">
            <a:avLst/>
          </a:prstGeom>
          <a:effectLst>
            <a:outerShdw blurRad="88900" dist="190500" dir="2700000" algn="tl" rotWithShape="0">
              <a:prstClr val="black">
                <a:alpha val="0"/>
              </a:prstClr>
            </a:outerShdw>
          </a:effectLst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355F233-4EEE-D94E-B733-A13C843A1DB1}" type="slidenum">
              <a:rPr lang="it-IT" sz="2400" smtClean="0">
                <a:solidFill>
                  <a:schemeClr val="bg2">
                    <a:lumMod val="5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10</a:t>
            </a:fld>
            <a:endParaRPr lang="it-IT" sz="2400" dirty="0">
              <a:solidFill>
                <a:schemeClr val="bg2">
                  <a:lumMod val="50000"/>
                </a:schemeClr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8" name="Titolo 1">
            <a:extLst>
              <a:ext uri="{FF2B5EF4-FFF2-40B4-BE49-F238E27FC236}">
                <a16:creationId xmlns:a16="http://schemas.microsoft.com/office/drawing/2014/main" id="{E72F69ED-4626-4200-9934-399DE9CC23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3080" y="777240"/>
            <a:ext cx="7995058" cy="746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262626"/>
                </a:solidFill>
                <a:latin typeface="Century Gothic" panose="020B0502020202020204" pitchFamily="34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262626"/>
                </a:solidFill>
                <a:latin typeface="Century Gothic" panose="020B0502020202020204" pitchFamily="34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262626"/>
                </a:solidFill>
                <a:latin typeface="Century Gothic" panose="020B0502020202020204" pitchFamily="34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262626"/>
                </a:solidFill>
                <a:latin typeface="Century Gothic" panose="020B0502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36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entury Gothic"/>
                <a:ea typeface="+mj-ea"/>
                <a:cs typeface="+mj-cs"/>
              </a:rPr>
              <a:t>Colite segmentaria associata a diverticolosi (SCAD)</a:t>
            </a:r>
            <a:endParaRPr kumimoji="0" lang="it-IT" altLang="it-IT" sz="36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Century Gothic"/>
              <a:ea typeface="+mj-ea"/>
              <a:cs typeface="+mj-cs"/>
            </a:endParaRPr>
          </a:p>
        </p:txBody>
      </p:sp>
      <p:pic>
        <p:nvPicPr>
          <p:cNvPr id="9" name="Segnaposto contenuto 3">
            <a:extLst>
              <a:ext uri="{FF2B5EF4-FFF2-40B4-BE49-F238E27FC236}">
                <a16:creationId xmlns:a16="http://schemas.microsoft.com/office/drawing/2014/main" id="{F307DC88-9561-4BFE-9943-8C93A247AE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l="7449" t="38492" r="28374" b="13795"/>
          <a:stretch>
            <a:fillRect/>
          </a:stretch>
        </p:blipFill>
        <p:spPr bwMode="auto">
          <a:xfrm>
            <a:off x="129611" y="2003959"/>
            <a:ext cx="8951592" cy="3742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363223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olo 1"/>
          <p:cNvSpPr>
            <a:spLocks noGrp="1" noChangeArrowheads="1"/>
          </p:cNvSpPr>
          <p:nvPr>
            <p:ph type="title"/>
          </p:nvPr>
        </p:nvSpPr>
        <p:spPr>
          <a:xfrm>
            <a:off x="1944291" y="1325166"/>
            <a:ext cx="6684169" cy="960834"/>
          </a:xfrm>
        </p:spPr>
        <p:txBody>
          <a:bodyPr>
            <a:normAutofit fontScale="90000"/>
          </a:bodyPr>
          <a:lstStyle/>
          <a:p>
            <a:r>
              <a:rPr lang="it-IT" altLang="it-IT" dirty="0"/>
              <a:t>Colite segmentaria associata a diverticolosi (SCAD)</a:t>
            </a:r>
          </a:p>
        </p:txBody>
      </p:sp>
      <p:sp>
        <p:nvSpPr>
          <p:cNvPr id="29699" name="Segnaposto contenuto 2"/>
          <p:cNvSpPr>
            <a:spLocks noGrp="1" noChangeArrowheads="1"/>
          </p:cNvSpPr>
          <p:nvPr>
            <p:ph idx="1"/>
          </p:nvPr>
        </p:nvSpPr>
        <p:spPr>
          <a:xfrm>
            <a:off x="1941910" y="2457450"/>
            <a:ext cx="6686550" cy="2833688"/>
          </a:xfrm>
        </p:spPr>
        <p:txBody>
          <a:bodyPr/>
          <a:lstStyle/>
          <a:p>
            <a:r>
              <a:rPr lang="it-IT" altLang="it-IT" sz="1800" dirty="0"/>
              <a:t>Processo flogistico cronico localizzato nel tratto di colon interessato dai diverticoli (generalmente il sigma) che coinvolge la mucosa inter-diverticolare risparmiando generalmente la mucosa peri-diverticolare (tranne nei casi di severa infiammazione) e il retto.</a:t>
            </a:r>
          </a:p>
          <a:p>
            <a:r>
              <a:rPr lang="it-IT" altLang="it-IT" sz="1800" u="sng" dirty="0"/>
              <a:t>Incidenza</a:t>
            </a:r>
            <a:r>
              <a:rPr lang="it-IT" altLang="it-IT" sz="1800" dirty="0"/>
              <a:t> 0,3-0,4%; </a:t>
            </a:r>
            <a:r>
              <a:rPr lang="it-IT" altLang="it-IT" sz="1800" u="sng" dirty="0"/>
              <a:t>Prevalenza endoscopica </a:t>
            </a:r>
            <a:r>
              <a:rPr lang="it-IT" altLang="it-IT" sz="1800" dirty="0"/>
              <a:t>0,25-1,48% sulle colonscopie eseguite; 1,15-11,4% tra i pazienti con diverticolosi.</a:t>
            </a:r>
          </a:p>
          <a:p>
            <a:r>
              <a:rPr lang="it-IT" altLang="it-IT" sz="1800" dirty="0"/>
              <a:t>M/F =1,5/1 con un picco di prevalenza tra 60 e 70 anni.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4A85EE97-6E14-4B01-828B-28ECA332315E}"/>
              </a:ext>
            </a:extLst>
          </p:cNvPr>
          <p:cNvSpPr txBox="1">
            <a:spLocks/>
          </p:cNvSpPr>
          <p:nvPr/>
        </p:nvSpPr>
        <p:spPr>
          <a:xfrm>
            <a:off x="8446635" y="0"/>
            <a:ext cx="697365" cy="500932"/>
          </a:xfrm>
          <a:prstGeom prst="rect">
            <a:avLst/>
          </a:prstGeom>
          <a:effectLst>
            <a:outerShdw blurRad="88900" dist="190500" dir="2700000" algn="tl" rotWithShape="0">
              <a:prstClr val="black">
                <a:alpha val="0"/>
              </a:prstClr>
            </a:outerShdw>
          </a:effectLst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355F233-4EEE-D94E-B733-A13C843A1DB1}" type="slidenum">
              <a:rPr lang="it-IT" sz="2400" smtClean="0">
                <a:solidFill>
                  <a:schemeClr val="bg2">
                    <a:lumMod val="5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11</a:t>
            </a:fld>
            <a:endParaRPr lang="it-IT" sz="2400" dirty="0">
              <a:solidFill>
                <a:schemeClr val="bg2">
                  <a:lumMod val="50000"/>
                </a:schemeClr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olo 1"/>
          <p:cNvSpPr>
            <a:spLocks noGrp="1" noChangeArrowheads="1"/>
          </p:cNvSpPr>
          <p:nvPr>
            <p:ph type="title"/>
          </p:nvPr>
        </p:nvSpPr>
        <p:spPr>
          <a:xfrm>
            <a:off x="1944291" y="1325166"/>
            <a:ext cx="6684169" cy="960834"/>
          </a:xfrm>
        </p:spPr>
        <p:txBody>
          <a:bodyPr>
            <a:normAutofit fontScale="90000"/>
          </a:bodyPr>
          <a:lstStyle/>
          <a:p>
            <a:r>
              <a:rPr lang="it-IT" altLang="it-IT"/>
              <a:t>Colite segmentaria associata a diverticolosi (SCAD)</a:t>
            </a:r>
          </a:p>
        </p:txBody>
      </p:sp>
      <p:sp>
        <p:nvSpPr>
          <p:cNvPr id="30723" name="Segnaposto contenuto 2"/>
          <p:cNvSpPr>
            <a:spLocks noGrp="1" noChangeArrowheads="1"/>
          </p:cNvSpPr>
          <p:nvPr>
            <p:ph idx="1"/>
          </p:nvPr>
        </p:nvSpPr>
        <p:spPr>
          <a:xfrm>
            <a:off x="1941910" y="2457450"/>
            <a:ext cx="6686550" cy="3190164"/>
          </a:xfrm>
        </p:spPr>
        <p:txBody>
          <a:bodyPr/>
          <a:lstStyle/>
          <a:p>
            <a:r>
              <a:rPr lang="it-IT" altLang="it-IT" sz="1800" dirty="0"/>
              <a:t>Recenti teorie patogenetiche definiscono la SCAD una malattia </a:t>
            </a:r>
            <a:r>
              <a:rPr lang="it-IT" altLang="it-IT" sz="1800" dirty="0" err="1"/>
              <a:t>immuno-mediata</a:t>
            </a:r>
            <a:r>
              <a:rPr lang="it-IT" altLang="it-IT" sz="1800" dirty="0"/>
              <a:t>: l’alterazione del microambiente dovuto ai diverticoli potrebbe indurre una risposta immunitaria abnorme.</a:t>
            </a:r>
          </a:p>
          <a:p>
            <a:r>
              <a:rPr lang="it-IT" altLang="it-IT" sz="1800" dirty="0"/>
              <a:t>Si ipotizza possa rappresentare un’entità clinica indipendente dalla malattia diverticolare, classificabile nel contesto delle IBD.</a:t>
            </a:r>
          </a:p>
          <a:p>
            <a:r>
              <a:rPr lang="it-IT" altLang="it-IT" sz="1800" dirty="0"/>
              <a:t>Studi recenti hanno dimostrato un’aumentata espressione istologica del </a:t>
            </a:r>
            <a:r>
              <a:rPr lang="it-IT" altLang="it-IT" sz="1800" dirty="0" err="1"/>
              <a:t>TNF-alfa</a:t>
            </a:r>
            <a:r>
              <a:rPr lang="it-IT" altLang="it-IT" sz="1800" dirty="0"/>
              <a:t> che correla con la severità del danno endoscopico e istologico.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764CA79-D4C9-4B6E-B219-2F35AE2A5AA1}"/>
              </a:ext>
            </a:extLst>
          </p:cNvPr>
          <p:cNvSpPr txBox="1">
            <a:spLocks/>
          </p:cNvSpPr>
          <p:nvPr/>
        </p:nvSpPr>
        <p:spPr>
          <a:xfrm>
            <a:off x="8446635" y="0"/>
            <a:ext cx="697365" cy="500932"/>
          </a:xfrm>
          <a:prstGeom prst="rect">
            <a:avLst/>
          </a:prstGeom>
          <a:effectLst>
            <a:outerShdw blurRad="88900" dist="190500" dir="2700000" algn="tl" rotWithShape="0">
              <a:prstClr val="black">
                <a:alpha val="0"/>
              </a:prstClr>
            </a:outerShdw>
          </a:effectLst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355F233-4EEE-D94E-B733-A13C843A1DB1}" type="slidenum">
              <a:rPr lang="it-IT" sz="2400" smtClean="0">
                <a:solidFill>
                  <a:schemeClr val="bg2">
                    <a:lumMod val="5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12</a:t>
            </a:fld>
            <a:endParaRPr lang="it-IT" sz="2400" dirty="0">
              <a:solidFill>
                <a:schemeClr val="bg2">
                  <a:lumMod val="50000"/>
                </a:schemeClr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olo 1"/>
          <p:cNvSpPr>
            <a:spLocks noGrp="1" noChangeArrowheads="1"/>
          </p:cNvSpPr>
          <p:nvPr>
            <p:ph type="title"/>
          </p:nvPr>
        </p:nvSpPr>
        <p:spPr>
          <a:xfrm>
            <a:off x="1944291" y="1325166"/>
            <a:ext cx="6684169" cy="960834"/>
          </a:xfrm>
        </p:spPr>
        <p:txBody>
          <a:bodyPr>
            <a:normAutofit fontScale="90000"/>
          </a:bodyPr>
          <a:lstStyle/>
          <a:p>
            <a:r>
              <a:rPr lang="it-IT" altLang="it-IT"/>
              <a:t>Colite segmentaria associata a diverticolosi (SCAD)</a:t>
            </a:r>
          </a:p>
        </p:txBody>
      </p:sp>
      <p:pic>
        <p:nvPicPr>
          <p:cNvPr id="31747" name="Segnaposto contenuto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12247" t="31363" r="24095" b="25378"/>
          <a:stretch>
            <a:fillRect/>
          </a:stretch>
        </p:blipFill>
        <p:spPr>
          <a:xfrm>
            <a:off x="661158" y="2300500"/>
            <a:ext cx="8380993" cy="3203813"/>
          </a:xfrm>
        </p:spPr>
      </p:pic>
      <p:pic>
        <p:nvPicPr>
          <p:cNvPr id="31748" name="Immagine 3"/>
          <p:cNvPicPr>
            <a:picLocks noChangeAspect="1" noChangeArrowheads="1"/>
          </p:cNvPicPr>
          <p:nvPr/>
        </p:nvPicPr>
        <p:blipFill>
          <a:blip r:embed="rId3"/>
          <a:srcRect l="32063" t="71857" r="36191" b="25786"/>
          <a:stretch>
            <a:fillRect/>
          </a:stretch>
        </p:blipFill>
        <p:spPr bwMode="auto">
          <a:xfrm>
            <a:off x="7391401" y="5700712"/>
            <a:ext cx="1632347" cy="215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egnaposto numero diapositiva 3">
            <a:extLst>
              <a:ext uri="{FF2B5EF4-FFF2-40B4-BE49-F238E27FC236}">
                <a16:creationId xmlns:a16="http://schemas.microsoft.com/office/drawing/2014/main" id="{52998AA8-34BD-47CC-B03C-213563FAEBF4}"/>
              </a:ext>
            </a:extLst>
          </p:cNvPr>
          <p:cNvSpPr txBox="1">
            <a:spLocks/>
          </p:cNvSpPr>
          <p:nvPr/>
        </p:nvSpPr>
        <p:spPr>
          <a:xfrm>
            <a:off x="8446635" y="8709"/>
            <a:ext cx="697365" cy="500932"/>
          </a:xfrm>
          <a:prstGeom prst="rect">
            <a:avLst/>
          </a:prstGeom>
          <a:effectLst>
            <a:outerShdw blurRad="88900" dist="190500" dir="2700000" algn="tl" rotWithShape="0">
              <a:prstClr val="black">
                <a:alpha val="0"/>
              </a:prstClr>
            </a:outerShdw>
          </a:effectLst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355F233-4EEE-D94E-B733-A13C843A1DB1}" type="slidenum">
              <a:rPr lang="it-IT" sz="2400" smtClean="0">
                <a:solidFill>
                  <a:schemeClr val="bg2">
                    <a:lumMod val="5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13</a:t>
            </a:fld>
            <a:endParaRPr lang="it-IT" sz="2400" dirty="0">
              <a:solidFill>
                <a:schemeClr val="bg2">
                  <a:lumMod val="50000"/>
                </a:schemeClr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olo 1"/>
          <p:cNvSpPr>
            <a:spLocks noGrp="1" noChangeArrowheads="1"/>
          </p:cNvSpPr>
          <p:nvPr>
            <p:ph type="title"/>
          </p:nvPr>
        </p:nvSpPr>
        <p:spPr>
          <a:xfrm>
            <a:off x="1944291" y="1325166"/>
            <a:ext cx="6684169" cy="960834"/>
          </a:xfrm>
        </p:spPr>
        <p:txBody>
          <a:bodyPr>
            <a:normAutofit fontScale="90000"/>
          </a:bodyPr>
          <a:lstStyle/>
          <a:p>
            <a:r>
              <a:rPr lang="it-IT" altLang="it-IT"/>
              <a:t>Colite segmentaria associata a diverticolosi (SCAD)</a:t>
            </a:r>
          </a:p>
        </p:txBody>
      </p:sp>
      <p:sp>
        <p:nvSpPr>
          <p:cNvPr id="32771" name="Segnaposto contenuto 2"/>
          <p:cNvSpPr>
            <a:spLocks noGrp="1" noChangeArrowheads="1"/>
          </p:cNvSpPr>
          <p:nvPr>
            <p:ph idx="1"/>
          </p:nvPr>
        </p:nvSpPr>
        <p:spPr>
          <a:xfrm>
            <a:off x="1941910" y="2457450"/>
            <a:ext cx="6686550" cy="2833688"/>
          </a:xfrm>
        </p:spPr>
        <p:txBody>
          <a:bodyPr/>
          <a:lstStyle/>
          <a:p>
            <a:r>
              <a:rPr lang="it-IT" altLang="it-IT" sz="1800" dirty="0"/>
              <a:t>La </a:t>
            </a:r>
            <a:r>
              <a:rPr lang="it-IT" altLang="it-IT" sz="1800" u="sng" dirty="0"/>
              <a:t>storia naturale </a:t>
            </a:r>
            <a:r>
              <a:rPr lang="it-IT" altLang="it-IT" sz="1800" dirty="0"/>
              <a:t>è benigna e autolimitante.</a:t>
            </a:r>
          </a:p>
          <a:p>
            <a:r>
              <a:rPr lang="it-IT" altLang="it-IT" sz="1800" dirty="0"/>
              <a:t>Spesso remissione spontanea o dopo sei settimane di terapia topica/orale con 5-ASA.</a:t>
            </a:r>
          </a:p>
          <a:p>
            <a:r>
              <a:rPr lang="it-IT" altLang="it-IT" sz="1800" dirty="0"/>
              <a:t>Due studi con </a:t>
            </a:r>
            <a:r>
              <a:rPr lang="it-IT" altLang="it-IT" sz="1800" dirty="0" err="1"/>
              <a:t>follow</a:t>
            </a:r>
            <a:r>
              <a:rPr lang="it-IT" altLang="it-IT" sz="1800" dirty="0"/>
              <a:t> up a 5 e 20 anni concludono che la SCAD non sembra essere correlata con il rischio di insorgenza di adenomi/neoplasia del colon.</a:t>
            </a:r>
          </a:p>
          <a:p>
            <a:r>
              <a:rPr lang="it-IT" altLang="it-IT" sz="1800" u="sng" dirty="0"/>
              <a:t>Clinica</a:t>
            </a:r>
            <a:r>
              <a:rPr lang="it-IT" altLang="it-IT" sz="1800" dirty="0"/>
              <a:t>: </a:t>
            </a:r>
            <a:r>
              <a:rPr lang="it-IT" altLang="it-IT" sz="1800" dirty="0" err="1"/>
              <a:t>ematochezia</a:t>
            </a:r>
            <a:r>
              <a:rPr lang="it-IT" altLang="it-IT" sz="1800" dirty="0"/>
              <a:t>, diarrea, dolore addominale.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EBF2659-5AD7-4C24-813B-040ED8416955}"/>
              </a:ext>
            </a:extLst>
          </p:cNvPr>
          <p:cNvSpPr txBox="1">
            <a:spLocks/>
          </p:cNvSpPr>
          <p:nvPr/>
        </p:nvSpPr>
        <p:spPr>
          <a:xfrm>
            <a:off x="8446635" y="0"/>
            <a:ext cx="697365" cy="500932"/>
          </a:xfrm>
          <a:prstGeom prst="rect">
            <a:avLst/>
          </a:prstGeom>
          <a:effectLst>
            <a:outerShdw blurRad="88900" dist="190500" dir="2700000" algn="tl" rotWithShape="0">
              <a:prstClr val="black">
                <a:alpha val="0"/>
              </a:prstClr>
            </a:outerShdw>
          </a:effectLst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355F233-4EEE-D94E-B733-A13C843A1DB1}" type="slidenum">
              <a:rPr lang="it-IT" sz="2400" smtClean="0">
                <a:solidFill>
                  <a:schemeClr val="bg2">
                    <a:lumMod val="5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14</a:t>
            </a:fld>
            <a:endParaRPr lang="it-IT" sz="2400" dirty="0">
              <a:solidFill>
                <a:schemeClr val="bg2">
                  <a:lumMod val="50000"/>
                </a:schemeClr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olo 1"/>
          <p:cNvSpPr>
            <a:spLocks noGrp="1" noChangeArrowheads="1"/>
          </p:cNvSpPr>
          <p:nvPr>
            <p:ph type="title"/>
          </p:nvPr>
        </p:nvSpPr>
        <p:spPr>
          <a:xfrm>
            <a:off x="1944291" y="1325166"/>
            <a:ext cx="6684169" cy="960834"/>
          </a:xfrm>
        </p:spPr>
        <p:txBody>
          <a:bodyPr>
            <a:normAutofit fontScale="90000"/>
          </a:bodyPr>
          <a:lstStyle/>
          <a:p>
            <a:r>
              <a:rPr lang="it-IT" altLang="it-IT"/>
              <a:t>Colite segmentaria associata a diverticolosi (SCAD)</a:t>
            </a:r>
          </a:p>
        </p:txBody>
      </p:sp>
      <p:pic>
        <p:nvPicPr>
          <p:cNvPr id="5" name="Immagine 5"/>
          <p:cNvPicPr>
            <a:picLocks noChangeAspect="1" noChangeArrowheads="1"/>
          </p:cNvPicPr>
          <p:nvPr/>
        </p:nvPicPr>
        <p:blipFill>
          <a:blip r:embed="rId2"/>
          <a:srcRect l="40143" t="43556" r="29356" b="37767"/>
          <a:stretch>
            <a:fillRect/>
          </a:stretch>
        </p:blipFill>
        <p:spPr bwMode="auto">
          <a:xfrm>
            <a:off x="2225788" y="2787555"/>
            <a:ext cx="5775230" cy="1990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magine 4"/>
          <p:cNvPicPr>
            <a:picLocks noChangeAspect="1" noChangeArrowheads="1"/>
          </p:cNvPicPr>
          <p:nvPr/>
        </p:nvPicPr>
        <p:blipFill>
          <a:blip r:embed="rId3"/>
          <a:srcRect l="32063" t="71857" r="36191" b="25786"/>
          <a:stretch>
            <a:fillRect/>
          </a:stretch>
        </p:blipFill>
        <p:spPr bwMode="auto">
          <a:xfrm>
            <a:off x="7511653" y="5785248"/>
            <a:ext cx="1632347" cy="215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egnaposto numero diapositiva 3">
            <a:extLst>
              <a:ext uri="{FF2B5EF4-FFF2-40B4-BE49-F238E27FC236}">
                <a16:creationId xmlns:a16="http://schemas.microsoft.com/office/drawing/2014/main" id="{C6762CD1-460D-4F0C-AE3F-624D0CD9873A}"/>
              </a:ext>
            </a:extLst>
          </p:cNvPr>
          <p:cNvSpPr txBox="1">
            <a:spLocks/>
          </p:cNvSpPr>
          <p:nvPr/>
        </p:nvSpPr>
        <p:spPr>
          <a:xfrm>
            <a:off x="8446635" y="0"/>
            <a:ext cx="697365" cy="500932"/>
          </a:xfrm>
          <a:prstGeom prst="rect">
            <a:avLst/>
          </a:prstGeom>
          <a:effectLst>
            <a:outerShdw blurRad="88900" dist="190500" dir="2700000" algn="tl" rotWithShape="0">
              <a:prstClr val="black">
                <a:alpha val="0"/>
              </a:prstClr>
            </a:outerShdw>
          </a:effectLst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355F233-4EEE-D94E-B733-A13C843A1DB1}" type="slidenum">
              <a:rPr lang="it-IT" sz="2400" smtClean="0">
                <a:solidFill>
                  <a:schemeClr val="bg2">
                    <a:lumMod val="5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15</a:t>
            </a:fld>
            <a:endParaRPr lang="it-IT" sz="2400" dirty="0">
              <a:solidFill>
                <a:schemeClr val="bg2">
                  <a:lumMod val="50000"/>
                </a:schemeClr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olo 1"/>
          <p:cNvSpPr>
            <a:spLocks noGrp="1" noChangeArrowheads="1"/>
          </p:cNvSpPr>
          <p:nvPr>
            <p:ph type="title"/>
          </p:nvPr>
        </p:nvSpPr>
        <p:spPr>
          <a:xfrm>
            <a:off x="1944291" y="1325166"/>
            <a:ext cx="6684169" cy="960834"/>
          </a:xfrm>
        </p:spPr>
        <p:txBody>
          <a:bodyPr>
            <a:normAutofit fontScale="90000"/>
          </a:bodyPr>
          <a:lstStyle/>
          <a:p>
            <a:r>
              <a:rPr lang="it-IT" altLang="it-IT"/>
              <a:t>Colite segmentaria associata a diverticolosi (SCAD)</a:t>
            </a:r>
          </a:p>
        </p:txBody>
      </p:sp>
      <p:pic>
        <p:nvPicPr>
          <p:cNvPr id="33795" name="Segnaposto contenuto 4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7709" t="40797" r="28761" b="6882"/>
          <a:stretch>
            <a:fillRect/>
          </a:stretch>
        </p:blipFill>
        <p:spPr>
          <a:xfrm>
            <a:off x="1145623" y="2177671"/>
            <a:ext cx="7837721" cy="3631390"/>
          </a:xfrm>
        </p:spPr>
      </p:pic>
      <p:pic>
        <p:nvPicPr>
          <p:cNvPr id="33797" name="Immagine 4"/>
          <p:cNvPicPr>
            <a:picLocks noChangeAspect="1" noChangeArrowheads="1"/>
          </p:cNvPicPr>
          <p:nvPr/>
        </p:nvPicPr>
        <p:blipFill>
          <a:blip r:embed="rId3"/>
          <a:srcRect l="32063" t="71857" r="36191" b="25786"/>
          <a:stretch>
            <a:fillRect/>
          </a:stretch>
        </p:blipFill>
        <p:spPr bwMode="auto">
          <a:xfrm>
            <a:off x="7511653" y="5785248"/>
            <a:ext cx="1632347" cy="215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egnaposto numero diapositiva 3">
            <a:extLst>
              <a:ext uri="{FF2B5EF4-FFF2-40B4-BE49-F238E27FC236}">
                <a16:creationId xmlns:a16="http://schemas.microsoft.com/office/drawing/2014/main" id="{771AE807-F303-4C9A-BB8E-CD42BD4F542D}"/>
              </a:ext>
            </a:extLst>
          </p:cNvPr>
          <p:cNvSpPr txBox="1">
            <a:spLocks/>
          </p:cNvSpPr>
          <p:nvPr/>
        </p:nvSpPr>
        <p:spPr>
          <a:xfrm>
            <a:off x="8446635" y="0"/>
            <a:ext cx="697365" cy="500932"/>
          </a:xfrm>
          <a:prstGeom prst="rect">
            <a:avLst/>
          </a:prstGeom>
          <a:effectLst>
            <a:outerShdw blurRad="88900" dist="190500" dir="2700000" algn="tl" rotWithShape="0">
              <a:prstClr val="black">
                <a:alpha val="0"/>
              </a:prstClr>
            </a:outerShdw>
          </a:effectLst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355F233-4EEE-D94E-B733-A13C843A1DB1}" type="slidenum">
              <a:rPr lang="it-IT" sz="2400" smtClean="0">
                <a:solidFill>
                  <a:schemeClr val="bg2">
                    <a:lumMod val="5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16</a:t>
            </a:fld>
            <a:endParaRPr lang="it-IT" sz="2400" dirty="0">
              <a:solidFill>
                <a:schemeClr val="bg2">
                  <a:lumMod val="50000"/>
                </a:schemeClr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olo 1"/>
          <p:cNvSpPr>
            <a:spLocks noGrp="1" noChangeArrowheads="1"/>
          </p:cNvSpPr>
          <p:nvPr>
            <p:ph type="title"/>
          </p:nvPr>
        </p:nvSpPr>
        <p:spPr>
          <a:xfrm>
            <a:off x="1944291" y="1325166"/>
            <a:ext cx="6684169" cy="960834"/>
          </a:xfrm>
        </p:spPr>
        <p:txBody>
          <a:bodyPr>
            <a:normAutofit fontScale="90000"/>
          </a:bodyPr>
          <a:lstStyle/>
          <a:p>
            <a:r>
              <a:rPr lang="it-IT" altLang="it-IT" dirty="0"/>
              <a:t>Colite segmentaria associata a diverticolosi (SCAD)</a:t>
            </a:r>
          </a:p>
        </p:txBody>
      </p:sp>
      <p:pic>
        <p:nvPicPr>
          <p:cNvPr id="34819" name="Segnaposto contenuto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11728" t="12677" r="24095" b="11952"/>
          <a:stretch>
            <a:fillRect/>
          </a:stretch>
        </p:blipFill>
        <p:spPr>
          <a:xfrm>
            <a:off x="301024" y="2228850"/>
            <a:ext cx="4999639" cy="3303985"/>
          </a:xfrm>
        </p:spPr>
      </p:pic>
      <p:pic>
        <p:nvPicPr>
          <p:cNvPr id="34820" name="Immagine 6"/>
          <p:cNvPicPr>
            <a:picLocks noChangeAspect="1" noChangeArrowheads="1"/>
          </p:cNvPicPr>
          <p:nvPr/>
        </p:nvPicPr>
        <p:blipFill>
          <a:blip r:embed="rId3"/>
          <a:srcRect l="24286" t="21207" r="36357" b="11365"/>
          <a:stretch>
            <a:fillRect/>
          </a:stretch>
        </p:blipFill>
        <p:spPr bwMode="auto">
          <a:xfrm>
            <a:off x="5399485" y="2286000"/>
            <a:ext cx="3599259" cy="3468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1" name="Immagine 4"/>
          <p:cNvPicPr>
            <a:picLocks noChangeAspect="1" noChangeArrowheads="1"/>
          </p:cNvPicPr>
          <p:nvPr/>
        </p:nvPicPr>
        <p:blipFill>
          <a:blip r:embed="rId4"/>
          <a:srcRect l="32063" t="71857" r="36191" b="25786"/>
          <a:stretch>
            <a:fillRect/>
          </a:stretch>
        </p:blipFill>
        <p:spPr bwMode="auto">
          <a:xfrm>
            <a:off x="7511653" y="5785248"/>
            <a:ext cx="1632347" cy="215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egnaposto numero diapositiva 3">
            <a:extLst>
              <a:ext uri="{FF2B5EF4-FFF2-40B4-BE49-F238E27FC236}">
                <a16:creationId xmlns:a16="http://schemas.microsoft.com/office/drawing/2014/main" id="{D86F71B3-3FA9-4C40-9526-3E06DC6E2C69}"/>
              </a:ext>
            </a:extLst>
          </p:cNvPr>
          <p:cNvSpPr txBox="1">
            <a:spLocks/>
          </p:cNvSpPr>
          <p:nvPr/>
        </p:nvSpPr>
        <p:spPr>
          <a:xfrm>
            <a:off x="8446635" y="0"/>
            <a:ext cx="697365" cy="500932"/>
          </a:xfrm>
          <a:prstGeom prst="rect">
            <a:avLst/>
          </a:prstGeom>
          <a:effectLst>
            <a:outerShdw blurRad="88900" dist="190500" dir="2700000" algn="tl" rotWithShape="0">
              <a:prstClr val="black">
                <a:alpha val="0"/>
              </a:prstClr>
            </a:outerShdw>
          </a:effectLst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355F233-4EEE-D94E-B733-A13C843A1DB1}" type="slidenum">
              <a:rPr lang="it-IT" sz="2400" smtClean="0">
                <a:solidFill>
                  <a:schemeClr val="bg2">
                    <a:lumMod val="5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17</a:t>
            </a:fld>
            <a:endParaRPr lang="it-IT" sz="2400" dirty="0">
              <a:solidFill>
                <a:schemeClr val="bg2">
                  <a:lumMod val="50000"/>
                </a:schemeClr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olo 1"/>
          <p:cNvSpPr>
            <a:spLocks noGrp="1" noChangeArrowheads="1"/>
          </p:cNvSpPr>
          <p:nvPr>
            <p:ph type="title"/>
          </p:nvPr>
        </p:nvSpPr>
        <p:spPr>
          <a:xfrm>
            <a:off x="1944291" y="1325166"/>
            <a:ext cx="6684169" cy="960834"/>
          </a:xfrm>
        </p:spPr>
        <p:txBody>
          <a:bodyPr>
            <a:normAutofit fontScale="90000"/>
          </a:bodyPr>
          <a:lstStyle/>
          <a:p>
            <a:r>
              <a:rPr lang="it-IT" altLang="it-IT"/>
              <a:t>Colite segmentaria associata a diverticolosi (SCAD)</a:t>
            </a:r>
          </a:p>
        </p:txBody>
      </p:sp>
      <p:pic>
        <p:nvPicPr>
          <p:cNvPr id="35843" name="Segnaposto contenuto 4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8228" t="19131" r="60786" b="35463"/>
          <a:stretch>
            <a:fillRect/>
          </a:stretch>
        </p:blipFill>
        <p:spPr>
          <a:xfrm>
            <a:off x="2223115" y="2277892"/>
            <a:ext cx="4516644" cy="3722858"/>
          </a:xfrm>
        </p:spPr>
      </p:pic>
      <p:pic>
        <p:nvPicPr>
          <p:cNvPr id="35847" name="Immagine 6"/>
          <p:cNvPicPr>
            <a:picLocks noChangeAspect="1" noChangeArrowheads="1"/>
          </p:cNvPicPr>
          <p:nvPr/>
        </p:nvPicPr>
        <p:blipFill>
          <a:blip r:embed="rId3"/>
          <a:srcRect l="32063" t="71857" r="36191" b="25786"/>
          <a:stretch>
            <a:fillRect/>
          </a:stretch>
        </p:blipFill>
        <p:spPr bwMode="auto">
          <a:xfrm>
            <a:off x="7510463" y="5729287"/>
            <a:ext cx="1632347" cy="215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egnaposto numero diapositiva 3">
            <a:extLst>
              <a:ext uri="{FF2B5EF4-FFF2-40B4-BE49-F238E27FC236}">
                <a16:creationId xmlns:a16="http://schemas.microsoft.com/office/drawing/2014/main" id="{EBDDE238-9BE0-4A71-A3F5-0C5D879826FC}"/>
              </a:ext>
            </a:extLst>
          </p:cNvPr>
          <p:cNvSpPr txBox="1">
            <a:spLocks/>
          </p:cNvSpPr>
          <p:nvPr/>
        </p:nvSpPr>
        <p:spPr>
          <a:xfrm>
            <a:off x="8446635" y="0"/>
            <a:ext cx="697365" cy="500932"/>
          </a:xfrm>
          <a:prstGeom prst="rect">
            <a:avLst/>
          </a:prstGeom>
          <a:effectLst>
            <a:outerShdw blurRad="88900" dist="190500" dir="2700000" algn="tl" rotWithShape="0">
              <a:prstClr val="black">
                <a:alpha val="0"/>
              </a:prstClr>
            </a:outerShdw>
          </a:effectLst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355F233-4EEE-D94E-B733-A13C843A1DB1}" type="slidenum">
              <a:rPr lang="it-IT" sz="2400" smtClean="0">
                <a:solidFill>
                  <a:schemeClr val="bg2">
                    <a:lumMod val="5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18</a:t>
            </a:fld>
            <a:endParaRPr lang="it-IT" sz="2400" dirty="0">
              <a:solidFill>
                <a:schemeClr val="bg2">
                  <a:lumMod val="50000"/>
                </a:schemeClr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>
          <a:xfrm>
            <a:off x="8446635" y="0"/>
            <a:ext cx="697365" cy="500932"/>
          </a:xfrm>
          <a:effectLst>
            <a:outerShdw blurRad="88900" dist="190500" dir="2700000" algn="tl" rotWithShape="0">
              <a:prstClr val="black">
                <a:alpha val="0"/>
              </a:prstClr>
            </a:outerShdw>
          </a:effectLst>
        </p:spPr>
        <p:txBody>
          <a:bodyPr/>
          <a:lstStyle/>
          <a:p>
            <a:pPr algn="ctr"/>
            <a:fld id="{097BBC69-16C3-C14B-8C20-E92BCD1D1A02}" type="slidenum">
              <a:rPr lang="it-IT" sz="2400" smtClean="0">
                <a:solidFill>
                  <a:schemeClr val="bg2">
                    <a:lumMod val="5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1</a:t>
            </a:fld>
            <a:endParaRPr lang="it-IT" sz="2400" dirty="0">
              <a:solidFill>
                <a:schemeClr val="bg2">
                  <a:lumMod val="50000"/>
                </a:schemeClr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5" name="Titolo 1">
            <a:extLst>
              <a:ext uri="{FF2B5EF4-FFF2-40B4-BE49-F238E27FC236}">
                <a16:creationId xmlns:a16="http://schemas.microsoft.com/office/drawing/2014/main" id="{3BE255C6-7DCE-49FE-91C8-784AFFC60FA4}"/>
              </a:ext>
            </a:extLst>
          </p:cNvPr>
          <p:cNvSpPr txBox="1">
            <a:spLocks noChangeArrowheads="1"/>
          </p:cNvSpPr>
          <p:nvPr/>
        </p:nvSpPr>
        <p:spPr>
          <a:xfrm>
            <a:off x="231775" y="655593"/>
            <a:ext cx="8912225" cy="12811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altLang="it-IT"/>
              <a:t>Anamnesi</a:t>
            </a:r>
            <a:endParaRPr lang="it-IT" altLang="it-IT" dirty="0"/>
          </a:p>
        </p:txBody>
      </p:sp>
      <p:sp>
        <p:nvSpPr>
          <p:cNvPr id="6" name="Segnaposto contenuto 2">
            <a:extLst>
              <a:ext uri="{FF2B5EF4-FFF2-40B4-BE49-F238E27FC236}">
                <a16:creationId xmlns:a16="http://schemas.microsoft.com/office/drawing/2014/main" id="{DD4AFAF4-10AB-4FEA-8866-886AAB8F88FC}"/>
              </a:ext>
            </a:extLst>
          </p:cNvPr>
          <p:cNvSpPr txBox="1">
            <a:spLocks/>
          </p:cNvSpPr>
          <p:nvPr/>
        </p:nvSpPr>
        <p:spPr>
          <a:xfrm>
            <a:off x="919752" y="2091366"/>
            <a:ext cx="7684316" cy="35517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 3" charset="2"/>
              <a:buNone/>
              <a:defRPr/>
            </a:pPr>
            <a:r>
              <a:rPr lang="it-IT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No tabagismo, alcolismo e anamnesi remota muta.</a:t>
            </a:r>
          </a:p>
          <a:p>
            <a:pPr>
              <a:buFont typeface="Wingdings 3" charset="2"/>
              <a:buNone/>
              <a:defRPr/>
            </a:pPr>
            <a:endParaRPr lang="it-IT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buFont typeface="Wingdings 3" charset="2"/>
              <a:buNone/>
              <a:defRPr/>
            </a:pPr>
            <a:r>
              <a:rPr lang="it-IT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Riferisce di presentare dolore crampiforme sporadico ai quadranti inferiori dell’addome, non associato ad altra sintomatologia da circa sei mesi.</a:t>
            </a:r>
          </a:p>
          <a:p>
            <a:pPr>
              <a:buFont typeface="Wingdings 3" charset="2"/>
              <a:buNone/>
              <a:defRPr/>
            </a:pPr>
            <a:r>
              <a:rPr lang="it-IT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Lamenta comparsa di un eritema dell’arto inferiore destro, caldo e dolente con evidenza di piccole bolle.  Ha effettuato Eco-</a:t>
            </a:r>
            <a:r>
              <a:rPr lang="it-IT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colordoppler</a:t>
            </a:r>
            <a:r>
              <a:rPr lang="it-IT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 negativo per fenomeni trombotici o flebitici.</a:t>
            </a:r>
          </a:p>
          <a:p>
            <a:pPr>
              <a:buFont typeface="Wingdings 3" charset="2"/>
              <a:buNone/>
              <a:defRPr/>
            </a:pPr>
            <a:r>
              <a:rPr lang="it-IT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La paziente viene sottoposta a visita dermatologica (esterna)che inizialmente depone per un possibile eritema nodoso (??).</a:t>
            </a:r>
          </a:p>
          <a:p>
            <a:pPr>
              <a:buFont typeface="Wingdings 3" charset="2"/>
              <a:buNone/>
              <a:defRPr/>
            </a:pPr>
            <a:endParaRPr lang="it-IT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buFont typeface="Wingdings 3" charset="2"/>
              <a:buNone/>
              <a:defRPr/>
            </a:pPr>
            <a:r>
              <a:rPr lang="it-IT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Dolore addominale + Eritema nodoso = ???  </a:t>
            </a:r>
          </a:p>
          <a:p>
            <a:pPr>
              <a:buFont typeface="Wingdings 3" charset="2"/>
              <a:buNone/>
              <a:defRPr/>
            </a:pPr>
            <a:endParaRPr lang="it-IT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buFont typeface="Wingdings 3" charset="2"/>
              <a:buNone/>
              <a:defRPr/>
            </a:pPr>
            <a:endParaRPr lang="it-IT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buFont typeface="Wingdings 3" charset="2"/>
              <a:buChar char=""/>
              <a:defRPr/>
            </a:pPr>
            <a:endParaRPr lang="it-IT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472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olo 1"/>
          <p:cNvSpPr>
            <a:spLocks noGrp="1" noChangeArrowheads="1"/>
          </p:cNvSpPr>
          <p:nvPr>
            <p:ph type="title"/>
          </p:nvPr>
        </p:nvSpPr>
        <p:spPr>
          <a:xfrm>
            <a:off x="1944291" y="1325166"/>
            <a:ext cx="6684169" cy="960834"/>
          </a:xfrm>
        </p:spPr>
        <p:txBody>
          <a:bodyPr>
            <a:normAutofit fontScale="90000"/>
          </a:bodyPr>
          <a:lstStyle/>
          <a:p>
            <a:r>
              <a:rPr lang="it-IT" altLang="it-IT" dirty="0"/>
              <a:t>Colite segmentaria associata a diverticolosi (SCAD)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1738148" y="2666344"/>
            <a:ext cx="6858000" cy="2354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100" dirty="0"/>
              <a:t>TERAPIA:</a:t>
            </a:r>
          </a:p>
          <a:p>
            <a:endParaRPr lang="it-IT" sz="2100" dirty="0"/>
          </a:p>
          <a:p>
            <a:r>
              <a:rPr lang="it-IT" sz="2100" dirty="0"/>
              <a:t>La terapia è variabile:</a:t>
            </a:r>
          </a:p>
          <a:p>
            <a:r>
              <a:rPr lang="it-IT" sz="2100" dirty="0"/>
              <a:t>-5-ASA</a:t>
            </a:r>
          </a:p>
          <a:p>
            <a:r>
              <a:rPr lang="it-IT" sz="2100" dirty="0"/>
              <a:t>-antibiotici </a:t>
            </a:r>
          </a:p>
          <a:p>
            <a:r>
              <a:rPr lang="it-IT" sz="2100" dirty="0"/>
              <a:t>-steroidi </a:t>
            </a:r>
          </a:p>
          <a:p>
            <a:r>
              <a:rPr lang="it-IT" sz="2100" dirty="0"/>
              <a:t>-resezione chirurgica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EE5B8C8-4E07-4282-9C93-28E90CE451B7}"/>
              </a:ext>
            </a:extLst>
          </p:cNvPr>
          <p:cNvSpPr txBox="1">
            <a:spLocks/>
          </p:cNvSpPr>
          <p:nvPr/>
        </p:nvSpPr>
        <p:spPr>
          <a:xfrm>
            <a:off x="8446635" y="0"/>
            <a:ext cx="697365" cy="500932"/>
          </a:xfrm>
          <a:prstGeom prst="rect">
            <a:avLst/>
          </a:prstGeom>
          <a:effectLst>
            <a:outerShdw blurRad="88900" dist="190500" dir="2700000" algn="tl" rotWithShape="0">
              <a:prstClr val="black">
                <a:alpha val="0"/>
              </a:prstClr>
            </a:outerShdw>
          </a:effectLst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355F233-4EEE-D94E-B733-A13C843A1DB1}" type="slidenum">
              <a:rPr lang="it-IT" sz="2400" smtClean="0">
                <a:solidFill>
                  <a:schemeClr val="bg2">
                    <a:lumMod val="5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19</a:t>
            </a:fld>
            <a:endParaRPr lang="it-IT" sz="2400" dirty="0">
              <a:solidFill>
                <a:schemeClr val="bg2">
                  <a:lumMod val="50000"/>
                </a:schemeClr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olo 1"/>
          <p:cNvSpPr>
            <a:spLocks noGrp="1" noChangeArrowheads="1"/>
          </p:cNvSpPr>
          <p:nvPr>
            <p:ph type="title"/>
          </p:nvPr>
        </p:nvSpPr>
        <p:spPr>
          <a:xfrm>
            <a:off x="1944291" y="857250"/>
            <a:ext cx="6684169" cy="960834"/>
          </a:xfrm>
        </p:spPr>
        <p:txBody>
          <a:bodyPr/>
          <a:lstStyle/>
          <a:p>
            <a:r>
              <a:rPr lang="it-IT" dirty="0"/>
              <a:t>                </a:t>
            </a:r>
            <a:r>
              <a:rPr lang="it-IT" dirty="0" err="1"/>
              <a:t>Pioderma</a:t>
            </a:r>
            <a:r>
              <a:rPr lang="it-IT" dirty="0"/>
              <a:t> </a:t>
            </a:r>
            <a:r>
              <a:rPr lang="it-IT" dirty="0" err="1"/>
              <a:t>Gangrenoso</a:t>
            </a:r>
            <a:endParaRPr lang="it-IT" dirty="0"/>
          </a:p>
        </p:txBody>
      </p:sp>
      <p:sp>
        <p:nvSpPr>
          <p:cNvPr id="36867" name="Segnaposto contenuto 2"/>
          <p:cNvSpPr>
            <a:spLocks noGrp="1" noChangeArrowheads="1"/>
          </p:cNvSpPr>
          <p:nvPr>
            <p:ph idx="1"/>
          </p:nvPr>
        </p:nvSpPr>
        <p:spPr>
          <a:xfrm>
            <a:off x="1941910" y="1499695"/>
            <a:ext cx="6686550" cy="4240924"/>
          </a:xfrm>
        </p:spPr>
        <p:txBody>
          <a:bodyPr/>
          <a:lstStyle/>
          <a:p>
            <a:r>
              <a:rPr lang="it-IT" sz="1800" dirty="0"/>
              <a:t>Il </a:t>
            </a:r>
            <a:r>
              <a:rPr lang="it-IT" sz="1800" dirty="0" err="1"/>
              <a:t>Pioderma</a:t>
            </a:r>
            <a:r>
              <a:rPr lang="it-IT" sz="1800" dirty="0"/>
              <a:t> </a:t>
            </a:r>
            <a:r>
              <a:rPr lang="it-IT" sz="1800" dirty="0" err="1"/>
              <a:t>Gangrenoso</a:t>
            </a:r>
            <a:r>
              <a:rPr lang="it-IT" sz="1800" dirty="0"/>
              <a:t> è una dermatosi neutrofila </a:t>
            </a:r>
            <a:r>
              <a:rPr lang="it-IT" sz="1800" dirty="0" err="1"/>
              <a:t>autoinfiammatoria</a:t>
            </a:r>
            <a:r>
              <a:rPr lang="it-IT" sz="1800" dirty="0"/>
              <a:t> caratterizzata da un ampio spettro di presentazioni cliniche con decorso variabile ed un aumento dell’ espressione </a:t>
            </a:r>
            <a:r>
              <a:rPr lang="it-IT" sz="1800" dirty="0" err="1"/>
              <a:t>intralesionale</a:t>
            </a:r>
            <a:r>
              <a:rPr lang="it-IT" sz="1800" dirty="0"/>
              <a:t> di </a:t>
            </a:r>
            <a:r>
              <a:rPr lang="it-IT" sz="1800" dirty="0" err="1"/>
              <a:t>citochine</a:t>
            </a:r>
            <a:r>
              <a:rPr lang="it-IT" sz="1800" dirty="0"/>
              <a:t> e </a:t>
            </a:r>
            <a:r>
              <a:rPr lang="it-IT" sz="1800" dirty="0" err="1"/>
              <a:t>chemochine</a:t>
            </a:r>
            <a:r>
              <a:rPr lang="it-IT" sz="1800" dirty="0"/>
              <a:t>.</a:t>
            </a:r>
          </a:p>
          <a:p>
            <a:r>
              <a:rPr lang="it-IT" sz="1800" dirty="0"/>
              <a:t>E’ una patologia rara con un’incidenza di circa 3-10 pazienti per milione l’anno.</a:t>
            </a:r>
          </a:p>
          <a:p>
            <a:r>
              <a:rPr lang="it-IT" sz="1800" dirty="0"/>
              <a:t>Coinvolge uomini e donne con la stessa frequenza e può colpire tutte le età con un picco di incidenza tra i 20 e i 50 anni.</a:t>
            </a:r>
          </a:p>
          <a:p>
            <a:r>
              <a:rPr lang="it-IT" sz="1800" dirty="0"/>
              <a:t>Il fenomeno della </a:t>
            </a:r>
            <a:r>
              <a:rPr lang="it-IT" sz="1800" dirty="0" err="1"/>
              <a:t>patergia</a:t>
            </a:r>
            <a:r>
              <a:rPr lang="it-IT" sz="1800" dirty="0"/>
              <a:t> si riscontra in un terzo dei pazienti.</a:t>
            </a:r>
          </a:p>
          <a:p>
            <a:r>
              <a:rPr lang="it-IT" sz="1800" dirty="0"/>
              <a:t>Il decorso è variabile da forme indolenti, ad aggressive o fulminanti.</a:t>
            </a:r>
          </a:p>
        </p:txBody>
      </p:sp>
      <p:pic>
        <p:nvPicPr>
          <p:cNvPr id="36868" name="Immagine 3"/>
          <p:cNvPicPr>
            <a:picLocks noChangeAspect="1" noChangeArrowheads="1"/>
          </p:cNvPicPr>
          <p:nvPr/>
        </p:nvPicPr>
        <p:blipFill>
          <a:blip r:embed="rId2"/>
          <a:srcRect l="21237" t="21111" r="62500" b="75835"/>
          <a:stretch>
            <a:fillRect/>
          </a:stretch>
        </p:blipFill>
        <p:spPr bwMode="auto">
          <a:xfrm>
            <a:off x="7080648" y="5704285"/>
            <a:ext cx="2063353" cy="217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egnaposto numero diapositiva 3">
            <a:extLst>
              <a:ext uri="{FF2B5EF4-FFF2-40B4-BE49-F238E27FC236}">
                <a16:creationId xmlns:a16="http://schemas.microsoft.com/office/drawing/2014/main" id="{69D8FF1C-C83E-403F-B34A-FB6E9827A5D8}"/>
              </a:ext>
            </a:extLst>
          </p:cNvPr>
          <p:cNvSpPr txBox="1">
            <a:spLocks/>
          </p:cNvSpPr>
          <p:nvPr/>
        </p:nvSpPr>
        <p:spPr>
          <a:xfrm>
            <a:off x="8446635" y="0"/>
            <a:ext cx="697365" cy="500932"/>
          </a:xfrm>
          <a:prstGeom prst="rect">
            <a:avLst/>
          </a:prstGeom>
          <a:effectLst>
            <a:outerShdw blurRad="88900" dist="190500" dir="2700000" algn="tl" rotWithShape="0">
              <a:prstClr val="black">
                <a:alpha val="0"/>
              </a:prstClr>
            </a:outerShdw>
          </a:effectLst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355F233-4EEE-D94E-B733-A13C843A1DB1}" type="slidenum">
              <a:rPr lang="it-IT" sz="2400" smtClean="0">
                <a:solidFill>
                  <a:schemeClr val="bg2">
                    <a:lumMod val="5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20</a:t>
            </a:fld>
            <a:endParaRPr lang="it-IT" sz="2400" dirty="0">
              <a:solidFill>
                <a:schemeClr val="bg2">
                  <a:lumMod val="50000"/>
                </a:schemeClr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olo 1"/>
          <p:cNvSpPr>
            <a:spLocks noGrp="1" noChangeArrowheads="1"/>
          </p:cNvSpPr>
          <p:nvPr>
            <p:ph type="title"/>
          </p:nvPr>
        </p:nvSpPr>
        <p:spPr>
          <a:xfrm>
            <a:off x="1944291" y="1325166"/>
            <a:ext cx="6684169" cy="960834"/>
          </a:xfrm>
        </p:spPr>
        <p:txBody>
          <a:bodyPr/>
          <a:lstStyle/>
          <a:p>
            <a:r>
              <a:rPr lang="it-IT"/>
              <a:t>                Pioderma Gangrenoso</a:t>
            </a:r>
          </a:p>
        </p:txBody>
      </p:sp>
      <p:sp>
        <p:nvSpPr>
          <p:cNvPr id="37891" name="Segnaposto contenuto 2"/>
          <p:cNvSpPr>
            <a:spLocks noGrp="1" noChangeArrowheads="1"/>
          </p:cNvSpPr>
          <p:nvPr>
            <p:ph idx="1"/>
          </p:nvPr>
        </p:nvSpPr>
        <p:spPr>
          <a:xfrm>
            <a:off x="1705427" y="1925363"/>
            <a:ext cx="6686550" cy="3354114"/>
          </a:xfrm>
        </p:spPr>
        <p:txBody>
          <a:bodyPr/>
          <a:lstStyle/>
          <a:p>
            <a:r>
              <a:rPr lang="it-IT" dirty="0"/>
              <a:t>La diagnosi è di esclusione per l’assenza di definiti criteri diagnostici </a:t>
            </a:r>
            <a:r>
              <a:rPr lang="it-IT" dirty="0" err="1"/>
              <a:t>istopatologici</a:t>
            </a:r>
            <a:r>
              <a:rPr lang="it-IT" dirty="0"/>
              <a:t> e di laboratorio.</a:t>
            </a:r>
          </a:p>
          <a:p>
            <a:r>
              <a:rPr lang="it-IT" dirty="0"/>
              <a:t>La patogenesi è sconosciuta. Sembra vi sia una </a:t>
            </a:r>
            <a:r>
              <a:rPr lang="it-IT" dirty="0" err="1"/>
              <a:t>disregolazione</a:t>
            </a:r>
            <a:r>
              <a:rPr lang="it-IT" dirty="0"/>
              <a:t> dell’immunità sia innata che adattativa con attivazione aberrante dei complessi della risposta immune innata (</a:t>
            </a:r>
            <a:r>
              <a:rPr lang="it-IT" dirty="0" err="1"/>
              <a:t>inflammosoma</a:t>
            </a:r>
            <a:r>
              <a:rPr lang="it-IT" dirty="0"/>
              <a:t>), con aumento dei livelli di </a:t>
            </a:r>
            <a:r>
              <a:rPr lang="it-IT" dirty="0" err="1"/>
              <a:t>citochine</a:t>
            </a:r>
            <a:r>
              <a:rPr lang="it-IT" dirty="0"/>
              <a:t> che contribuisce all’infiltrato di neutrofili nei tessuti.</a:t>
            </a:r>
          </a:p>
        </p:txBody>
      </p:sp>
      <p:pic>
        <p:nvPicPr>
          <p:cNvPr id="37892" name="Immagine 3"/>
          <p:cNvPicPr>
            <a:picLocks noChangeAspect="1" noChangeArrowheads="1"/>
          </p:cNvPicPr>
          <p:nvPr/>
        </p:nvPicPr>
        <p:blipFill>
          <a:blip r:embed="rId2"/>
          <a:srcRect l="21237" t="21111" r="62500" b="75835"/>
          <a:stretch>
            <a:fillRect/>
          </a:stretch>
        </p:blipFill>
        <p:spPr bwMode="auto">
          <a:xfrm>
            <a:off x="7080648" y="5704285"/>
            <a:ext cx="2063353" cy="217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egnaposto numero diapositiva 3">
            <a:extLst>
              <a:ext uri="{FF2B5EF4-FFF2-40B4-BE49-F238E27FC236}">
                <a16:creationId xmlns:a16="http://schemas.microsoft.com/office/drawing/2014/main" id="{F5BCF5F6-D76A-4347-8487-12E0F7BEDBDC}"/>
              </a:ext>
            </a:extLst>
          </p:cNvPr>
          <p:cNvSpPr txBox="1">
            <a:spLocks/>
          </p:cNvSpPr>
          <p:nvPr/>
        </p:nvSpPr>
        <p:spPr>
          <a:xfrm>
            <a:off x="8446635" y="0"/>
            <a:ext cx="697365" cy="500932"/>
          </a:xfrm>
          <a:prstGeom prst="rect">
            <a:avLst/>
          </a:prstGeom>
          <a:effectLst>
            <a:outerShdw blurRad="88900" dist="190500" dir="2700000" algn="tl" rotWithShape="0">
              <a:prstClr val="black">
                <a:alpha val="0"/>
              </a:prstClr>
            </a:outerShdw>
          </a:effectLst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355F233-4EEE-D94E-B733-A13C843A1DB1}" type="slidenum">
              <a:rPr lang="it-IT" sz="2400" smtClean="0">
                <a:solidFill>
                  <a:schemeClr val="bg2">
                    <a:lumMod val="5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21</a:t>
            </a:fld>
            <a:endParaRPr lang="it-IT" sz="2400" dirty="0">
              <a:solidFill>
                <a:schemeClr val="bg2">
                  <a:lumMod val="50000"/>
                </a:schemeClr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olo 1"/>
          <p:cNvSpPr>
            <a:spLocks noGrp="1" noChangeArrowheads="1"/>
          </p:cNvSpPr>
          <p:nvPr>
            <p:ph type="title"/>
          </p:nvPr>
        </p:nvSpPr>
        <p:spPr>
          <a:xfrm>
            <a:off x="1861522" y="857250"/>
            <a:ext cx="6684169" cy="960834"/>
          </a:xfrm>
        </p:spPr>
        <p:txBody>
          <a:bodyPr/>
          <a:lstStyle/>
          <a:p>
            <a:r>
              <a:rPr lang="it-IT" altLang="it-IT" dirty="0"/>
              <a:t>              </a:t>
            </a:r>
            <a:r>
              <a:rPr lang="it-IT" altLang="it-IT" dirty="0" err="1"/>
              <a:t>Pioderma</a:t>
            </a:r>
            <a:r>
              <a:rPr lang="it-IT" altLang="it-IT" dirty="0"/>
              <a:t> </a:t>
            </a:r>
            <a:r>
              <a:rPr lang="it-IT" altLang="it-IT" dirty="0" err="1"/>
              <a:t>gangrenoso</a:t>
            </a:r>
            <a:endParaRPr lang="it-IT" altLang="it-IT" dirty="0"/>
          </a:p>
        </p:txBody>
      </p:sp>
      <p:pic>
        <p:nvPicPr>
          <p:cNvPr id="38915" name="Segnaposto contenuto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20155" t="17979" r="22151" b="12183"/>
          <a:stretch>
            <a:fillRect/>
          </a:stretch>
        </p:blipFill>
        <p:spPr>
          <a:xfrm>
            <a:off x="937566" y="1600754"/>
            <a:ext cx="6344912" cy="4320861"/>
          </a:xfrm>
        </p:spPr>
      </p:pic>
      <p:pic>
        <p:nvPicPr>
          <p:cNvPr id="38916" name="Immagine 3"/>
          <p:cNvPicPr>
            <a:picLocks noChangeAspect="1" noChangeArrowheads="1"/>
          </p:cNvPicPr>
          <p:nvPr/>
        </p:nvPicPr>
        <p:blipFill>
          <a:blip r:embed="rId3"/>
          <a:srcRect l="21237" t="21111" r="62500" b="75835"/>
          <a:stretch>
            <a:fillRect/>
          </a:stretch>
        </p:blipFill>
        <p:spPr bwMode="auto">
          <a:xfrm>
            <a:off x="7080648" y="5704285"/>
            <a:ext cx="2063353" cy="217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egnaposto numero diapositiva 3">
            <a:extLst>
              <a:ext uri="{FF2B5EF4-FFF2-40B4-BE49-F238E27FC236}">
                <a16:creationId xmlns:a16="http://schemas.microsoft.com/office/drawing/2014/main" id="{9749252E-FDC3-4A29-8755-57411FC80288}"/>
              </a:ext>
            </a:extLst>
          </p:cNvPr>
          <p:cNvSpPr txBox="1">
            <a:spLocks/>
          </p:cNvSpPr>
          <p:nvPr/>
        </p:nvSpPr>
        <p:spPr>
          <a:xfrm>
            <a:off x="8446635" y="0"/>
            <a:ext cx="697365" cy="500932"/>
          </a:xfrm>
          <a:prstGeom prst="rect">
            <a:avLst/>
          </a:prstGeom>
          <a:effectLst>
            <a:outerShdw blurRad="88900" dist="190500" dir="2700000" algn="tl" rotWithShape="0">
              <a:prstClr val="black">
                <a:alpha val="0"/>
              </a:prstClr>
            </a:outerShdw>
          </a:effectLst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355F233-4EEE-D94E-B733-A13C843A1DB1}" type="slidenum">
              <a:rPr lang="it-IT" sz="2400" smtClean="0">
                <a:solidFill>
                  <a:schemeClr val="bg2">
                    <a:lumMod val="5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22</a:t>
            </a:fld>
            <a:endParaRPr lang="it-IT" sz="2400" dirty="0">
              <a:solidFill>
                <a:schemeClr val="bg2">
                  <a:lumMod val="50000"/>
                </a:schemeClr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olo 1"/>
          <p:cNvSpPr>
            <a:spLocks noGrp="1" noChangeArrowheads="1"/>
          </p:cNvSpPr>
          <p:nvPr>
            <p:ph type="title"/>
          </p:nvPr>
        </p:nvSpPr>
        <p:spPr>
          <a:xfrm>
            <a:off x="1944291" y="857250"/>
            <a:ext cx="6684169" cy="960834"/>
          </a:xfrm>
        </p:spPr>
        <p:txBody>
          <a:bodyPr/>
          <a:lstStyle/>
          <a:p>
            <a:r>
              <a:rPr lang="it-IT" altLang="it-IT" dirty="0"/>
              <a:t>              </a:t>
            </a:r>
            <a:r>
              <a:rPr lang="it-IT" altLang="it-IT" dirty="0" err="1"/>
              <a:t>Pioderma</a:t>
            </a:r>
            <a:r>
              <a:rPr lang="it-IT" altLang="it-IT" dirty="0"/>
              <a:t> </a:t>
            </a:r>
            <a:r>
              <a:rPr lang="it-IT" altLang="it-IT" dirty="0" err="1"/>
              <a:t>gangrenoso</a:t>
            </a:r>
            <a:endParaRPr lang="it-IT" altLang="it-IT" dirty="0"/>
          </a:p>
        </p:txBody>
      </p:sp>
      <p:pic>
        <p:nvPicPr>
          <p:cNvPr id="39939" name="Segnaposto contenuto 4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20544" t="34286" r="22409" b="19328"/>
          <a:stretch>
            <a:fillRect/>
          </a:stretch>
        </p:blipFill>
        <p:spPr>
          <a:xfrm>
            <a:off x="1313259" y="1579649"/>
            <a:ext cx="6075418" cy="2778550"/>
          </a:xfrm>
        </p:spPr>
      </p:pic>
      <p:pic>
        <p:nvPicPr>
          <p:cNvPr id="39940" name="Immagine 5"/>
          <p:cNvPicPr>
            <a:picLocks noChangeAspect="1" noChangeArrowheads="1"/>
          </p:cNvPicPr>
          <p:nvPr/>
        </p:nvPicPr>
        <p:blipFill>
          <a:blip r:embed="rId3"/>
          <a:srcRect l="19501" t="28639" r="22144" b="49929"/>
          <a:stretch>
            <a:fillRect/>
          </a:stretch>
        </p:blipFill>
        <p:spPr bwMode="auto">
          <a:xfrm>
            <a:off x="1142370" y="4385902"/>
            <a:ext cx="6246307" cy="1290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1" name="Immagine 4"/>
          <p:cNvPicPr>
            <a:picLocks noChangeAspect="1" noChangeArrowheads="1"/>
          </p:cNvPicPr>
          <p:nvPr/>
        </p:nvPicPr>
        <p:blipFill>
          <a:blip r:embed="rId4"/>
          <a:srcRect l="21237" t="21111" r="62500" b="75835"/>
          <a:stretch>
            <a:fillRect/>
          </a:stretch>
        </p:blipFill>
        <p:spPr bwMode="auto">
          <a:xfrm>
            <a:off x="7080648" y="5704285"/>
            <a:ext cx="2063353" cy="217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egnaposto numero diapositiva 3">
            <a:extLst>
              <a:ext uri="{FF2B5EF4-FFF2-40B4-BE49-F238E27FC236}">
                <a16:creationId xmlns:a16="http://schemas.microsoft.com/office/drawing/2014/main" id="{793357CD-BF63-49AA-8FA9-A51D370DF8A0}"/>
              </a:ext>
            </a:extLst>
          </p:cNvPr>
          <p:cNvSpPr txBox="1">
            <a:spLocks/>
          </p:cNvSpPr>
          <p:nvPr/>
        </p:nvSpPr>
        <p:spPr>
          <a:xfrm>
            <a:off x="8446635" y="0"/>
            <a:ext cx="697365" cy="500932"/>
          </a:xfrm>
          <a:prstGeom prst="rect">
            <a:avLst/>
          </a:prstGeom>
          <a:effectLst>
            <a:outerShdw blurRad="88900" dist="190500" dir="2700000" algn="tl" rotWithShape="0">
              <a:prstClr val="black">
                <a:alpha val="0"/>
              </a:prstClr>
            </a:outerShdw>
          </a:effectLst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355F233-4EEE-D94E-B733-A13C843A1DB1}" type="slidenum">
              <a:rPr lang="it-IT" sz="2400" smtClean="0">
                <a:solidFill>
                  <a:schemeClr val="bg2">
                    <a:lumMod val="5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23</a:t>
            </a:fld>
            <a:endParaRPr lang="it-IT" sz="2400" dirty="0">
              <a:solidFill>
                <a:schemeClr val="bg2">
                  <a:lumMod val="50000"/>
                </a:schemeClr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olo 1"/>
          <p:cNvSpPr>
            <a:spLocks noGrp="1" noChangeArrowheads="1"/>
          </p:cNvSpPr>
          <p:nvPr>
            <p:ph type="title"/>
          </p:nvPr>
        </p:nvSpPr>
        <p:spPr>
          <a:xfrm>
            <a:off x="1963341" y="1017985"/>
            <a:ext cx="6684169" cy="960834"/>
          </a:xfrm>
        </p:spPr>
        <p:txBody>
          <a:bodyPr/>
          <a:lstStyle/>
          <a:p>
            <a:r>
              <a:rPr lang="it-IT" altLang="it-IT"/>
              <a:t>              Pioderma gangrenoso</a:t>
            </a:r>
          </a:p>
        </p:txBody>
      </p:sp>
      <p:pic>
        <p:nvPicPr>
          <p:cNvPr id="40964" name="Immagine 3"/>
          <p:cNvPicPr>
            <a:picLocks noChangeAspect="1" noChangeArrowheads="1"/>
          </p:cNvPicPr>
          <p:nvPr/>
        </p:nvPicPr>
        <p:blipFill>
          <a:blip r:embed="rId2"/>
          <a:srcRect l="42357" t="31746" r="24071" b="24872"/>
          <a:stretch>
            <a:fillRect/>
          </a:stretch>
        </p:blipFill>
        <p:spPr bwMode="auto">
          <a:xfrm>
            <a:off x="2198801" y="1722998"/>
            <a:ext cx="5667604" cy="4117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asellaDiTesto 5"/>
          <p:cNvSpPr txBox="1"/>
          <p:nvPr/>
        </p:nvSpPr>
        <p:spPr>
          <a:xfrm>
            <a:off x="6838293" y="5769917"/>
            <a:ext cx="230570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50" dirty="0" err="1"/>
              <a:t>Indian</a:t>
            </a:r>
            <a:r>
              <a:rPr lang="it-IT" sz="1050" dirty="0"/>
              <a:t> </a:t>
            </a:r>
            <a:r>
              <a:rPr lang="it-IT" sz="1050" dirty="0" err="1"/>
              <a:t>Dermatol</a:t>
            </a:r>
            <a:r>
              <a:rPr lang="it-IT" sz="1050" dirty="0"/>
              <a:t> Online J. 2012 J.</a:t>
            </a:r>
          </a:p>
        </p:txBody>
      </p:sp>
      <p:sp>
        <p:nvSpPr>
          <p:cNvPr id="5" name="Segnaposto numero diapositiva 3">
            <a:extLst>
              <a:ext uri="{FF2B5EF4-FFF2-40B4-BE49-F238E27FC236}">
                <a16:creationId xmlns:a16="http://schemas.microsoft.com/office/drawing/2014/main" id="{A3C01887-A593-4DBD-87A3-5375FB91C208}"/>
              </a:ext>
            </a:extLst>
          </p:cNvPr>
          <p:cNvSpPr txBox="1">
            <a:spLocks/>
          </p:cNvSpPr>
          <p:nvPr/>
        </p:nvSpPr>
        <p:spPr>
          <a:xfrm>
            <a:off x="8446635" y="0"/>
            <a:ext cx="697365" cy="500932"/>
          </a:xfrm>
          <a:prstGeom prst="rect">
            <a:avLst/>
          </a:prstGeom>
          <a:effectLst>
            <a:outerShdw blurRad="88900" dist="190500" dir="2700000" algn="tl" rotWithShape="0">
              <a:prstClr val="black">
                <a:alpha val="0"/>
              </a:prstClr>
            </a:outerShdw>
          </a:effectLst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355F233-4EEE-D94E-B733-A13C843A1DB1}" type="slidenum">
              <a:rPr lang="it-IT" sz="2400" smtClean="0">
                <a:solidFill>
                  <a:schemeClr val="bg2">
                    <a:lumMod val="5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24</a:t>
            </a:fld>
            <a:endParaRPr lang="it-IT" sz="2400" dirty="0">
              <a:solidFill>
                <a:schemeClr val="bg2">
                  <a:lumMod val="50000"/>
                </a:schemeClr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olo 1"/>
          <p:cNvSpPr>
            <a:spLocks noGrp="1" noChangeArrowheads="1"/>
          </p:cNvSpPr>
          <p:nvPr>
            <p:ph type="title"/>
          </p:nvPr>
        </p:nvSpPr>
        <p:spPr>
          <a:xfrm>
            <a:off x="1719633" y="857250"/>
            <a:ext cx="6684169" cy="960834"/>
          </a:xfrm>
        </p:spPr>
        <p:txBody>
          <a:bodyPr/>
          <a:lstStyle/>
          <a:p>
            <a:r>
              <a:rPr lang="it-IT" altLang="it-IT" dirty="0"/>
              <a:t>              </a:t>
            </a:r>
            <a:r>
              <a:rPr lang="it-IT" altLang="it-IT" dirty="0" err="1"/>
              <a:t>Pioderma</a:t>
            </a:r>
            <a:r>
              <a:rPr lang="it-IT" altLang="it-IT" dirty="0"/>
              <a:t> </a:t>
            </a:r>
            <a:r>
              <a:rPr lang="it-IT" altLang="it-IT" dirty="0" err="1"/>
              <a:t>gangrenoso</a:t>
            </a:r>
            <a:endParaRPr lang="it-IT" altLang="it-IT" dirty="0"/>
          </a:p>
        </p:txBody>
      </p:sp>
      <p:pic>
        <p:nvPicPr>
          <p:cNvPr id="41987" name="Segnaposto contenuto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28323" t="53242" r="50932" b="10800"/>
          <a:stretch>
            <a:fillRect/>
          </a:stretch>
        </p:blipFill>
        <p:spPr>
          <a:xfrm>
            <a:off x="2587072" y="1621016"/>
            <a:ext cx="4389868" cy="4280338"/>
          </a:xfrm>
        </p:spPr>
      </p:pic>
      <p:pic>
        <p:nvPicPr>
          <p:cNvPr id="41988" name="Immagine 3"/>
          <p:cNvPicPr>
            <a:picLocks noChangeAspect="1" noChangeArrowheads="1"/>
          </p:cNvPicPr>
          <p:nvPr/>
        </p:nvPicPr>
        <p:blipFill>
          <a:blip r:embed="rId3"/>
          <a:srcRect l="21237" t="21111" r="62500" b="75835"/>
          <a:stretch>
            <a:fillRect/>
          </a:stretch>
        </p:blipFill>
        <p:spPr bwMode="auto">
          <a:xfrm>
            <a:off x="7080648" y="5704285"/>
            <a:ext cx="2063353" cy="217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egnaposto numero diapositiva 3">
            <a:extLst>
              <a:ext uri="{FF2B5EF4-FFF2-40B4-BE49-F238E27FC236}">
                <a16:creationId xmlns:a16="http://schemas.microsoft.com/office/drawing/2014/main" id="{00DF823E-9AB0-4045-A782-E7A9CA1702EB}"/>
              </a:ext>
            </a:extLst>
          </p:cNvPr>
          <p:cNvSpPr txBox="1">
            <a:spLocks/>
          </p:cNvSpPr>
          <p:nvPr/>
        </p:nvSpPr>
        <p:spPr>
          <a:xfrm>
            <a:off x="8446635" y="0"/>
            <a:ext cx="697365" cy="500932"/>
          </a:xfrm>
          <a:prstGeom prst="rect">
            <a:avLst/>
          </a:prstGeom>
          <a:effectLst>
            <a:outerShdw blurRad="88900" dist="190500" dir="2700000" algn="tl" rotWithShape="0">
              <a:prstClr val="black">
                <a:alpha val="0"/>
              </a:prstClr>
            </a:outerShdw>
          </a:effectLst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355F233-4EEE-D94E-B733-A13C843A1DB1}" type="slidenum">
              <a:rPr lang="it-IT" sz="2400" smtClean="0">
                <a:solidFill>
                  <a:schemeClr val="bg2">
                    <a:lumMod val="5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25</a:t>
            </a:fld>
            <a:endParaRPr lang="it-IT" sz="2400" dirty="0">
              <a:solidFill>
                <a:schemeClr val="bg2">
                  <a:lumMod val="50000"/>
                </a:schemeClr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olo 1"/>
          <p:cNvSpPr>
            <a:spLocks noGrp="1" noChangeArrowheads="1"/>
          </p:cNvSpPr>
          <p:nvPr>
            <p:ph type="title"/>
          </p:nvPr>
        </p:nvSpPr>
        <p:spPr>
          <a:xfrm>
            <a:off x="1944291" y="1325166"/>
            <a:ext cx="6684169" cy="960834"/>
          </a:xfrm>
        </p:spPr>
        <p:txBody>
          <a:bodyPr/>
          <a:lstStyle/>
          <a:p>
            <a:r>
              <a:rPr lang="it-IT" altLang="it-IT"/>
              <a:t>              Pioderma gangrenoso</a:t>
            </a:r>
          </a:p>
        </p:txBody>
      </p:sp>
      <p:pic>
        <p:nvPicPr>
          <p:cNvPr id="43011" name="Segnaposto contenuto 4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28453" t="25124" r="29410" b="31313"/>
          <a:stretch>
            <a:fillRect/>
          </a:stretch>
        </p:blipFill>
        <p:spPr>
          <a:xfrm>
            <a:off x="616678" y="1129206"/>
            <a:ext cx="8263250" cy="4805358"/>
          </a:xfrm>
        </p:spPr>
      </p:pic>
      <p:pic>
        <p:nvPicPr>
          <p:cNvPr id="4" name="Immagine 3"/>
          <p:cNvPicPr>
            <a:picLocks noChangeAspect="1" noChangeArrowheads="1"/>
          </p:cNvPicPr>
          <p:nvPr/>
        </p:nvPicPr>
        <p:blipFill>
          <a:blip r:embed="rId3"/>
          <a:srcRect l="21237" t="21111" r="62500" b="75835"/>
          <a:stretch>
            <a:fillRect/>
          </a:stretch>
        </p:blipFill>
        <p:spPr bwMode="auto">
          <a:xfrm>
            <a:off x="7080648" y="5782866"/>
            <a:ext cx="2063353" cy="217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egnaposto numero diapositiva 3">
            <a:extLst>
              <a:ext uri="{FF2B5EF4-FFF2-40B4-BE49-F238E27FC236}">
                <a16:creationId xmlns:a16="http://schemas.microsoft.com/office/drawing/2014/main" id="{E4E441EE-B3E7-4022-A12C-11B089585D74}"/>
              </a:ext>
            </a:extLst>
          </p:cNvPr>
          <p:cNvSpPr txBox="1">
            <a:spLocks/>
          </p:cNvSpPr>
          <p:nvPr/>
        </p:nvSpPr>
        <p:spPr>
          <a:xfrm>
            <a:off x="8446635" y="0"/>
            <a:ext cx="697365" cy="500932"/>
          </a:xfrm>
          <a:prstGeom prst="rect">
            <a:avLst/>
          </a:prstGeom>
          <a:effectLst>
            <a:outerShdw blurRad="88900" dist="190500" dir="2700000" algn="tl" rotWithShape="0">
              <a:prstClr val="black">
                <a:alpha val="0"/>
              </a:prstClr>
            </a:outerShdw>
          </a:effectLst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355F233-4EEE-D94E-B733-A13C843A1DB1}" type="slidenum">
              <a:rPr lang="it-IT" sz="2400" smtClean="0">
                <a:solidFill>
                  <a:schemeClr val="bg2">
                    <a:lumMod val="5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26</a:t>
            </a:fld>
            <a:endParaRPr lang="it-IT" sz="2400" dirty="0">
              <a:solidFill>
                <a:schemeClr val="bg2">
                  <a:lumMod val="50000"/>
                </a:schemeClr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olo 1"/>
          <p:cNvSpPr>
            <a:spLocks noGrp="1" noChangeArrowheads="1"/>
          </p:cNvSpPr>
          <p:nvPr>
            <p:ph type="title"/>
          </p:nvPr>
        </p:nvSpPr>
        <p:spPr>
          <a:xfrm>
            <a:off x="1976438" y="946547"/>
            <a:ext cx="6684169" cy="960834"/>
          </a:xfrm>
        </p:spPr>
        <p:txBody>
          <a:bodyPr/>
          <a:lstStyle/>
          <a:p>
            <a:r>
              <a:rPr lang="it-IT" altLang="it-IT"/>
              <a:t>              Pioderma gangrenoso</a:t>
            </a:r>
          </a:p>
        </p:txBody>
      </p:sp>
      <p:pic>
        <p:nvPicPr>
          <p:cNvPr id="44035" name="Segnaposto contenuto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6931" t="12677" r="58192" b="12411"/>
          <a:stretch>
            <a:fillRect/>
          </a:stretch>
        </p:blipFill>
        <p:spPr>
          <a:xfrm>
            <a:off x="2657475" y="1670074"/>
            <a:ext cx="3829050" cy="4626769"/>
          </a:xfrm>
        </p:spPr>
      </p:pic>
      <p:sp>
        <p:nvSpPr>
          <p:cNvPr id="4" name="CasellaDiTesto 3"/>
          <p:cNvSpPr txBox="1"/>
          <p:nvPr/>
        </p:nvSpPr>
        <p:spPr>
          <a:xfrm>
            <a:off x="6846175" y="5769917"/>
            <a:ext cx="229782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50" dirty="0" err="1"/>
              <a:t>Indian</a:t>
            </a:r>
            <a:r>
              <a:rPr lang="it-IT" sz="1050" dirty="0"/>
              <a:t> </a:t>
            </a:r>
            <a:r>
              <a:rPr lang="it-IT" sz="1050" dirty="0" err="1"/>
              <a:t>Dermatol</a:t>
            </a:r>
            <a:r>
              <a:rPr lang="it-IT" sz="1050" dirty="0"/>
              <a:t> Online J. 2012 J.</a:t>
            </a:r>
          </a:p>
        </p:txBody>
      </p:sp>
      <p:sp>
        <p:nvSpPr>
          <p:cNvPr id="5" name="Segnaposto numero diapositiva 3">
            <a:extLst>
              <a:ext uri="{FF2B5EF4-FFF2-40B4-BE49-F238E27FC236}">
                <a16:creationId xmlns:a16="http://schemas.microsoft.com/office/drawing/2014/main" id="{760EC5D0-E734-4B70-96FC-ABE50EBB7093}"/>
              </a:ext>
            </a:extLst>
          </p:cNvPr>
          <p:cNvSpPr txBox="1">
            <a:spLocks/>
          </p:cNvSpPr>
          <p:nvPr/>
        </p:nvSpPr>
        <p:spPr>
          <a:xfrm>
            <a:off x="8446635" y="0"/>
            <a:ext cx="697365" cy="500932"/>
          </a:xfrm>
          <a:prstGeom prst="rect">
            <a:avLst/>
          </a:prstGeom>
          <a:effectLst>
            <a:outerShdw blurRad="88900" dist="190500" dir="2700000" algn="tl" rotWithShape="0">
              <a:prstClr val="black">
                <a:alpha val="0"/>
              </a:prstClr>
            </a:outerShdw>
          </a:effectLst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355F233-4EEE-D94E-B733-A13C843A1DB1}" type="slidenum">
              <a:rPr lang="it-IT" sz="2400" smtClean="0">
                <a:solidFill>
                  <a:schemeClr val="bg2">
                    <a:lumMod val="5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27</a:t>
            </a:fld>
            <a:endParaRPr lang="it-IT" sz="2400" dirty="0">
              <a:solidFill>
                <a:schemeClr val="bg2">
                  <a:lumMod val="50000"/>
                </a:schemeClr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olo 1"/>
          <p:cNvSpPr>
            <a:spLocks noGrp="1" noChangeArrowheads="1"/>
          </p:cNvSpPr>
          <p:nvPr>
            <p:ph type="title"/>
          </p:nvPr>
        </p:nvSpPr>
        <p:spPr>
          <a:xfrm>
            <a:off x="1908819" y="857250"/>
            <a:ext cx="6684169" cy="960834"/>
          </a:xfrm>
        </p:spPr>
        <p:txBody>
          <a:bodyPr/>
          <a:lstStyle/>
          <a:p>
            <a:r>
              <a:rPr lang="it-IT" altLang="it-IT" dirty="0"/>
              <a:t>              </a:t>
            </a:r>
            <a:r>
              <a:rPr lang="it-IT" altLang="it-IT" dirty="0" err="1"/>
              <a:t>Pioderma</a:t>
            </a:r>
            <a:r>
              <a:rPr lang="it-IT" altLang="it-IT" dirty="0"/>
              <a:t> </a:t>
            </a:r>
            <a:r>
              <a:rPr lang="it-IT" altLang="it-IT" dirty="0" err="1"/>
              <a:t>gangrenoso</a:t>
            </a:r>
            <a:endParaRPr lang="it-IT" altLang="it-IT" dirty="0"/>
          </a:p>
        </p:txBody>
      </p:sp>
      <p:pic>
        <p:nvPicPr>
          <p:cNvPr id="45059" name="Segnaposto contenuto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826692" y="1727695"/>
            <a:ext cx="4685041" cy="4682359"/>
          </a:xfrm>
        </p:spPr>
      </p:pic>
      <p:pic>
        <p:nvPicPr>
          <p:cNvPr id="4" name="Immagine 3"/>
          <p:cNvPicPr>
            <a:picLocks noChangeAspect="1" noChangeArrowheads="1"/>
          </p:cNvPicPr>
          <p:nvPr/>
        </p:nvPicPr>
        <p:blipFill>
          <a:blip r:embed="rId3"/>
          <a:srcRect l="21237" t="21111" r="62500" b="75835"/>
          <a:stretch>
            <a:fillRect/>
          </a:stretch>
        </p:blipFill>
        <p:spPr bwMode="auto">
          <a:xfrm>
            <a:off x="7080648" y="5704285"/>
            <a:ext cx="2063353" cy="217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egnaposto numero diapositiva 3">
            <a:extLst>
              <a:ext uri="{FF2B5EF4-FFF2-40B4-BE49-F238E27FC236}">
                <a16:creationId xmlns:a16="http://schemas.microsoft.com/office/drawing/2014/main" id="{BD63F5D1-23F9-4149-8F2B-16E331B96E14}"/>
              </a:ext>
            </a:extLst>
          </p:cNvPr>
          <p:cNvSpPr txBox="1">
            <a:spLocks/>
          </p:cNvSpPr>
          <p:nvPr/>
        </p:nvSpPr>
        <p:spPr>
          <a:xfrm>
            <a:off x="8446635" y="0"/>
            <a:ext cx="697365" cy="500932"/>
          </a:xfrm>
          <a:prstGeom prst="rect">
            <a:avLst/>
          </a:prstGeom>
          <a:effectLst>
            <a:outerShdw blurRad="88900" dist="190500" dir="2700000" algn="tl" rotWithShape="0">
              <a:prstClr val="black">
                <a:alpha val="0"/>
              </a:prstClr>
            </a:outerShdw>
          </a:effectLst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355F233-4EEE-D94E-B733-A13C843A1DB1}" type="slidenum">
              <a:rPr lang="it-IT" sz="2400" smtClean="0">
                <a:solidFill>
                  <a:schemeClr val="bg2">
                    <a:lumMod val="5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28</a:t>
            </a:fld>
            <a:endParaRPr lang="it-IT" sz="2400" dirty="0">
              <a:solidFill>
                <a:schemeClr val="bg2">
                  <a:lumMod val="50000"/>
                </a:schemeClr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628650" y="728808"/>
            <a:ext cx="7886700" cy="1325563"/>
          </a:xfrm>
        </p:spPr>
        <p:txBody>
          <a:bodyPr/>
          <a:lstStyle/>
          <a:p>
            <a:r>
              <a:rPr lang="it-IT" dirty="0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8" name="Segnaposto numero diapositiva 3"/>
          <p:cNvSpPr>
            <a:spLocks noGrp="1"/>
          </p:cNvSpPr>
          <p:nvPr>
            <p:ph type="sldNum" sz="quarter" idx="12"/>
          </p:nvPr>
        </p:nvSpPr>
        <p:spPr>
          <a:xfrm>
            <a:off x="8446635" y="0"/>
            <a:ext cx="697365" cy="500932"/>
          </a:xfrm>
          <a:effectLst>
            <a:outerShdw blurRad="88900" dist="190500" dir="2700000" algn="tl" rotWithShape="0">
              <a:prstClr val="black">
                <a:alpha val="0"/>
              </a:prstClr>
            </a:outerShdw>
          </a:effectLst>
        </p:spPr>
        <p:txBody>
          <a:bodyPr/>
          <a:lstStyle/>
          <a:p>
            <a:pPr algn="ctr"/>
            <a:fld id="{BA98E3E7-E1A5-4F42-953F-E2915433E1A4}" type="slidenum">
              <a:rPr lang="it-IT" sz="2400" smtClean="0">
                <a:solidFill>
                  <a:schemeClr val="bg2">
                    <a:lumMod val="5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2</a:t>
            </a:fld>
            <a:endParaRPr lang="it-IT" sz="2400" dirty="0">
              <a:solidFill>
                <a:schemeClr val="bg2">
                  <a:lumMod val="50000"/>
                </a:schemeClr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7" name="Titolo 1">
            <a:extLst>
              <a:ext uri="{FF2B5EF4-FFF2-40B4-BE49-F238E27FC236}">
                <a16:creationId xmlns:a16="http://schemas.microsoft.com/office/drawing/2014/main" id="{1F4489A0-B5F3-4E74-B6FD-F826708EEDB0}"/>
              </a:ext>
            </a:extLst>
          </p:cNvPr>
          <p:cNvSpPr txBox="1">
            <a:spLocks noChangeArrowheads="1"/>
          </p:cNvSpPr>
          <p:nvPr/>
        </p:nvSpPr>
        <p:spPr>
          <a:xfrm>
            <a:off x="628650" y="710284"/>
            <a:ext cx="8912225" cy="12811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altLang="it-IT" b="1"/>
              <a:t>DOMANDE:</a:t>
            </a:r>
            <a:endParaRPr lang="it-IT" altLang="it-IT" b="1" dirty="0"/>
          </a:p>
        </p:txBody>
      </p:sp>
      <p:sp>
        <p:nvSpPr>
          <p:cNvPr id="9" name="Segnaposto contenuto 2">
            <a:extLst>
              <a:ext uri="{FF2B5EF4-FFF2-40B4-BE49-F238E27FC236}">
                <a16:creationId xmlns:a16="http://schemas.microsoft.com/office/drawing/2014/main" id="{A6E9FD6A-78F4-443B-8D3D-7E312E1E2C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5475" y="2219996"/>
            <a:ext cx="8915400" cy="3914775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Wingdings 3" charset="2"/>
              <a:buAutoNum type="arabicParenR"/>
              <a:defRPr/>
            </a:pPr>
            <a:r>
              <a:rPr lang="it-IT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Clinica addominale e dermatologica sono associate?</a:t>
            </a:r>
          </a:p>
          <a:p>
            <a:pPr marL="0" indent="0" eaLnBrk="1" fontAlgn="auto" hangingPunct="1">
              <a:spcAft>
                <a:spcPts val="0"/>
              </a:spcAft>
              <a:buFont typeface="Wingdings 3" pitchFamily="18" charset="2"/>
              <a:buNone/>
              <a:defRPr/>
            </a:pPr>
            <a:r>
              <a:rPr lang="it-IT" b="1" dirty="0">
                <a:solidFill>
                  <a:srgbClr val="00B050"/>
                </a:solidFill>
              </a:rPr>
              <a:t>SI                   </a:t>
            </a:r>
            <a:r>
              <a:rPr lang="it-IT" b="1" dirty="0">
                <a:solidFill>
                  <a:srgbClr val="FF0000"/>
                </a:solidFill>
              </a:rPr>
              <a:t>NO</a:t>
            </a:r>
          </a:p>
          <a:p>
            <a:pPr marL="0" indent="0" eaLnBrk="1" fontAlgn="auto" hangingPunct="1">
              <a:spcAft>
                <a:spcPts val="0"/>
              </a:spcAft>
              <a:buFont typeface="Wingdings 3" pitchFamily="18" charset="2"/>
              <a:buNone/>
              <a:defRPr/>
            </a:pPr>
            <a:r>
              <a:rPr lang="it-IT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pPr marL="0" indent="0" eaLnBrk="1" fontAlgn="auto" hangingPunct="1">
              <a:spcAft>
                <a:spcPts val="0"/>
              </a:spcAft>
              <a:buFont typeface="Wingdings 3" charset="2"/>
              <a:buNone/>
              <a:defRPr/>
            </a:pPr>
            <a:endParaRPr lang="it-IT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Font typeface="Wingdings 3" charset="2"/>
              <a:buNone/>
              <a:defRPr/>
            </a:pPr>
            <a:endParaRPr lang="it-IT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eaLnBrk="1" fontAlgn="auto" hangingPunct="1">
              <a:spcAft>
                <a:spcPts val="0"/>
              </a:spcAft>
              <a:buFont typeface="Wingdings 3" charset="2"/>
              <a:buAutoNum type="arabicParenR" startAt="2"/>
              <a:defRPr/>
            </a:pPr>
            <a:r>
              <a:rPr lang="it-IT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È un eritema nodoso?</a:t>
            </a:r>
          </a:p>
          <a:p>
            <a:pPr eaLnBrk="1" fontAlgn="auto" hangingPunct="1">
              <a:spcAft>
                <a:spcPts val="0"/>
              </a:spcAft>
              <a:buFont typeface="Wingdings 3" charset="2"/>
              <a:buAutoNum type="arabicParenR" startAt="2"/>
              <a:defRPr/>
            </a:pPr>
            <a:endParaRPr lang="it-IT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Font typeface="Wingdings 3" pitchFamily="18" charset="2"/>
              <a:buNone/>
              <a:defRPr/>
            </a:pPr>
            <a:r>
              <a:rPr lang="it-IT" b="1" dirty="0">
                <a:solidFill>
                  <a:srgbClr val="00B050"/>
                </a:solidFill>
              </a:rPr>
              <a:t>SI                   </a:t>
            </a:r>
            <a:r>
              <a:rPr lang="it-IT" b="1" dirty="0">
                <a:solidFill>
                  <a:srgbClr val="FF0000"/>
                </a:solidFill>
              </a:rPr>
              <a:t>NO</a:t>
            </a:r>
          </a:p>
          <a:p>
            <a:pPr eaLnBrk="1" fontAlgn="auto" hangingPunct="1">
              <a:spcAft>
                <a:spcPts val="0"/>
              </a:spcAft>
              <a:buFont typeface="Wingdings 3" charset="2"/>
              <a:buAutoNum type="arabicParenR" startAt="2"/>
              <a:defRPr/>
            </a:pPr>
            <a:endParaRPr lang="it-IT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498019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3" name="Segnaposto contenuto 4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27934" t="22588" r="28761" b="4115"/>
          <a:stretch>
            <a:fillRect/>
          </a:stretch>
        </p:blipFill>
        <p:spPr>
          <a:xfrm>
            <a:off x="398042" y="717323"/>
            <a:ext cx="6317757" cy="6014403"/>
          </a:xfrm>
        </p:spPr>
      </p:pic>
      <p:pic>
        <p:nvPicPr>
          <p:cNvPr id="4" name="Immagine 3"/>
          <p:cNvPicPr>
            <a:picLocks noChangeAspect="1" noChangeArrowheads="1"/>
          </p:cNvPicPr>
          <p:nvPr/>
        </p:nvPicPr>
        <p:blipFill>
          <a:blip r:embed="rId3"/>
          <a:srcRect l="21237" t="21111" r="62500" b="75835"/>
          <a:stretch>
            <a:fillRect/>
          </a:stretch>
        </p:blipFill>
        <p:spPr bwMode="auto">
          <a:xfrm>
            <a:off x="7080648" y="5782866"/>
            <a:ext cx="2063353" cy="217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egnaposto numero diapositiva 3">
            <a:extLst>
              <a:ext uri="{FF2B5EF4-FFF2-40B4-BE49-F238E27FC236}">
                <a16:creationId xmlns:a16="http://schemas.microsoft.com/office/drawing/2014/main" id="{52049344-D083-4781-BC9E-206AFA7025CC}"/>
              </a:ext>
            </a:extLst>
          </p:cNvPr>
          <p:cNvSpPr txBox="1">
            <a:spLocks/>
          </p:cNvSpPr>
          <p:nvPr/>
        </p:nvSpPr>
        <p:spPr>
          <a:xfrm>
            <a:off x="8446635" y="0"/>
            <a:ext cx="697365" cy="500932"/>
          </a:xfrm>
          <a:prstGeom prst="rect">
            <a:avLst/>
          </a:prstGeom>
          <a:effectLst>
            <a:outerShdw blurRad="88900" dist="190500" dir="2700000" algn="tl" rotWithShape="0">
              <a:prstClr val="black">
                <a:alpha val="0"/>
              </a:prstClr>
            </a:outerShdw>
          </a:effectLst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355F233-4EEE-D94E-B733-A13C843A1DB1}" type="slidenum">
              <a:rPr lang="it-IT" sz="2400" smtClean="0">
                <a:solidFill>
                  <a:schemeClr val="bg2">
                    <a:lumMod val="5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29</a:t>
            </a:fld>
            <a:endParaRPr lang="it-IT" sz="2400" dirty="0">
              <a:solidFill>
                <a:schemeClr val="bg2">
                  <a:lumMod val="50000"/>
                </a:schemeClr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olo 1"/>
          <p:cNvSpPr>
            <a:spLocks noGrp="1" noChangeArrowheads="1"/>
          </p:cNvSpPr>
          <p:nvPr>
            <p:ph type="title"/>
          </p:nvPr>
        </p:nvSpPr>
        <p:spPr>
          <a:xfrm>
            <a:off x="1944291" y="1325166"/>
            <a:ext cx="6684169" cy="960834"/>
          </a:xfrm>
        </p:spPr>
        <p:txBody>
          <a:bodyPr/>
          <a:lstStyle/>
          <a:p>
            <a:r>
              <a:rPr lang="it-IT" altLang="it-IT"/>
              <a:t>             </a:t>
            </a:r>
          </a:p>
        </p:txBody>
      </p:sp>
      <p:pic>
        <p:nvPicPr>
          <p:cNvPr id="47107" name="Immagine 2"/>
          <p:cNvPicPr>
            <a:picLocks noChangeAspect="1" noChangeArrowheads="1"/>
          </p:cNvPicPr>
          <p:nvPr/>
        </p:nvPicPr>
        <p:blipFill>
          <a:blip r:embed="rId2"/>
          <a:srcRect l="3072" t="27777" r="29858" b="29778"/>
          <a:stretch>
            <a:fillRect/>
          </a:stretch>
        </p:blipFill>
        <p:spPr bwMode="auto">
          <a:xfrm>
            <a:off x="342900" y="635595"/>
            <a:ext cx="8292363" cy="2952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Immagine 3"/>
          <p:cNvPicPr>
            <a:picLocks noChangeAspect="1" noChangeArrowheads="1"/>
          </p:cNvPicPr>
          <p:nvPr/>
        </p:nvPicPr>
        <p:blipFill>
          <a:blip r:embed="rId3"/>
          <a:srcRect l="3287" t="29205" r="29572" b="38033"/>
          <a:stretch>
            <a:fillRect/>
          </a:stretch>
        </p:blipFill>
        <p:spPr bwMode="auto">
          <a:xfrm>
            <a:off x="342900" y="3588544"/>
            <a:ext cx="8528708" cy="2341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egnaposto numero diapositiva 3">
            <a:extLst>
              <a:ext uri="{FF2B5EF4-FFF2-40B4-BE49-F238E27FC236}">
                <a16:creationId xmlns:a16="http://schemas.microsoft.com/office/drawing/2014/main" id="{17A57532-8F9A-4C83-88E8-1F99C1215EE5}"/>
              </a:ext>
            </a:extLst>
          </p:cNvPr>
          <p:cNvSpPr txBox="1">
            <a:spLocks/>
          </p:cNvSpPr>
          <p:nvPr/>
        </p:nvSpPr>
        <p:spPr>
          <a:xfrm>
            <a:off x="8446635" y="0"/>
            <a:ext cx="697365" cy="500932"/>
          </a:xfrm>
          <a:prstGeom prst="rect">
            <a:avLst/>
          </a:prstGeom>
          <a:effectLst>
            <a:outerShdw blurRad="88900" dist="190500" dir="2700000" algn="tl" rotWithShape="0">
              <a:prstClr val="black">
                <a:alpha val="0"/>
              </a:prstClr>
            </a:outerShdw>
          </a:effectLst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355F233-4EEE-D94E-B733-A13C843A1DB1}" type="slidenum">
              <a:rPr lang="it-IT" sz="2400" smtClean="0">
                <a:solidFill>
                  <a:schemeClr val="bg2">
                    <a:lumMod val="5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30</a:t>
            </a:fld>
            <a:endParaRPr lang="it-IT" sz="2400" dirty="0">
              <a:solidFill>
                <a:schemeClr val="bg2">
                  <a:lumMod val="50000"/>
                </a:schemeClr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7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7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olo 1"/>
          <p:cNvSpPr>
            <a:spLocks noGrp="1" noChangeArrowheads="1"/>
          </p:cNvSpPr>
          <p:nvPr>
            <p:ph type="title"/>
          </p:nvPr>
        </p:nvSpPr>
        <p:spPr>
          <a:xfrm>
            <a:off x="1944291" y="1325166"/>
            <a:ext cx="6684169" cy="960834"/>
          </a:xfrm>
        </p:spPr>
        <p:txBody>
          <a:bodyPr/>
          <a:lstStyle/>
          <a:p>
            <a:r>
              <a:rPr lang="it-IT" altLang="it-IT"/>
              <a:t>             </a:t>
            </a:r>
          </a:p>
        </p:txBody>
      </p:sp>
      <p:pic>
        <p:nvPicPr>
          <p:cNvPr id="49155" name="Immagine 4"/>
          <p:cNvPicPr>
            <a:picLocks noChangeAspect="1" noChangeArrowheads="1"/>
          </p:cNvPicPr>
          <p:nvPr/>
        </p:nvPicPr>
        <p:blipFill>
          <a:blip r:embed="rId2"/>
          <a:srcRect l="6857" t="13078" r="24786" b="14540"/>
          <a:stretch>
            <a:fillRect/>
          </a:stretch>
        </p:blipFill>
        <p:spPr bwMode="auto">
          <a:xfrm>
            <a:off x="1" y="857250"/>
            <a:ext cx="6249590" cy="3723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 t="14119" r="27985" b="9940"/>
          <a:stretch>
            <a:fillRect/>
          </a:stretch>
        </p:blipFill>
        <p:spPr bwMode="auto">
          <a:xfrm>
            <a:off x="2105486" y="2497344"/>
            <a:ext cx="6742423" cy="4165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egnaposto numero diapositiva 3">
            <a:extLst>
              <a:ext uri="{FF2B5EF4-FFF2-40B4-BE49-F238E27FC236}">
                <a16:creationId xmlns:a16="http://schemas.microsoft.com/office/drawing/2014/main" id="{08CD653B-1330-4B32-B20C-FA447C9CF61D}"/>
              </a:ext>
            </a:extLst>
          </p:cNvPr>
          <p:cNvSpPr txBox="1">
            <a:spLocks/>
          </p:cNvSpPr>
          <p:nvPr/>
        </p:nvSpPr>
        <p:spPr>
          <a:xfrm>
            <a:off x="8446635" y="0"/>
            <a:ext cx="697365" cy="500932"/>
          </a:xfrm>
          <a:prstGeom prst="rect">
            <a:avLst/>
          </a:prstGeom>
          <a:effectLst>
            <a:outerShdw blurRad="88900" dist="190500" dir="2700000" algn="tl" rotWithShape="0">
              <a:prstClr val="black">
                <a:alpha val="0"/>
              </a:prstClr>
            </a:outerShdw>
          </a:effectLst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355F233-4EEE-D94E-B733-A13C843A1DB1}" type="slidenum">
              <a:rPr lang="it-IT" sz="2400" smtClean="0">
                <a:solidFill>
                  <a:schemeClr val="bg2">
                    <a:lumMod val="5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31</a:t>
            </a:fld>
            <a:endParaRPr lang="it-IT" sz="2400" dirty="0">
              <a:solidFill>
                <a:schemeClr val="bg2">
                  <a:lumMod val="50000"/>
                </a:schemeClr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9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9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C201DCC7-CD77-4B93-9369-A759236274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261B0-514C-C14D-A55C-B456B5689405}" type="slidenum">
              <a:rPr lang="it-IT" smtClean="0"/>
              <a:t>32</a:t>
            </a:fld>
            <a:endParaRPr lang="it-IT"/>
          </a:p>
        </p:txBody>
      </p:sp>
      <p:sp>
        <p:nvSpPr>
          <p:cNvPr id="5" name="Segnaposto numero diapositiva 3">
            <a:extLst>
              <a:ext uri="{FF2B5EF4-FFF2-40B4-BE49-F238E27FC236}">
                <a16:creationId xmlns:a16="http://schemas.microsoft.com/office/drawing/2014/main" id="{DDB959FC-96C1-49E9-81DA-91E584FB6217}"/>
              </a:ext>
            </a:extLst>
          </p:cNvPr>
          <p:cNvSpPr txBox="1">
            <a:spLocks/>
          </p:cNvSpPr>
          <p:nvPr/>
        </p:nvSpPr>
        <p:spPr>
          <a:xfrm>
            <a:off x="8446635" y="0"/>
            <a:ext cx="697365" cy="500932"/>
          </a:xfrm>
          <a:prstGeom prst="rect">
            <a:avLst/>
          </a:prstGeom>
          <a:effectLst>
            <a:outerShdw blurRad="88900" dist="190500" dir="2700000" algn="tl" rotWithShape="0">
              <a:prstClr val="black">
                <a:alpha val="0"/>
              </a:prstClr>
            </a:outerShdw>
          </a:effectLst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355F233-4EEE-D94E-B733-A13C843A1DB1}" type="slidenum">
              <a:rPr lang="it-IT" sz="2400" smtClean="0">
                <a:solidFill>
                  <a:schemeClr val="bg2">
                    <a:lumMod val="5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32</a:t>
            </a:fld>
            <a:endParaRPr lang="it-IT" sz="2400" dirty="0">
              <a:solidFill>
                <a:schemeClr val="bg2">
                  <a:lumMod val="50000"/>
                </a:schemeClr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1FE3A330-239A-4A24-863A-FD62ABA7E9EC}"/>
              </a:ext>
            </a:extLst>
          </p:cNvPr>
          <p:cNvSpPr txBox="1"/>
          <p:nvPr/>
        </p:nvSpPr>
        <p:spPr>
          <a:xfrm>
            <a:off x="1750423" y="1750423"/>
            <a:ext cx="6104708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/>
              <a:t>Take home </a:t>
            </a:r>
            <a:r>
              <a:rPr lang="it-IT" sz="2000" b="1" dirty="0" err="1"/>
              <a:t>message</a:t>
            </a:r>
            <a:r>
              <a:rPr lang="it-IT" sz="2000" b="1" dirty="0"/>
              <a:t>:</a:t>
            </a:r>
          </a:p>
          <a:p>
            <a:endParaRPr lang="it-IT" dirty="0"/>
          </a:p>
          <a:p>
            <a:r>
              <a:rPr lang="it-IT" dirty="0"/>
              <a:t>Attenzione ai pazienti con </a:t>
            </a:r>
            <a:r>
              <a:rPr lang="it-IT" dirty="0" err="1"/>
              <a:t>pioderma</a:t>
            </a:r>
            <a:r>
              <a:rPr lang="it-IT" dirty="0"/>
              <a:t> gangrenoso e sospetta MICI in cui la colonscopia non mostra segni di CU o MC e il </a:t>
            </a:r>
            <a:r>
              <a:rPr lang="it-IT" dirty="0" err="1"/>
              <a:t>pioderma</a:t>
            </a:r>
            <a:r>
              <a:rPr lang="it-IT" dirty="0"/>
              <a:t> non risponde a terapia classica.</a:t>
            </a:r>
          </a:p>
          <a:p>
            <a:r>
              <a:rPr lang="it-IT" dirty="0"/>
              <a:t>La risposta al problema potrebbe trovarsi «nei diverticoli».</a:t>
            </a:r>
          </a:p>
        </p:txBody>
      </p:sp>
    </p:spTree>
    <p:extLst>
      <p:ext uri="{BB962C8B-B14F-4D97-AF65-F5344CB8AC3E}">
        <p14:creationId xmlns:p14="http://schemas.microsoft.com/office/powerpoint/2010/main" val="39803332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3"/>
          <p:cNvSpPr txBox="1">
            <a:spLocks/>
          </p:cNvSpPr>
          <p:nvPr/>
        </p:nvSpPr>
        <p:spPr>
          <a:xfrm>
            <a:off x="8446635" y="0"/>
            <a:ext cx="697365" cy="500932"/>
          </a:xfrm>
          <a:prstGeom prst="rect">
            <a:avLst/>
          </a:prstGeom>
          <a:effectLst>
            <a:outerShdw blurRad="88900" dist="190500" dir="2700000" algn="tl" rotWithShape="0">
              <a:prstClr val="black">
                <a:alpha val="0"/>
              </a:prstClr>
            </a:outerShdw>
          </a:effectLst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6331A245-79C0-494B-926E-2F5BF39E49F0}" type="slidenum">
              <a:rPr lang="it-IT" sz="2400" smtClean="0">
                <a:solidFill>
                  <a:schemeClr val="bg2">
                    <a:lumMod val="5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3</a:t>
            </a:fld>
            <a:endParaRPr lang="it-IT" sz="2400" dirty="0">
              <a:solidFill>
                <a:schemeClr val="bg2">
                  <a:lumMod val="50000"/>
                </a:schemeClr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8" name="Titolo 1">
            <a:extLst>
              <a:ext uri="{FF2B5EF4-FFF2-40B4-BE49-F238E27FC236}">
                <a16:creationId xmlns:a16="http://schemas.microsoft.com/office/drawing/2014/main" id="{E5F48A43-991E-492B-8ABF-711FF0F945E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31775" y="49122"/>
            <a:ext cx="8912225" cy="1281112"/>
          </a:xfrm>
        </p:spPr>
        <p:txBody>
          <a:bodyPr/>
          <a:lstStyle/>
          <a:p>
            <a:pPr eaLnBrk="1" hangingPunct="1"/>
            <a:r>
              <a:rPr lang="it-IT" altLang="it-IT"/>
              <a:t>Continua la storia…</a:t>
            </a:r>
          </a:p>
        </p:txBody>
      </p:sp>
      <p:sp>
        <p:nvSpPr>
          <p:cNvPr id="9" name="Segnaposto contenuto 2">
            <a:extLst>
              <a:ext uri="{FF2B5EF4-FFF2-40B4-BE49-F238E27FC236}">
                <a16:creationId xmlns:a16="http://schemas.microsoft.com/office/drawing/2014/main" id="{A74D7866-51C4-4D1B-A6C5-462F0CD01CD2}"/>
              </a:ext>
            </a:extLst>
          </p:cNvPr>
          <p:cNvSpPr txBox="1">
            <a:spLocks/>
          </p:cNvSpPr>
          <p:nvPr/>
        </p:nvSpPr>
        <p:spPr>
          <a:xfrm>
            <a:off x="228600" y="1558834"/>
            <a:ext cx="8915400" cy="377825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3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 3" charset="2"/>
              <a:buNone/>
              <a:defRPr/>
            </a:pPr>
            <a:r>
              <a:rPr lang="it-IT">
                <a:solidFill>
                  <a:schemeClr val="tx1"/>
                </a:solidFill>
              </a:rPr>
              <a:t>Il medico di famiglia chiede una TC addome che mostra un ispessimento del sigma con imbibizione del grasso periviscerale e linfoadenopatie addominali.</a:t>
            </a:r>
          </a:p>
          <a:p>
            <a:pPr>
              <a:buFont typeface="Wingdings 3" charset="2"/>
              <a:buNone/>
              <a:defRPr/>
            </a:pPr>
            <a:endParaRPr lang="it-IT">
              <a:solidFill>
                <a:schemeClr val="tx1"/>
              </a:solidFill>
            </a:endParaRPr>
          </a:p>
          <a:p>
            <a:pPr>
              <a:buFont typeface="Wingdings 3" charset="2"/>
              <a:buNone/>
              <a:defRPr/>
            </a:pPr>
            <a:r>
              <a:rPr lang="it-IT">
                <a:solidFill>
                  <a:srgbClr val="00B050"/>
                </a:solidFill>
              </a:rPr>
              <a:t>Visita gastroenterologica: </a:t>
            </a:r>
            <a:r>
              <a:rPr lang="it-IT">
                <a:solidFill>
                  <a:schemeClr val="tx1"/>
                </a:solidFill>
              </a:rPr>
              <a:t>Addome moderatamente dolente alla palpazione in fossa iliaca sinistra. No febbre. Le lesioni cutanee:</a:t>
            </a:r>
            <a:endParaRPr lang="it-IT">
              <a:solidFill>
                <a:srgbClr val="00B050"/>
              </a:solidFill>
            </a:endParaRPr>
          </a:p>
          <a:p>
            <a:pPr marL="4127500">
              <a:buFont typeface="Wingdings 3" charset="2"/>
              <a:buChar char=""/>
              <a:defRPr/>
            </a:pPr>
            <a:r>
              <a:rPr lang="it-IT">
                <a:solidFill>
                  <a:schemeClr val="tx1">
                    <a:lumMod val="75000"/>
                    <a:lumOff val="25000"/>
                  </a:schemeClr>
                </a:solidFill>
              </a:rPr>
              <a:t>     Le bolle hanno iniziato a rendersi simili a pustole e  a confluire;  rompendosi, mostrano delle ulcere circondate da un eritema violaceo.</a:t>
            </a:r>
          </a:p>
          <a:p>
            <a:pPr marL="4127500">
              <a:buFont typeface="Wingdings 3" charset="2"/>
              <a:buChar char=""/>
              <a:defRPr/>
            </a:pPr>
            <a:endParaRPr lang="it-IT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127500">
              <a:buFont typeface="Wingdings 3" charset="2"/>
              <a:buChar char=""/>
              <a:defRPr/>
            </a:pPr>
            <a:r>
              <a:rPr lang="it-IT">
                <a:solidFill>
                  <a:schemeClr val="tx1">
                    <a:lumMod val="75000"/>
                    <a:lumOff val="25000"/>
                  </a:schemeClr>
                </a:solidFill>
              </a:rPr>
              <a:t>Si richiede: </a:t>
            </a:r>
          </a:p>
          <a:p>
            <a:pPr marL="4127500">
              <a:buFont typeface="Wingdings 3" charset="2"/>
              <a:buChar char=""/>
              <a:defRPr/>
            </a:pPr>
            <a:r>
              <a:rPr lang="it-IT">
                <a:solidFill>
                  <a:schemeClr val="tx1">
                    <a:lumMod val="75000"/>
                    <a:lumOff val="25000"/>
                  </a:schemeClr>
                </a:solidFill>
              </a:rPr>
              <a:t>- colonscopia</a:t>
            </a:r>
          </a:p>
          <a:p>
            <a:pPr marL="4127500">
              <a:buFont typeface="Wingdings 3" charset="2"/>
              <a:buChar char=""/>
              <a:defRPr/>
            </a:pPr>
            <a:r>
              <a:rPr lang="it-IT">
                <a:solidFill>
                  <a:schemeClr val="tx1">
                    <a:lumMod val="75000"/>
                    <a:lumOff val="25000"/>
                  </a:schemeClr>
                </a:solidFill>
              </a:rPr>
              <a:t>- visita dermatologica con eventuale biopsia cutanea (dai nostri dermatologi)</a:t>
            </a:r>
            <a:endParaRPr lang="it-IT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0" name="Immagine 3">
            <a:extLst>
              <a:ext uri="{FF2B5EF4-FFF2-40B4-BE49-F238E27FC236}">
                <a16:creationId xmlns:a16="http://schemas.microsoft.com/office/drawing/2014/main" id="{74C20122-D2AD-4731-B8E2-DC076B16D0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1312" y="3365409"/>
            <a:ext cx="3889375" cy="291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162718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numero diapositiva 3"/>
          <p:cNvSpPr>
            <a:spLocks noGrp="1"/>
          </p:cNvSpPr>
          <p:nvPr>
            <p:ph type="sldNum" sz="quarter" idx="12"/>
          </p:nvPr>
        </p:nvSpPr>
        <p:spPr>
          <a:xfrm>
            <a:off x="8446635" y="0"/>
            <a:ext cx="697365" cy="500932"/>
          </a:xfrm>
          <a:effectLst>
            <a:outerShdw blurRad="88900" dist="190500" dir="2700000" algn="tl" rotWithShape="0">
              <a:prstClr val="black">
                <a:alpha val="0"/>
              </a:prstClr>
            </a:outerShdw>
          </a:effectLst>
        </p:spPr>
        <p:txBody>
          <a:bodyPr/>
          <a:lstStyle/>
          <a:p>
            <a:pPr algn="ctr"/>
            <a:fld id="{94E34403-B660-2B41-A4BF-CA203DD7D8F0}" type="slidenum">
              <a:rPr lang="it-IT" sz="2400" smtClean="0">
                <a:solidFill>
                  <a:schemeClr val="bg2">
                    <a:lumMod val="5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4</a:t>
            </a:fld>
            <a:endParaRPr lang="it-IT" sz="2400" dirty="0">
              <a:solidFill>
                <a:schemeClr val="bg2">
                  <a:lumMod val="50000"/>
                </a:schemeClr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9" name="Titolo 1">
            <a:extLst>
              <a:ext uri="{FF2B5EF4-FFF2-40B4-BE49-F238E27FC236}">
                <a16:creationId xmlns:a16="http://schemas.microsoft.com/office/drawing/2014/main" id="{45F20A22-4CA8-4F0C-8B10-6F8DD6C2DDC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31775" y="963522"/>
            <a:ext cx="8912225" cy="1281112"/>
          </a:xfrm>
        </p:spPr>
        <p:txBody>
          <a:bodyPr/>
          <a:lstStyle/>
          <a:p>
            <a:pPr eaLnBrk="1" hangingPunct="1"/>
            <a:r>
              <a:rPr lang="it-IT" altLang="it-IT" b="1" dirty="0"/>
              <a:t>BIOPSIA CUTANEA</a:t>
            </a:r>
          </a:p>
        </p:txBody>
      </p:sp>
      <p:sp>
        <p:nvSpPr>
          <p:cNvPr id="10" name="Segnaposto contenuto 2">
            <a:extLst>
              <a:ext uri="{FF2B5EF4-FFF2-40B4-BE49-F238E27FC236}">
                <a16:creationId xmlns:a16="http://schemas.microsoft.com/office/drawing/2014/main" id="{F7134AF8-07FE-4DB3-9C2C-C04CA0AB3D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2098584"/>
            <a:ext cx="8915400" cy="3778250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Wingdings 3" charset="2"/>
              <a:buNone/>
              <a:defRPr/>
            </a:pPr>
            <a:r>
              <a:rPr lang="it-IT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La visita dermatologica, valutando l’evoluzione, e con l’ausilio della biopsia cutanea (infiltrazione neutrofila)  e del tampone cutaneo (negativo) permette di effettuare la diagnosi definitiva.</a:t>
            </a:r>
          </a:p>
          <a:p>
            <a:pPr marL="0" indent="0" eaLnBrk="1" fontAlgn="auto" hangingPunct="1">
              <a:spcAft>
                <a:spcPts val="0"/>
              </a:spcAft>
              <a:buFont typeface="Wingdings 3" charset="2"/>
              <a:buNone/>
              <a:defRPr/>
            </a:pPr>
            <a:endParaRPr lang="it-IT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Font typeface="Wingdings 3" charset="2"/>
              <a:buNone/>
              <a:defRPr/>
            </a:pPr>
            <a:endParaRPr lang="it-IT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Font typeface="Wingdings 3" pitchFamily="18" charset="2"/>
              <a:buNone/>
              <a:defRPr/>
            </a:pPr>
            <a:r>
              <a:rPr lang="it-IT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È un eritema nodoso?</a:t>
            </a:r>
          </a:p>
          <a:p>
            <a:pPr eaLnBrk="1" fontAlgn="auto" hangingPunct="1">
              <a:spcAft>
                <a:spcPts val="0"/>
              </a:spcAft>
              <a:buFont typeface="Wingdings 3" charset="2"/>
              <a:buAutoNum type="arabicParenR" startAt="2"/>
              <a:defRPr/>
            </a:pPr>
            <a:endParaRPr lang="it-IT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Font typeface="Wingdings 3" pitchFamily="18" charset="2"/>
              <a:buNone/>
              <a:defRPr/>
            </a:pPr>
            <a:r>
              <a:rPr lang="it-IT" b="1" dirty="0">
                <a:solidFill>
                  <a:srgbClr val="00B050"/>
                </a:solidFill>
              </a:rPr>
              <a:t>SI                   </a:t>
            </a:r>
            <a:r>
              <a:rPr lang="it-IT" b="1" dirty="0">
                <a:solidFill>
                  <a:srgbClr val="FF0000"/>
                </a:solidFill>
              </a:rPr>
              <a:t>NO</a:t>
            </a:r>
          </a:p>
          <a:p>
            <a:pPr marL="0" indent="0" eaLnBrk="1" fontAlgn="auto" hangingPunct="1">
              <a:spcAft>
                <a:spcPts val="0"/>
              </a:spcAft>
              <a:buFont typeface="Wingdings 3" charset="2"/>
              <a:buNone/>
              <a:defRPr/>
            </a:pPr>
            <a:endParaRPr lang="it-IT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Font typeface="Wingdings 3" charset="2"/>
              <a:buNone/>
              <a:defRPr/>
            </a:pPr>
            <a:r>
              <a:rPr lang="it-IT" b="1" dirty="0">
                <a:solidFill>
                  <a:schemeClr val="accent6">
                    <a:lumMod val="75000"/>
                  </a:schemeClr>
                </a:solidFill>
              </a:rPr>
              <a:t>DIAGNOSI:</a:t>
            </a:r>
            <a:r>
              <a:rPr lang="it-IT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PIODERMA GANGRENOSO</a:t>
            </a:r>
          </a:p>
          <a:p>
            <a:pPr marL="0" indent="0" eaLnBrk="1" fontAlgn="auto" hangingPunct="1">
              <a:spcAft>
                <a:spcPts val="0"/>
              </a:spcAft>
              <a:buFont typeface="Wingdings 3" charset="2"/>
              <a:buNone/>
              <a:defRPr/>
            </a:pPr>
            <a:endParaRPr lang="it-IT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9862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egnaposto numero diapositiva 3"/>
          <p:cNvSpPr txBox="1">
            <a:spLocks/>
          </p:cNvSpPr>
          <p:nvPr/>
        </p:nvSpPr>
        <p:spPr>
          <a:xfrm>
            <a:off x="8446635" y="0"/>
            <a:ext cx="697365" cy="500932"/>
          </a:xfrm>
          <a:prstGeom prst="rect">
            <a:avLst/>
          </a:prstGeom>
          <a:effectLst>
            <a:outerShdw blurRad="88900" dist="190500" dir="2700000" algn="tl" rotWithShape="0">
              <a:prstClr val="black">
                <a:alpha val="0"/>
              </a:prstClr>
            </a:outerShdw>
          </a:effectLst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0A791C45-F3ED-9047-8F7F-F5590BDFFAA7}" type="slidenum">
              <a:rPr lang="it-IT" sz="2400" smtClean="0">
                <a:solidFill>
                  <a:schemeClr val="bg2">
                    <a:lumMod val="5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5</a:t>
            </a:fld>
            <a:endParaRPr lang="it-IT" sz="2400" dirty="0">
              <a:solidFill>
                <a:schemeClr val="bg2">
                  <a:lumMod val="50000"/>
                </a:schemeClr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1" name="Titolo 1">
            <a:extLst>
              <a:ext uri="{FF2B5EF4-FFF2-40B4-BE49-F238E27FC236}">
                <a16:creationId xmlns:a16="http://schemas.microsoft.com/office/drawing/2014/main" id="{CE8EC8E5-9908-4D5F-992B-91C987BEEFE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74766" y="905690"/>
            <a:ext cx="8374969" cy="853259"/>
          </a:xfrm>
        </p:spPr>
        <p:txBody>
          <a:bodyPr/>
          <a:lstStyle/>
          <a:p>
            <a:pPr eaLnBrk="1" hangingPunct="1"/>
            <a:r>
              <a:rPr lang="it-IT" altLang="it-IT" dirty="0"/>
              <a:t>SUL VERSANTE GASTROENTEROLOGICO</a:t>
            </a:r>
          </a:p>
        </p:txBody>
      </p:sp>
      <p:sp>
        <p:nvSpPr>
          <p:cNvPr id="12" name="Segnaposto contenuto 2">
            <a:extLst>
              <a:ext uri="{FF2B5EF4-FFF2-40B4-BE49-F238E27FC236}">
                <a16:creationId xmlns:a16="http://schemas.microsoft.com/office/drawing/2014/main" id="{4893A73B-3255-4690-9CA2-88D7E990367C}"/>
              </a:ext>
            </a:extLst>
          </p:cNvPr>
          <p:cNvSpPr txBox="1">
            <a:spLocks/>
          </p:cNvSpPr>
          <p:nvPr/>
        </p:nvSpPr>
        <p:spPr>
          <a:xfrm>
            <a:off x="541176" y="1951614"/>
            <a:ext cx="8377953" cy="251642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5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35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 3" charset="2"/>
              <a:buNone/>
              <a:defRPr/>
            </a:pPr>
            <a:r>
              <a:rPr lang="it-IT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La paziente effettua una colonscopia che mostra una </a:t>
            </a:r>
            <a:r>
              <a:rPr lang="it-IT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substenosi</a:t>
            </a:r>
            <a:r>
              <a:rPr lang="it-IT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del sigma e flessura splenica in regione </a:t>
            </a:r>
            <a:r>
              <a:rPr lang="it-IT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peridiverticolare</a:t>
            </a:r>
            <a:r>
              <a:rPr lang="it-IT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  <a:p>
            <a:pPr>
              <a:buFont typeface="Wingdings 3" charset="2"/>
              <a:buNone/>
              <a:defRPr/>
            </a:pPr>
            <a:r>
              <a:rPr lang="it-IT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VES: 7x; PCR: 3x valori normali</a:t>
            </a:r>
          </a:p>
          <a:p>
            <a:pPr>
              <a:buFont typeface="Wingdings 3" charset="2"/>
              <a:buNone/>
              <a:defRPr/>
            </a:pPr>
            <a:r>
              <a:rPr lang="it-IT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La paziente intraprende terapia con </a:t>
            </a:r>
            <a:r>
              <a:rPr lang="it-IT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Ciprofloxacina</a:t>
            </a:r>
            <a:r>
              <a:rPr lang="it-IT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(500mgx2/die) con netto miglioramento del dolore addominale.</a:t>
            </a:r>
          </a:p>
          <a:p>
            <a:pPr>
              <a:buFont typeface="Wingdings 3" charset="2"/>
              <a:buNone/>
              <a:defRPr/>
            </a:pPr>
            <a:r>
              <a:rPr lang="it-IT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Intanto la paziente intraprende anche terapia steroidea e ciclosporina per il </a:t>
            </a:r>
            <a:r>
              <a:rPr lang="it-IT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pioderma</a:t>
            </a:r>
            <a:r>
              <a:rPr lang="it-IT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gangrenoso, che migliora ma non guarisce mai del tutto.</a:t>
            </a:r>
          </a:p>
          <a:p>
            <a:pPr marL="3230563">
              <a:buFont typeface="Wingdings 3" charset="2"/>
              <a:buNone/>
              <a:defRPr/>
            </a:pPr>
            <a:r>
              <a:rPr lang="it-IT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Comincia anche trattamento topico con creme </a:t>
            </a:r>
            <a:r>
              <a:rPr lang="it-IT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dermo</a:t>
            </a:r>
            <a:r>
              <a:rPr lang="it-IT" dirty="0">
                <a:solidFill>
                  <a:schemeClr val="tx1">
                    <a:lumMod val="75000"/>
                    <a:lumOff val="25000"/>
                  </a:schemeClr>
                </a:solidFill>
              </a:rPr>
              <a:t>-protettive (zinco, ecc.). Tampone nuovamente negativo per crescita batterica.</a:t>
            </a:r>
          </a:p>
        </p:txBody>
      </p:sp>
      <p:pic>
        <p:nvPicPr>
          <p:cNvPr id="13" name="Immagine 4">
            <a:extLst>
              <a:ext uri="{FF2B5EF4-FFF2-40B4-BE49-F238E27FC236}">
                <a16:creationId xmlns:a16="http://schemas.microsoft.com/office/drawing/2014/main" id="{A486C52E-74AD-493C-BDB9-69D3D510CC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9008" y="3978239"/>
            <a:ext cx="2970175" cy="22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80202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3"/>
          <p:cNvSpPr txBox="1">
            <a:spLocks/>
          </p:cNvSpPr>
          <p:nvPr/>
        </p:nvSpPr>
        <p:spPr>
          <a:xfrm>
            <a:off x="8446635" y="0"/>
            <a:ext cx="697365" cy="500932"/>
          </a:xfrm>
          <a:prstGeom prst="rect">
            <a:avLst/>
          </a:prstGeom>
          <a:effectLst>
            <a:outerShdw blurRad="88900" dist="190500" dir="2700000" algn="tl" rotWithShape="0">
              <a:prstClr val="black">
                <a:alpha val="0"/>
              </a:prstClr>
            </a:outerShdw>
          </a:effectLst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EE53A7D2-0412-BB4C-9EFE-6D6CA038932C}" type="slidenum">
              <a:rPr lang="it-IT" sz="2400" smtClean="0">
                <a:solidFill>
                  <a:schemeClr val="bg2">
                    <a:lumMod val="5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6</a:t>
            </a:fld>
            <a:endParaRPr lang="it-IT" sz="2400" dirty="0">
              <a:solidFill>
                <a:schemeClr val="bg2">
                  <a:lumMod val="50000"/>
                </a:schemeClr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4" name="Titolo 1">
            <a:extLst>
              <a:ext uri="{FF2B5EF4-FFF2-40B4-BE49-F238E27FC236}">
                <a16:creationId xmlns:a16="http://schemas.microsoft.com/office/drawing/2014/main" id="{93EC94CF-3312-4535-B144-4F6E2371121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83325" y="962105"/>
            <a:ext cx="8177349" cy="1008017"/>
          </a:xfrm>
        </p:spPr>
        <p:txBody>
          <a:bodyPr/>
          <a:lstStyle/>
          <a:p>
            <a:pPr eaLnBrk="1" hangingPunct="1"/>
            <a:r>
              <a:rPr lang="it-IT" altLang="it-IT" b="1" dirty="0"/>
              <a:t>Continua la storia…</a:t>
            </a:r>
          </a:p>
        </p:txBody>
      </p:sp>
      <p:sp>
        <p:nvSpPr>
          <p:cNvPr id="7" name="Segnaposto contenuto 2">
            <a:extLst>
              <a:ext uri="{FF2B5EF4-FFF2-40B4-BE49-F238E27FC236}">
                <a16:creationId xmlns:a16="http://schemas.microsoft.com/office/drawing/2014/main" id="{D1E3327C-0F38-4F97-AA97-5FC7FD143763}"/>
              </a:ext>
            </a:extLst>
          </p:cNvPr>
          <p:cNvSpPr txBox="1">
            <a:spLocks/>
          </p:cNvSpPr>
          <p:nvPr/>
        </p:nvSpPr>
        <p:spPr>
          <a:xfrm>
            <a:off x="480412" y="2410408"/>
            <a:ext cx="8180262" cy="2972839"/>
          </a:xfrm>
          <a:prstGeom prst="rect">
            <a:avLst/>
          </a:prstGeom>
        </p:spPr>
        <p:txBody>
          <a:bodyPr rtlCol="0">
            <a:normAutofit fontScale="92500" lnSpcReduction="2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charset="2"/>
              <a:buNone/>
              <a:defRPr/>
            </a:pPr>
            <a:r>
              <a:rPr lang="it-IT" b="1">
                <a:solidFill>
                  <a:schemeClr val="tx1">
                    <a:lumMod val="75000"/>
                    <a:lumOff val="25000"/>
                  </a:schemeClr>
                </a:solidFill>
              </a:rPr>
              <a:t>La paziente inizia a scalare la ciclosporina su indicazione dei dermatologi (elevata titolazione della ciclosporina, richiesta della paziente di sospendere il farmaco).</a:t>
            </a:r>
          </a:p>
          <a:p>
            <a:pPr marL="0" indent="0">
              <a:buFont typeface="Wingdings 3" charset="2"/>
              <a:buNone/>
              <a:defRPr/>
            </a:pPr>
            <a:r>
              <a:rPr lang="it-IT" b="1">
                <a:solidFill>
                  <a:schemeClr val="tx1">
                    <a:lumMod val="75000"/>
                    <a:lumOff val="25000"/>
                  </a:schemeClr>
                </a:solidFill>
              </a:rPr>
              <a:t>Dolori addominali: migliorati. All’E.O: palpazione negativa.</a:t>
            </a:r>
          </a:p>
          <a:p>
            <a:pPr marL="0" indent="0">
              <a:buFont typeface="Wingdings 3" charset="2"/>
              <a:buNone/>
              <a:defRPr/>
            </a:pPr>
            <a:r>
              <a:rPr lang="it-IT" b="1">
                <a:solidFill>
                  <a:schemeClr val="tx1">
                    <a:lumMod val="75000"/>
                    <a:lumOff val="25000"/>
                  </a:schemeClr>
                </a:solidFill>
              </a:rPr>
              <a:t>Lesioni cutanee: migliorate, ma stabilizzate nel quadro precedentemente mostrato.</a:t>
            </a:r>
          </a:p>
          <a:p>
            <a:pPr marL="0" indent="0">
              <a:buFont typeface="Wingdings 3" charset="2"/>
              <a:buNone/>
              <a:defRPr/>
            </a:pPr>
            <a:r>
              <a:rPr lang="it-IT" b="1">
                <a:solidFill>
                  <a:schemeClr val="tx1">
                    <a:lumMod val="75000"/>
                    <a:lumOff val="25000"/>
                  </a:schemeClr>
                </a:solidFill>
              </a:rPr>
              <a:t>Esami laboratoristici: </a:t>
            </a:r>
            <a:r>
              <a:rPr lang="en-US" b="1"/>
              <a:t>VES: 67 mm/h; PCR: 46,2 mg/L; Calprotectina fecale: 327,5 ug/g</a:t>
            </a:r>
          </a:p>
          <a:p>
            <a:pPr marL="0" indent="0">
              <a:buFont typeface="Wingdings 3" charset="2"/>
              <a:buNone/>
              <a:defRPr/>
            </a:pPr>
            <a:endParaRPr lang="en-US" b="1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buFont typeface="Wingdings 3" charset="2"/>
              <a:buNone/>
              <a:defRPr/>
            </a:pPr>
            <a:endParaRPr lang="en-US" b="1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buFont typeface="Wingdings 3" charset="2"/>
              <a:buNone/>
              <a:defRPr/>
            </a:pPr>
            <a:r>
              <a:rPr lang="it-IT" b="1">
                <a:solidFill>
                  <a:schemeClr val="tx1">
                    <a:lumMod val="75000"/>
                    <a:lumOff val="25000"/>
                  </a:schemeClr>
                </a:solidFill>
              </a:rPr>
              <a:t>Cosa fareste a questo punto? </a:t>
            </a:r>
            <a:endParaRPr lang="it-IT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18650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numero diapositiva 3"/>
          <p:cNvSpPr txBox="1">
            <a:spLocks/>
          </p:cNvSpPr>
          <p:nvPr/>
        </p:nvSpPr>
        <p:spPr>
          <a:xfrm>
            <a:off x="8446635" y="0"/>
            <a:ext cx="697365" cy="500932"/>
          </a:xfrm>
          <a:prstGeom prst="rect">
            <a:avLst/>
          </a:prstGeom>
          <a:effectLst>
            <a:outerShdw blurRad="88900" dist="190500" dir="2700000" algn="tl" rotWithShape="0">
              <a:prstClr val="black">
                <a:alpha val="0"/>
              </a:prstClr>
            </a:outerShdw>
          </a:effectLst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6FD99C3-BB50-024B-A6CC-9BCFF77DE5FF}" type="slidenum">
              <a:rPr lang="it-IT" sz="2400" smtClean="0">
                <a:solidFill>
                  <a:schemeClr val="bg2">
                    <a:lumMod val="5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7</a:t>
            </a:fld>
            <a:endParaRPr lang="it-IT" sz="2400" dirty="0">
              <a:solidFill>
                <a:schemeClr val="bg2">
                  <a:lumMod val="50000"/>
                </a:schemeClr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9" name="Titolo 1">
            <a:extLst>
              <a:ext uri="{FF2B5EF4-FFF2-40B4-BE49-F238E27FC236}">
                <a16:creationId xmlns:a16="http://schemas.microsoft.com/office/drawing/2014/main" id="{323F8A2B-C78E-4A27-A40D-A5844D8693A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61950" y="247337"/>
            <a:ext cx="8912225" cy="1281112"/>
          </a:xfrm>
        </p:spPr>
        <p:txBody>
          <a:bodyPr/>
          <a:lstStyle/>
          <a:p>
            <a:pPr eaLnBrk="1" hangingPunct="1"/>
            <a:r>
              <a:rPr lang="it-IT" altLang="it-IT" dirty="0"/>
              <a:t>Cosa abbiamo fatto noi:</a:t>
            </a:r>
          </a:p>
        </p:txBody>
      </p:sp>
      <p:sp>
        <p:nvSpPr>
          <p:cNvPr id="10" name="Segnaposto contenuto 2">
            <a:extLst>
              <a:ext uri="{FF2B5EF4-FFF2-40B4-BE49-F238E27FC236}">
                <a16:creationId xmlns:a16="http://schemas.microsoft.com/office/drawing/2014/main" id="{6B5C7DC1-7B5A-4F0E-AFEF-FD8A6609AA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1950" y="1672045"/>
            <a:ext cx="8194312" cy="4353062"/>
          </a:xfrm>
        </p:spPr>
        <p:txBody>
          <a:bodyPr rtlCol="0">
            <a:normAutofit fontScale="92500" lnSpcReduction="20000"/>
          </a:bodyPr>
          <a:lstStyle/>
          <a:p>
            <a:pPr marL="0" indent="0" eaLnBrk="1" fontAlgn="auto" hangingPunct="1">
              <a:spcAft>
                <a:spcPts val="0"/>
              </a:spcAft>
              <a:buFont typeface="Wingdings 3" charset="2"/>
              <a:buNone/>
              <a:defRPr/>
            </a:pPr>
            <a:r>
              <a:rPr lang="it-IT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Abbiamo ripetuto la colonscopia (mai effettuata una </a:t>
            </a:r>
            <a:r>
              <a:rPr lang="it-IT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pancolonscopia</a:t>
            </a:r>
            <a:r>
              <a:rPr lang="it-IT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 che mostrava: </a:t>
            </a:r>
          </a:p>
          <a:p>
            <a:pPr marL="0" indent="0" eaLnBrk="1" fontAlgn="auto" hangingPunct="1">
              <a:spcAft>
                <a:spcPts val="0"/>
              </a:spcAft>
              <a:buFont typeface="Wingdings 3" charset="2"/>
              <a:buNone/>
              <a:defRPr/>
            </a:pPr>
            <a:r>
              <a:rPr lang="it-IT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Pancoloscopia</a:t>
            </a:r>
            <a:r>
              <a:rPr lang="it-IT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con </a:t>
            </a:r>
            <a:r>
              <a:rPr lang="it-IT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ileoscopia</a:t>
            </a:r>
            <a:r>
              <a:rPr lang="it-IT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retrograda: Esame condotto fino </a:t>
            </a:r>
            <a:r>
              <a:rPr lang="it-IT" b="1" dirty="0">
                <a:solidFill>
                  <a:srgbClr val="00B050"/>
                </a:solidFill>
              </a:rPr>
              <a:t>all’ileo terminale che esplorato per circa 15 cm appare nella norma</a:t>
            </a:r>
            <a:r>
              <a:rPr lang="it-IT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Sufficiente toilette intestinale (BBPS: 2+2+3=7/9). Pareti normodistensibili. </a:t>
            </a:r>
            <a:r>
              <a:rPr lang="it-IT" b="1" dirty="0">
                <a:solidFill>
                  <a:srgbClr val="FF0000"/>
                </a:solidFill>
              </a:rPr>
              <a:t>Al colon sinistro, in particolare al sigma, presenza di diverticoli a variabile colletto con presenza di mucosa </a:t>
            </a:r>
            <a:r>
              <a:rPr lang="it-IT" b="1" dirty="0" err="1">
                <a:solidFill>
                  <a:srgbClr val="FF0000"/>
                </a:solidFill>
              </a:rPr>
              <a:t>interdiverticolare</a:t>
            </a:r>
            <a:r>
              <a:rPr lang="it-IT" b="1" dirty="0">
                <a:solidFill>
                  <a:srgbClr val="FF0000"/>
                </a:solidFill>
              </a:rPr>
              <a:t> edematosa, iperemica, con petecchie emorragiche ed erosioni. Biopsie</a:t>
            </a:r>
            <a:r>
              <a:rPr lang="it-IT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Nei restanti tratti mucosa rosea, </a:t>
            </a:r>
            <a:r>
              <a:rPr lang="it-IT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normoirrorata</a:t>
            </a:r>
            <a:r>
              <a:rPr lang="it-IT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assenza di lesioni vegetanti o stenosanti.</a:t>
            </a:r>
          </a:p>
          <a:p>
            <a:pPr marL="0" indent="0" eaLnBrk="1" fontAlgn="auto" hangingPunct="1">
              <a:spcAft>
                <a:spcPts val="0"/>
              </a:spcAft>
              <a:buFont typeface="Wingdings 3" charset="2"/>
              <a:buNone/>
              <a:defRPr/>
            </a:pPr>
            <a:endParaRPr lang="it-IT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Font typeface="Wingdings 3" charset="2"/>
              <a:buNone/>
              <a:defRPr/>
            </a:pPr>
            <a:r>
              <a:rPr lang="it-IT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Conclusioni:  </a:t>
            </a:r>
            <a:r>
              <a:rPr lang="it-IT" b="1" dirty="0">
                <a:solidFill>
                  <a:srgbClr val="002060"/>
                </a:solidFill>
              </a:rPr>
              <a:t>SCAD (confermata all’esame istologico che esclude MICI) del colon sinistro.</a:t>
            </a:r>
          </a:p>
          <a:p>
            <a:pPr marL="0" indent="0" eaLnBrk="1" fontAlgn="auto" hangingPunct="1">
              <a:spcAft>
                <a:spcPts val="0"/>
              </a:spcAft>
              <a:buFont typeface="Wingdings 3" charset="2"/>
              <a:buNone/>
              <a:defRPr/>
            </a:pPr>
            <a:endParaRPr lang="it-IT" b="1" dirty="0">
              <a:solidFill>
                <a:srgbClr val="002060"/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Font typeface="Wingdings 3" charset="2"/>
              <a:buNone/>
              <a:defRPr/>
            </a:pPr>
            <a:r>
              <a:rPr lang="it-IT" b="1" dirty="0">
                <a:solidFill>
                  <a:schemeClr val="tx1"/>
                </a:solidFill>
              </a:rPr>
              <a:t>Terapia:   </a:t>
            </a:r>
            <a:r>
              <a:rPr lang="it-IT" b="1" dirty="0" err="1">
                <a:solidFill>
                  <a:schemeClr val="tx1"/>
                </a:solidFill>
              </a:rPr>
              <a:t>Levofloxacina</a:t>
            </a:r>
            <a:r>
              <a:rPr lang="it-IT" b="1" dirty="0">
                <a:solidFill>
                  <a:schemeClr val="tx1"/>
                </a:solidFill>
              </a:rPr>
              <a:t> (1g/die).</a:t>
            </a:r>
          </a:p>
        </p:txBody>
      </p:sp>
    </p:spTree>
    <p:extLst>
      <p:ext uri="{BB962C8B-B14F-4D97-AF65-F5344CB8AC3E}">
        <p14:creationId xmlns:p14="http://schemas.microsoft.com/office/powerpoint/2010/main" val="2096711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numero diapositiva 3"/>
          <p:cNvSpPr>
            <a:spLocks noGrp="1"/>
          </p:cNvSpPr>
          <p:nvPr>
            <p:ph type="sldNum" sz="quarter" idx="12"/>
          </p:nvPr>
        </p:nvSpPr>
        <p:spPr>
          <a:xfrm>
            <a:off x="8446635" y="0"/>
            <a:ext cx="697365" cy="500932"/>
          </a:xfrm>
          <a:effectLst>
            <a:outerShdw blurRad="88900" dist="190500" dir="2700000" algn="tl" rotWithShape="0">
              <a:prstClr val="black">
                <a:alpha val="0"/>
              </a:prstClr>
            </a:outerShdw>
          </a:effectLst>
        </p:spPr>
        <p:txBody>
          <a:bodyPr/>
          <a:lstStyle/>
          <a:p>
            <a:pPr algn="ctr"/>
            <a:fld id="{451A2CCD-EF40-884B-B5E7-E6CF1D5F4C90}" type="slidenum">
              <a:rPr lang="it-IT" sz="2400" smtClean="0">
                <a:solidFill>
                  <a:schemeClr val="bg2">
                    <a:lumMod val="5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8</a:t>
            </a:fld>
            <a:endParaRPr lang="it-IT" sz="2400" dirty="0">
              <a:solidFill>
                <a:schemeClr val="bg2">
                  <a:lumMod val="50000"/>
                </a:schemeClr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9" name="Segnaposto contenuto 2">
            <a:extLst>
              <a:ext uri="{FF2B5EF4-FFF2-40B4-BE49-F238E27FC236}">
                <a16:creationId xmlns:a16="http://schemas.microsoft.com/office/drawing/2014/main" id="{CC182EE6-53E6-472E-8CA1-162DC4F11F35}"/>
              </a:ext>
            </a:extLst>
          </p:cNvPr>
          <p:cNvSpPr txBox="1">
            <a:spLocks/>
          </p:cNvSpPr>
          <p:nvPr/>
        </p:nvSpPr>
        <p:spPr>
          <a:xfrm>
            <a:off x="687977" y="914712"/>
            <a:ext cx="7970838" cy="692649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 3" charset="2"/>
              <a:buNone/>
              <a:defRPr/>
            </a:pPr>
            <a:endParaRPr lang="it-IT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buFont typeface="Wingdings 3" charset="2"/>
              <a:buNone/>
              <a:defRPr/>
            </a:pPr>
            <a:r>
              <a:rPr lang="it-IT" sz="7200" b="1">
                <a:solidFill>
                  <a:srgbClr val="002060"/>
                </a:solidFill>
              </a:rPr>
              <a:t>Dopo tre settimane:  </a:t>
            </a:r>
          </a:p>
          <a:p>
            <a:pPr>
              <a:buFont typeface="Wingdings 3" charset="2"/>
              <a:buNone/>
              <a:defRPr/>
            </a:pPr>
            <a:r>
              <a:rPr lang="it-IT" sz="7200" b="1">
                <a:solidFill>
                  <a:srgbClr val="002060"/>
                </a:solidFill>
              </a:rPr>
              <a:t>Dolori addominali: assenti.</a:t>
            </a:r>
          </a:p>
          <a:p>
            <a:pPr>
              <a:buFont typeface="Wingdings 3" charset="2"/>
              <a:buNone/>
              <a:defRPr/>
            </a:pPr>
            <a:r>
              <a:rPr lang="it-IT" sz="7200" b="1">
                <a:solidFill>
                  <a:srgbClr val="002060"/>
                </a:solidFill>
              </a:rPr>
              <a:t>Esami laboratoristici: VES e PCR nella norma.</a:t>
            </a:r>
          </a:p>
          <a:p>
            <a:pPr>
              <a:buFont typeface="Wingdings 3" charset="2"/>
              <a:buNone/>
              <a:defRPr/>
            </a:pPr>
            <a:r>
              <a:rPr lang="it-IT" sz="7200" b="1">
                <a:solidFill>
                  <a:srgbClr val="002060"/>
                </a:solidFill>
              </a:rPr>
              <a:t>Quadro Dermatologico:</a:t>
            </a:r>
            <a:endParaRPr lang="it-IT" sz="7200" b="1" dirty="0">
              <a:solidFill>
                <a:srgbClr val="002060"/>
              </a:solidFill>
            </a:endParaRPr>
          </a:p>
        </p:txBody>
      </p:sp>
      <p:pic>
        <p:nvPicPr>
          <p:cNvPr id="10" name="Immagine 3">
            <a:extLst>
              <a:ext uri="{FF2B5EF4-FFF2-40B4-BE49-F238E27FC236}">
                <a16:creationId xmlns:a16="http://schemas.microsoft.com/office/drawing/2014/main" id="{1F1F4143-5C7D-4F8A-B6D2-845B6EA044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986" y="2711883"/>
            <a:ext cx="2662691" cy="3537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Immagine 6">
            <a:extLst>
              <a:ext uri="{FF2B5EF4-FFF2-40B4-BE49-F238E27FC236}">
                <a16:creationId xmlns:a16="http://schemas.microsoft.com/office/drawing/2014/main" id="{BDA1537C-8E8F-4068-A96C-13E2E2F8B4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10855" y="2184223"/>
            <a:ext cx="3270197" cy="436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2" name="Connettore 2 11">
            <a:extLst>
              <a:ext uri="{FF2B5EF4-FFF2-40B4-BE49-F238E27FC236}">
                <a16:creationId xmlns:a16="http://schemas.microsoft.com/office/drawing/2014/main" id="{84ABA703-64D5-4CA9-9612-F458833B3A26}"/>
              </a:ext>
            </a:extLst>
          </p:cNvPr>
          <p:cNvCxnSpPr>
            <a:cxnSpLocks/>
          </p:cNvCxnSpPr>
          <p:nvPr/>
        </p:nvCxnSpPr>
        <p:spPr>
          <a:xfrm>
            <a:off x="3194430" y="4294999"/>
            <a:ext cx="197188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1">
            <a:extLst>
              <a:ext uri="{FF2B5EF4-FFF2-40B4-BE49-F238E27FC236}">
                <a16:creationId xmlns:a16="http://schemas.microsoft.com/office/drawing/2014/main" id="{18D9950E-6F7D-44FF-86D8-4F0CC8156A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12477" y="1284305"/>
            <a:ext cx="256857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altLang="it-IT" b="1" dirty="0"/>
              <a:t>Dopo sei mesi di </a:t>
            </a:r>
            <a:r>
              <a:rPr lang="it-IT" altLang="it-IT" b="1" dirty="0" err="1"/>
              <a:t>Levofloxacina</a:t>
            </a:r>
            <a:r>
              <a:rPr lang="it-IT" altLang="it-IT" b="1" dirty="0"/>
              <a:t> ciclica</a:t>
            </a:r>
          </a:p>
        </p:txBody>
      </p:sp>
    </p:spTree>
    <p:extLst>
      <p:ext uri="{BB962C8B-B14F-4D97-AF65-F5344CB8AC3E}">
        <p14:creationId xmlns:p14="http://schemas.microsoft.com/office/powerpoint/2010/main" val="122949768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de _ Seminario Dirigenti 2016" id="{5ACF2AD0-9D08-E14B-942F-B79B0F69619E}" vid="{4B5AFD1A-43A8-0B43-88B5-30102379EE52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Slide _ Seminario Dirigenti 2016</Template>
  <TotalTime>64</TotalTime>
  <Words>1186</Words>
  <Application>Microsoft Office PowerPoint</Application>
  <PresentationFormat>Presentazione su schermo (4:3)</PresentationFormat>
  <Paragraphs>171</Paragraphs>
  <Slides>33</Slides>
  <Notes>10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33</vt:i4>
      </vt:variant>
    </vt:vector>
  </HeadingPairs>
  <TitlesOfParts>
    <vt:vector size="40" baseType="lpstr">
      <vt:lpstr>Arial</vt:lpstr>
      <vt:lpstr>Calibri</vt:lpstr>
      <vt:lpstr>Calibri Light</vt:lpstr>
      <vt:lpstr>Century Gothic</vt:lpstr>
      <vt:lpstr>Helvetica</vt:lpstr>
      <vt:lpstr>Wingdings 3</vt:lpstr>
      <vt:lpstr>Tema di Office</vt:lpstr>
      <vt:lpstr>Presentazione standard di PowerPoint</vt:lpstr>
      <vt:lpstr>Presentazione standard di PowerPoint</vt:lpstr>
      <vt:lpstr> </vt:lpstr>
      <vt:lpstr>Continua la storia…</vt:lpstr>
      <vt:lpstr>BIOPSIA CUTANEA</vt:lpstr>
      <vt:lpstr>SUL VERSANTE GASTROENTEROLOGICO</vt:lpstr>
      <vt:lpstr>Continua la storia…</vt:lpstr>
      <vt:lpstr>Cosa abbiamo fatto noi:</vt:lpstr>
      <vt:lpstr>Presentazione standard di PowerPoint</vt:lpstr>
      <vt:lpstr>Presentazione standard di PowerPoint</vt:lpstr>
      <vt:lpstr>Presentazione standard di PowerPoint</vt:lpstr>
      <vt:lpstr>Colite segmentaria associata a diverticolosi (SCAD)</vt:lpstr>
      <vt:lpstr>Colite segmentaria associata a diverticolosi (SCAD)</vt:lpstr>
      <vt:lpstr>Colite segmentaria associata a diverticolosi (SCAD)</vt:lpstr>
      <vt:lpstr>Colite segmentaria associata a diverticolosi (SCAD)</vt:lpstr>
      <vt:lpstr>Colite segmentaria associata a diverticolosi (SCAD)</vt:lpstr>
      <vt:lpstr>Colite segmentaria associata a diverticolosi (SCAD)</vt:lpstr>
      <vt:lpstr>Colite segmentaria associata a diverticolosi (SCAD)</vt:lpstr>
      <vt:lpstr>Colite segmentaria associata a diverticolosi (SCAD)</vt:lpstr>
      <vt:lpstr>Colite segmentaria associata a diverticolosi (SCAD)</vt:lpstr>
      <vt:lpstr>                Pioderma Gangrenoso</vt:lpstr>
      <vt:lpstr>                Pioderma Gangrenoso</vt:lpstr>
      <vt:lpstr>              Pioderma gangrenoso</vt:lpstr>
      <vt:lpstr>              Pioderma gangrenoso</vt:lpstr>
      <vt:lpstr>              Pioderma gangrenoso</vt:lpstr>
      <vt:lpstr>              Pioderma gangrenoso</vt:lpstr>
      <vt:lpstr>              Pioderma gangrenoso</vt:lpstr>
      <vt:lpstr>              Pioderma gangrenoso</vt:lpstr>
      <vt:lpstr>              Pioderma gangrenoso</vt:lpstr>
      <vt:lpstr>Presentazione standard di PowerPoint</vt:lpstr>
      <vt:lpstr>             </vt:lpstr>
      <vt:lpstr>             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Utente di Microsoft Office</dc:creator>
  <cp:lastModifiedBy>VITTORIO PATANE'</cp:lastModifiedBy>
  <cp:revision>22</cp:revision>
  <cp:lastPrinted>2016-12-02T11:41:50Z</cp:lastPrinted>
  <dcterms:created xsi:type="dcterms:W3CDTF">2016-12-13T10:19:20Z</dcterms:created>
  <dcterms:modified xsi:type="dcterms:W3CDTF">2019-06-21T06:25:53Z</dcterms:modified>
</cp:coreProperties>
</file>