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84" r:id="rId1"/>
  </p:sldMasterIdLst>
  <p:notesMasterIdLst>
    <p:notesMasterId r:id="rId38"/>
  </p:notesMasterIdLst>
  <p:sldIdLst>
    <p:sldId id="267" r:id="rId2"/>
    <p:sldId id="257" r:id="rId3"/>
    <p:sldId id="258" r:id="rId4"/>
    <p:sldId id="259" r:id="rId5"/>
    <p:sldId id="268" r:id="rId6"/>
    <p:sldId id="260" r:id="rId7"/>
    <p:sldId id="269" r:id="rId8"/>
    <p:sldId id="295" r:id="rId9"/>
    <p:sldId id="271" r:id="rId10"/>
    <p:sldId id="303" r:id="rId11"/>
    <p:sldId id="272" r:id="rId12"/>
    <p:sldId id="274" r:id="rId13"/>
    <p:sldId id="275" r:id="rId14"/>
    <p:sldId id="276" r:id="rId15"/>
    <p:sldId id="277" r:id="rId16"/>
    <p:sldId id="278" r:id="rId17"/>
    <p:sldId id="280" r:id="rId18"/>
    <p:sldId id="279" r:id="rId19"/>
    <p:sldId id="281" r:id="rId20"/>
    <p:sldId id="292" r:id="rId21"/>
    <p:sldId id="293" r:id="rId22"/>
    <p:sldId id="283" r:id="rId23"/>
    <p:sldId id="284" r:id="rId24"/>
    <p:sldId id="285" r:id="rId25"/>
    <p:sldId id="286" r:id="rId26"/>
    <p:sldId id="287" r:id="rId27"/>
    <p:sldId id="289" r:id="rId28"/>
    <p:sldId id="288" r:id="rId29"/>
    <p:sldId id="291" r:id="rId30"/>
    <p:sldId id="290" r:id="rId31"/>
    <p:sldId id="299" r:id="rId32"/>
    <p:sldId id="297" r:id="rId33"/>
    <p:sldId id="298" r:id="rId34"/>
    <p:sldId id="301" r:id="rId35"/>
    <p:sldId id="300" r:id="rId36"/>
    <p:sldId id="302"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29"/>
    <p:restoredTop sz="86394"/>
  </p:normalViewPr>
  <p:slideViewPr>
    <p:cSldViewPr snapToGrid="0" snapToObjects="1">
      <p:cViewPr varScale="1">
        <p:scale>
          <a:sx n="129" d="100"/>
          <a:sy n="129" d="100"/>
        </p:scale>
        <p:origin x="140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C7270-D37D-1F49-85B3-086CB584BDE1}" type="datetimeFigureOut">
              <a:rPr lang="it-IT" smtClean="0"/>
              <a:t>14/06/21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E1AC7-5B5F-CC44-868D-BE72F5917504}" type="slidenum">
              <a:rPr lang="it-IT" smtClean="0"/>
              <a:t>‹n.›</a:t>
            </a:fld>
            <a:endParaRPr lang="it-IT"/>
          </a:p>
        </p:txBody>
      </p:sp>
    </p:spTree>
    <p:extLst>
      <p:ext uri="{BB962C8B-B14F-4D97-AF65-F5344CB8AC3E}">
        <p14:creationId xmlns:p14="http://schemas.microsoft.com/office/powerpoint/2010/main" val="177360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1</a:t>
            </a:fld>
            <a:endParaRPr lang="it-IT"/>
          </a:p>
        </p:txBody>
      </p:sp>
    </p:spTree>
    <p:extLst>
      <p:ext uri="{BB962C8B-B14F-4D97-AF65-F5344CB8AC3E}">
        <p14:creationId xmlns:p14="http://schemas.microsoft.com/office/powerpoint/2010/main" val="1971627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10</a:t>
            </a:fld>
            <a:endParaRPr lang="it-IT"/>
          </a:p>
        </p:txBody>
      </p:sp>
    </p:spTree>
    <p:extLst>
      <p:ext uri="{BB962C8B-B14F-4D97-AF65-F5344CB8AC3E}">
        <p14:creationId xmlns:p14="http://schemas.microsoft.com/office/powerpoint/2010/main" val="176020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11</a:t>
            </a:fld>
            <a:endParaRPr lang="it-IT"/>
          </a:p>
        </p:txBody>
      </p:sp>
    </p:spTree>
    <p:extLst>
      <p:ext uri="{BB962C8B-B14F-4D97-AF65-F5344CB8AC3E}">
        <p14:creationId xmlns:p14="http://schemas.microsoft.com/office/powerpoint/2010/main" val="26307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12</a:t>
            </a:fld>
            <a:endParaRPr lang="it-IT"/>
          </a:p>
        </p:txBody>
      </p:sp>
    </p:spTree>
    <p:extLst>
      <p:ext uri="{BB962C8B-B14F-4D97-AF65-F5344CB8AC3E}">
        <p14:creationId xmlns:p14="http://schemas.microsoft.com/office/powerpoint/2010/main" val="2031290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13</a:t>
            </a:fld>
            <a:endParaRPr lang="it-IT"/>
          </a:p>
        </p:txBody>
      </p:sp>
    </p:spTree>
    <p:extLst>
      <p:ext uri="{BB962C8B-B14F-4D97-AF65-F5344CB8AC3E}">
        <p14:creationId xmlns:p14="http://schemas.microsoft.com/office/powerpoint/2010/main" val="90398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14</a:t>
            </a:fld>
            <a:endParaRPr lang="it-IT"/>
          </a:p>
        </p:txBody>
      </p:sp>
    </p:spTree>
    <p:extLst>
      <p:ext uri="{BB962C8B-B14F-4D97-AF65-F5344CB8AC3E}">
        <p14:creationId xmlns:p14="http://schemas.microsoft.com/office/powerpoint/2010/main" val="14673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15</a:t>
            </a:fld>
            <a:endParaRPr lang="it-IT"/>
          </a:p>
        </p:txBody>
      </p:sp>
    </p:spTree>
    <p:extLst>
      <p:ext uri="{BB962C8B-B14F-4D97-AF65-F5344CB8AC3E}">
        <p14:creationId xmlns:p14="http://schemas.microsoft.com/office/powerpoint/2010/main" val="666664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16</a:t>
            </a:fld>
            <a:endParaRPr lang="it-IT"/>
          </a:p>
        </p:txBody>
      </p:sp>
    </p:spTree>
    <p:extLst>
      <p:ext uri="{BB962C8B-B14F-4D97-AF65-F5344CB8AC3E}">
        <p14:creationId xmlns:p14="http://schemas.microsoft.com/office/powerpoint/2010/main" val="149951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17</a:t>
            </a:fld>
            <a:endParaRPr lang="it-IT"/>
          </a:p>
        </p:txBody>
      </p:sp>
    </p:spTree>
    <p:extLst>
      <p:ext uri="{BB962C8B-B14F-4D97-AF65-F5344CB8AC3E}">
        <p14:creationId xmlns:p14="http://schemas.microsoft.com/office/powerpoint/2010/main" val="1441971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18</a:t>
            </a:fld>
            <a:endParaRPr lang="it-IT"/>
          </a:p>
        </p:txBody>
      </p:sp>
    </p:spTree>
    <p:extLst>
      <p:ext uri="{BB962C8B-B14F-4D97-AF65-F5344CB8AC3E}">
        <p14:creationId xmlns:p14="http://schemas.microsoft.com/office/powerpoint/2010/main" val="433612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19</a:t>
            </a:fld>
            <a:endParaRPr lang="it-IT"/>
          </a:p>
        </p:txBody>
      </p:sp>
    </p:spTree>
    <p:extLst>
      <p:ext uri="{BB962C8B-B14F-4D97-AF65-F5344CB8AC3E}">
        <p14:creationId xmlns:p14="http://schemas.microsoft.com/office/powerpoint/2010/main" val="171635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2</a:t>
            </a:fld>
            <a:endParaRPr lang="it-IT"/>
          </a:p>
        </p:txBody>
      </p:sp>
    </p:spTree>
    <p:extLst>
      <p:ext uri="{BB962C8B-B14F-4D97-AF65-F5344CB8AC3E}">
        <p14:creationId xmlns:p14="http://schemas.microsoft.com/office/powerpoint/2010/main" val="1309596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20</a:t>
            </a:fld>
            <a:endParaRPr lang="it-IT"/>
          </a:p>
        </p:txBody>
      </p:sp>
    </p:spTree>
    <p:extLst>
      <p:ext uri="{BB962C8B-B14F-4D97-AF65-F5344CB8AC3E}">
        <p14:creationId xmlns:p14="http://schemas.microsoft.com/office/powerpoint/2010/main" val="730751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21</a:t>
            </a:fld>
            <a:endParaRPr lang="it-IT"/>
          </a:p>
        </p:txBody>
      </p:sp>
    </p:spTree>
    <p:extLst>
      <p:ext uri="{BB962C8B-B14F-4D97-AF65-F5344CB8AC3E}">
        <p14:creationId xmlns:p14="http://schemas.microsoft.com/office/powerpoint/2010/main" val="640193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22</a:t>
            </a:fld>
            <a:endParaRPr lang="it-IT"/>
          </a:p>
        </p:txBody>
      </p:sp>
    </p:spTree>
    <p:extLst>
      <p:ext uri="{BB962C8B-B14F-4D97-AF65-F5344CB8AC3E}">
        <p14:creationId xmlns:p14="http://schemas.microsoft.com/office/powerpoint/2010/main" val="409905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23</a:t>
            </a:fld>
            <a:endParaRPr lang="it-IT"/>
          </a:p>
        </p:txBody>
      </p:sp>
    </p:spTree>
    <p:extLst>
      <p:ext uri="{BB962C8B-B14F-4D97-AF65-F5344CB8AC3E}">
        <p14:creationId xmlns:p14="http://schemas.microsoft.com/office/powerpoint/2010/main" val="1644766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24</a:t>
            </a:fld>
            <a:endParaRPr lang="it-IT"/>
          </a:p>
        </p:txBody>
      </p:sp>
    </p:spTree>
    <p:extLst>
      <p:ext uri="{BB962C8B-B14F-4D97-AF65-F5344CB8AC3E}">
        <p14:creationId xmlns:p14="http://schemas.microsoft.com/office/powerpoint/2010/main" val="195220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25</a:t>
            </a:fld>
            <a:endParaRPr lang="it-IT"/>
          </a:p>
        </p:txBody>
      </p:sp>
    </p:spTree>
    <p:extLst>
      <p:ext uri="{BB962C8B-B14F-4D97-AF65-F5344CB8AC3E}">
        <p14:creationId xmlns:p14="http://schemas.microsoft.com/office/powerpoint/2010/main" val="1330406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26</a:t>
            </a:fld>
            <a:endParaRPr lang="it-IT"/>
          </a:p>
        </p:txBody>
      </p:sp>
    </p:spTree>
    <p:extLst>
      <p:ext uri="{BB962C8B-B14F-4D97-AF65-F5344CB8AC3E}">
        <p14:creationId xmlns:p14="http://schemas.microsoft.com/office/powerpoint/2010/main" val="466752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27</a:t>
            </a:fld>
            <a:endParaRPr lang="it-IT"/>
          </a:p>
        </p:txBody>
      </p:sp>
    </p:spTree>
    <p:extLst>
      <p:ext uri="{BB962C8B-B14F-4D97-AF65-F5344CB8AC3E}">
        <p14:creationId xmlns:p14="http://schemas.microsoft.com/office/powerpoint/2010/main" val="1341177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28</a:t>
            </a:fld>
            <a:endParaRPr lang="it-IT"/>
          </a:p>
        </p:txBody>
      </p:sp>
    </p:spTree>
    <p:extLst>
      <p:ext uri="{BB962C8B-B14F-4D97-AF65-F5344CB8AC3E}">
        <p14:creationId xmlns:p14="http://schemas.microsoft.com/office/powerpoint/2010/main" val="52442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29</a:t>
            </a:fld>
            <a:endParaRPr lang="it-IT"/>
          </a:p>
        </p:txBody>
      </p:sp>
    </p:spTree>
    <p:extLst>
      <p:ext uri="{BB962C8B-B14F-4D97-AF65-F5344CB8AC3E}">
        <p14:creationId xmlns:p14="http://schemas.microsoft.com/office/powerpoint/2010/main" val="179815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3</a:t>
            </a:fld>
            <a:endParaRPr lang="it-IT"/>
          </a:p>
        </p:txBody>
      </p:sp>
    </p:spTree>
    <p:extLst>
      <p:ext uri="{BB962C8B-B14F-4D97-AF65-F5344CB8AC3E}">
        <p14:creationId xmlns:p14="http://schemas.microsoft.com/office/powerpoint/2010/main" val="367303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30</a:t>
            </a:fld>
            <a:endParaRPr lang="it-IT"/>
          </a:p>
        </p:txBody>
      </p:sp>
    </p:spTree>
    <p:extLst>
      <p:ext uri="{BB962C8B-B14F-4D97-AF65-F5344CB8AC3E}">
        <p14:creationId xmlns:p14="http://schemas.microsoft.com/office/powerpoint/2010/main" val="969674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31</a:t>
            </a:fld>
            <a:endParaRPr lang="it-IT"/>
          </a:p>
        </p:txBody>
      </p:sp>
    </p:spTree>
    <p:extLst>
      <p:ext uri="{BB962C8B-B14F-4D97-AF65-F5344CB8AC3E}">
        <p14:creationId xmlns:p14="http://schemas.microsoft.com/office/powerpoint/2010/main" val="397583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32</a:t>
            </a:fld>
            <a:endParaRPr lang="it-IT"/>
          </a:p>
        </p:txBody>
      </p:sp>
    </p:spTree>
    <p:extLst>
      <p:ext uri="{BB962C8B-B14F-4D97-AF65-F5344CB8AC3E}">
        <p14:creationId xmlns:p14="http://schemas.microsoft.com/office/powerpoint/2010/main" val="172798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33</a:t>
            </a:fld>
            <a:endParaRPr lang="it-IT"/>
          </a:p>
        </p:txBody>
      </p:sp>
    </p:spTree>
    <p:extLst>
      <p:ext uri="{BB962C8B-B14F-4D97-AF65-F5344CB8AC3E}">
        <p14:creationId xmlns:p14="http://schemas.microsoft.com/office/powerpoint/2010/main" val="2066263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34</a:t>
            </a:fld>
            <a:endParaRPr lang="it-IT"/>
          </a:p>
        </p:txBody>
      </p:sp>
    </p:spTree>
    <p:extLst>
      <p:ext uri="{BB962C8B-B14F-4D97-AF65-F5344CB8AC3E}">
        <p14:creationId xmlns:p14="http://schemas.microsoft.com/office/powerpoint/2010/main" val="368482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35</a:t>
            </a:fld>
            <a:endParaRPr lang="it-IT"/>
          </a:p>
        </p:txBody>
      </p:sp>
    </p:spTree>
    <p:extLst>
      <p:ext uri="{BB962C8B-B14F-4D97-AF65-F5344CB8AC3E}">
        <p14:creationId xmlns:p14="http://schemas.microsoft.com/office/powerpoint/2010/main" val="42033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4</a:t>
            </a:fld>
            <a:endParaRPr lang="it-IT"/>
          </a:p>
        </p:txBody>
      </p:sp>
    </p:spTree>
    <p:extLst>
      <p:ext uri="{BB962C8B-B14F-4D97-AF65-F5344CB8AC3E}">
        <p14:creationId xmlns:p14="http://schemas.microsoft.com/office/powerpoint/2010/main" val="133680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5</a:t>
            </a:fld>
            <a:endParaRPr lang="it-IT"/>
          </a:p>
        </p:txBody>
      </p:sp>
    </p:spTree>
    <p:extLst>
      <p:ext uri="{BB962C8B-B14F-4D97-AF65-F5344CB8AC3E}">
        <p14:creationId xmlns:p14="http://schemas.microsoft.com/office/powerpoint/2010/main" val="199127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6</a:t>
            </a:fld>
            <a:endParaRPr lang="it-IT"/>
          </a:p>
        </p:txBody>
      </p:sp>
    </p:spTree>
    <p:extLst>
      <p:ext uri="{BB962C8B-B14F-4D97-AF65-F5344CB8AC3E}">
        <p14:creationId xmlns:p14="http://schemas.microsoft.com/office/powerpoint/2010/main" val="114497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7</a:t>
            </a:fld>
            <a:endParaRPr lang="it-IT"/>
          </a:p>
        </p:txBody>
      </p:sp>
    </p:spTree>
    <p:extLst>
      <p:ext uri="{BB962C8B-B14F-4D97-AF65-F5344CB8AC3E}">
        <p14:creationId xmlns:p14="http://schemas.microsoft.com/office/powerpoint/2010/main" val="55960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8</a:t>
            </a:fld>
            <a:endParaRPr lang="it-IT"/>
          </a:p>
        </p:txBody>
      </p:sp>
    </p:spTree>
    <p:extLst>
      <p:ext uri="{BB962C8B-B14F-4D97-AF65-F5344CB8AC3E}">
        <p14:creationId xmlns:p14="http://schemas.microsoft.com/office/powerpoint/2010/main" val="57153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FAE1AC7-5B5F-CC44-868D-BE72F5917504}" type="slidenum">
              <a:rPr lang="it-IT" smtClean="0"/>
              <a:t>9</a:t>
            </a:fld>
            <a:endParaRPr lang="it-IT"/>
          </a:p>
        </p:txBody>
      </p:sp>
    </p:spTree>
    <p:extLst>
      <p:ext uri="{BB962C8B-B14F-4D97-AF65-F5344CB8AC3E}">
        <p14:creationId xmlns:p14="http://schemas.microsoft.com/office/powerpoint/2010/main" val="91049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stile</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8E44B09-0B71-9345-87D5-D856163DEF87}" type="datetime1">
              <a:rPr lang="it-IT" smtClean="0"/>
              <a:t>14/06/21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4261B0-514C-C14D-A55C-B456B5689405}" type="slidenum">
              <a:rPr lang="it-IT" smtClean="0"/>
              <a:t>‹n.›</a:t>
            </a:fld>
            <a:endParaRPr lang="it-IT"/>
          </a:p>
        </p:txBody>
      </p:sp>
    </p:spTree>
    <p:extLst>
      <p:ext uri="{BB962C8B-B14F-4D97-AF65-F5344CB8AC3E}">
        <p14:creationId xmlns:p14="http://schemas.microsoft.com/office/powerpoint/2010/main" val="24723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BFA0BEA-1ABA-3E4D-9285-31BC1D1C7D9B}" type="datetime1">
              <a:rPr lang="it-IT" smtClean="0"/>
              <a:t>14/06/21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4261B0-514C-C14D-A55C-B456B5689405}" type="slidenum">
              <a:rPr lang="it-IT" smtClean="0"/>
              <a:t>‹n.›</a:t>
            </a:fld>
            <a:endParaRPr lang="it-IT"/>
          </a:p>
        </p:txBody>
      </p:sp>
    </p:spTree>
    <p:extLst>
      <p:ext uri="{BB962C8B-B14F-4D97-AF65-F5344CB8AC3E}">
        <p14:creationId xmlns:p14="http://schemas.microsoft.com/office/powerpoint/2010/main" val="61835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8FFD491-DBF0-964C-A2C3-B5B080F3A10E}" type="datetime1">
              <a:rPr lang="it-IT" smtClean="0"/>
              <a:t>14/06/21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4261B0-514C-C14D-A55C-B456B5689405}" type="slidenum">
              <a:rPr lang="it-IT" smtClean="0"/>
              <a:t>‹n.›</a:t>
            </a:fld>
            <a:endParaRPr lang="it-IT"/>
          </a:p>
        </p:txBody>
      </p:sp>
    </p:spTree>
    <p:extLst>
      <p:ext uri="{BB962C8B-B14F-4D97-AF65-F5344CB8AC3E}">
        <p14:creationId xmlns:p14="http://schemas.microsoft.com/office/powerpoint/2010/main" val="109478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04F6812-A8F9-5141-8765-625E7554A6EB}" type="datetime1">
              <a:rPr lang="it-IT" smtClean="0"/>
              <a:t>14/06/21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4261B0-514C-C14D-A55C-B456B5689405}" type="slidenum">
              <a:rPr lang="it-IT" smtClean="0"/>
              <a:t>‹n.›</a:t>
            </a:fld>
            <a:endParaRPr lang="it-IT"/>
          </a:p>
        </p:txBody>
      </p:sp>
    </p:spTree>
    <p:extLst>
      <p:ext uri="{BB962C8B-B14F-4D97-AF65-F5344CB8AC3E}">
        <p14:creationId xmlns:p14="http://schemas.microsoft.com/office/powerpoint/2010/main" val="200631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stile</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4EC4306-C835-C645-AA6C-2D501957B15B}" type="datetime1">
              <a:rPr lang="it-IT" smtClean="0"/>
              <a:t>14/06/21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4261B0-514C-C14D-A55C-B456B5689405}" type="slidenum">
              <a:rPr lang="it-IT" smtClean="0"/>
              <a:t>‹n.›</a:t>
            </a:fld>
            <a:endParaRPr lang="it-IT"/>
          </a:p>
        </p:txBody>
      </p:sp>
    </p:spTree>
    <p:extLst>
      <p:ext uri="{BB962C8B-B14F-4D97-AF65-F5344CB8AC3E}">
        <p14:creationId xmlns:p14="http://schemas.microsoft.com/office/powerpoint/2010/main" val="31564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F29600A-C41F-AF46-BCFD-3062E52B1A36}" type="datetime1">
              <a:rPr lang="it-IT" smtClean="0"/>
              <a:t>14/06/21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74261B0-514C-C14D-A55C-B456B5689405}" type="slidenum">
              <a:rPr lang="it-IT" smtClean="0"/>
              <a:t>‹n.›</a:t>
            </a:fld>
            <a:endParaRPr lang="it-IT"/>
          </a:p>
        </p:txBody>
      </p:sp>
    </p:spTree>
    <p:extLst>
      <p:ext uri="{BB962C8B-B14F-4D97-AF65-F5344CB8AC3E}">
        <p14:creationId xmlns:p14="http://schemas.microsoft.com/office/powerpoint/2010/main" val="72961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F143B44-1E24-3A42-84CA-89B3742262EF}" type="datetime1">
              <a:rPr lang="it-IT" smtClean="0"/>
              <a:t>14/06/21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74261B0-514C-C14D-A55C-B456B5689405}" type="slidenum">
              <a:rPr lang="it-IT" smtClean="0"/>
              <a:t>‹n.›</a:t>
            </a:fld>
            <a:endParaRPr lang="it-IT"/>
          </a:p>
        </p:txBody>
      </p:sp>
    </p:spTree>
    <p:extLst>
      <p:ext uri="{BB962C8B-B14F-4D97-AF65-F5344CB8AC3E}">
        <p14:creationId xmlns:p14="http://schemas.microsoft.com/office/powerpoint/2010/main" val="46189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8CA02DC4-5D81-E64C-9E50-14E872CB4FAB}" type="datetime1">
              <a:rPr lang="it-IT" smtClean="0"/>
              <a:t>14/06/21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74261B0-514C-C14D-A55C-B456B5689405}" type="slidenum">
              <a:rPr lang="it-IT" smtClean="0"/>
              <a:t>‹n.›</a:t>
            </a:fld>
            <a:endParaRPr lang="it-IT"/>
          </a:p>
        </p:txBody>
      </p:sp>
    </p:spTree>
    <p:extLst>
      <p:ext uri="{BB962C8B-B14F-4D97-AF65-F5344CB8AC3E}">
        <p14:creationId xmlns:p14="http://schemas.microsoft.com/office/powerpoint/2010/main" val="211986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CAD5314-2647-3A4A-9132-698E3E9A63E7}" type="datetime1">
              <a:rPr lang="it-IT" smtClean="0"/>
              <a:t>14/06/21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74261B0-514C-C14D-A55C-B456B5689405}" type="slidenum">
              <a:rPr lang="it-IT" smtClean="0"/>
              <a:t>‹n.›</a:t>
            </a:fld>
            <a:endParaRPr lang="it-IT"/>
          </a:p>
        </p:txBody>
      </p:sp>
    </p:spTree>
    <p:extLst>
      <p:ext uri="{BB962C8B-B14F-4D97-AF65-F5344CB8AC3E}">
        <p14:creationId xmlns:p14="http://schemas.microsoft.com/office/powerpoint/2010/main" val="189930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stile</a:t>
            </a:r>
            <a:endParaRPr lang="it-IT"/>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3022E7C-DFAD-684D-9E01-92052132A995}" type="datetime1">
              <a:rPr lang="it-IT" smtClean="0"/>
              <a:t>14/06/21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74261B0-514C-C14D-A55C-B456B5689405}" type="slidenum">
              <a:rPr lang="it-IT" smtClean="0"/>
              <a:t>‹n.›</a:t>
            </a:fld>
            <a:endParaRPr lang="it-IT"/>
          </a:p>
        </p:txBody>
      </p:sp>
    </p:spTree>
    <p:extLst>
      <p:ext uri="{BB962C8B-B14F-4D97-AF65-F5344CB8AC3E}">
        <p14:creationId xmlns:p14="http://schemas.microsoft.com/office/powerpoint/2010/main" val="137518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stile</a:t>
            </a:r>
            <a:endParaRPr lang="it-IT"/>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smtClean="0"/>
              <a:t>Trascinare l'immagine su un segnaposto o fare clic sull'icona per aggiungerla</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B4787DC-9E60-1846-90DB-51B50F73818D}" type="datetime1">
              <a:rPr lang="it-IT" smtClean="0"/>
              <a:t>14/06/21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74261B0-514C-C14D-A55C-B456B5689405}" type="slidenum">
              <a:rPr lang="it-IT" smtClean="0"/>
              <a:t>‹n.›</a:t>
            </a:fld>
            <a:endParaRPr lang="it-IT"/>
          </a:p>
        </p:txBody>
      </p:sp>
    </p:spTree>
    <p:extLst>
      <p:ext uri="{BB962C8B-B14F-4D97-AF65-F5344CB8AC3E}">
        <p14:creationId xmlns:p14="http://schemas.microsoft.com/office/powerpoint/2010/main" val="14313518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7E7431-46B8-964D-9952-381C2B1AD2B1}" type="datetime1">
              <a:rPr lang="it-IT" smtClean="0"/>
              <a:t>14/06/21</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4261B0-514C-C14D-A55C-B456B5689405}" type="slidenum">
              <a:rPr lang="it-IT" smtClean="0"/>
              <a:t>‹n.›</a:t>
            </a:fld>
            <a:endParaRPr lang="it-IT"/>
          </a:p>
        </p:txBody>
      </p:sp>
    </p:spTree>
    <p:extLst>
      <p:ext uri="{BB962C8B-B14F-4D97-AF65-F5344CB8AC3E}">
        <p14:creationId xmlns:p14="http://schemas.microsoft.com/office/powerpoint/2010/main" val="4663867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2"/>
          <p:cNvSpPr txBox="1">
            <a:spLocks/>
          </p:cNvSpPr>
          <p:nvPr/>
        </p:nvSpPr>
        <p:spPr>
          <a:xfrm>
            <a:off x="665017" y="2703224"/>
            <a:ext cx="7762010" cy="3006581"/>
          </a:xfrm>
          <a:prstGeom prst="rect">
            <a:avLst/>
          </a:prstGeom>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20000"/>
              </a:lnSpc>
              <a:spcAft>
                <a:spcPct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smtClean="0">
                <a:effectLst>
                  <a:outerShdw blurRad="38100" dist="38100" dir="2700000" algn="tl">
                    <a:srgbClr val="C0C0C0"/>
                  </a:outerShdw>
                </a:effectLst>
                <a:cs typeface="Times New Roman" panose="02020603050405020304" pitchFamily="18" charset="0"/>
              </a:rPr>
              <a:t>Dott.ssa Giulia Fabiano</a:t>
            </a:r>
          </a:p>
          <a:p>
            <a:pPr marL="0" indent="0" algn="ctr">
              <a:lnSpc>
                <a:spcPct val="120000"/>
              </a:lnSpc>
              <a:spcAft>
                <a:spcPct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dirty="0" smtClean="0">
              <a:effectLst>
                <a:outerShdw blurRad="38100" dist="38100" dir="2700000" algn="tl">
                  <a:srgbClr val="C0C0C0"/>
                </a:outerShdw>
              </a:effectLst>
              <a:cs typeface="Times New Roman" panose="02020603050405020304" pitchFamily="18" charset="0"/>
            </a:endParaRPr>
          </a:p>
          <a:p>
            <a:pPr marL="0" indent="0" algn="ctr">
              <a:lnSpc>
                <a:spcPct val="120000"/>
              </a:lnSpc>
              <a:spcAft>
                <a:spcPct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smtClean="0">
                <a:effectLst>
                  <a:outerShdw blurRad="38100" dist="38100" dir="2700000" algn="tl">
                    <a:srgbClr val="C0C0C0"/>
                  </a:outerShdw>
                </a:effectLst>
                <a:cs typeface="Times New Roman" panose="02020603050405020304" pitchFamily="18" charset="0"/>
              </a:rPr>
              <a:t>Scuola di Specializzazione in Malattie dell’Apparato Digerente</a:t>
            </a:r>
          </a:p>
          <a:p>
            <a:pPr marL="0" indent="0" algn="ctr">
              <a:lnSpc>
                <a:spcPct val="120000"/>
              </a:lnSpc>
              <a:spcAft>
                <a:spcPct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smtClean="0">
                <a:effectLst>
                  <a:outerShdw blurRad="38100" dist="38100" dir="2700000" algn="tl">
                    <a:srgbClr val="C0C0C0"/>
                  </a:outerShdw>
                </a:effectLst>
                <a:cs typeface="Times New Roman" panose="02020603050405020304" pitchFamily="18" charset="0"/>
              </a:rPr>
              <a:t>Università degli studi Magna </a:t>
            </a:r>
            <a:r>
              <a:rPr lang="it-IT" altLang="it-IT" sz="2000" dirty="0" err="1" smtClean="0">
                <a:effectLst>
                  <a:outerShdw blurRad="38100" dist="38100" dir="2700000" algn="tl">
                    <a:srgbClr val="C0C0C0"/>
                  </a:outerShdw>
                </a:effectLst>
                <a:cs typeface="Times New Roman" panose="02020603050405020304" pitchFamily="18" charset="0"/>
              </a:rPr>
              <a:t>Graecia</a:t>
            </a:r>
            <a:r>
              <a:rPr lang="it-IT" altLang="it-IT" sz="2000" dirty="0" smtClean="0">
                <a:effectLst>
                  <a:outerShdw blurRad="38100" dist="38100" dir="2700000" algn="tl">
                    <a:srgbClr val="C0C0C0"/>
                  </a:outerShdw>
                </a:effectLst>
                <a:cs typeface="Times New Roman" panose="02020603050405020304" pitchFamily="18" charset="0"/>
              </a:rPr>
              <a:t> di Catanzaro</a:t>
            </a:r>
          </a:p>
          <a:p>
            <a:pPr marL="0" indent="0" algn="ctr">
              <a:lnSpc>
                <a:spcPct val="120000"/>
              </a:lnSpc>
              <a:spcAft>
                <a:spcPct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dirty="0" smtClean="0">
              <a:effectLst>
                <a:outerShdw blurRad="38100" dist="38100" dir="2700000" algn="tl">
                  <a:srgbClr val="C0C0C0"/>
                </a:outerShdw>
              </a:effectLst>
              <a:cs typeface="Times New Roman" panose="02020603050405020304" pitchFamily="18" charset="0"/>
            </a:endParaRPr>
          </a:p>
          <a:p>
            <a:pPr marL="0" indent="0" algn="ctr">
              <a:lnSpc>
                <a:spcPct val="120000"/>
              </a:lnSpc>
              <a:spcAft>
                <a:spcPct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smtClean="0">
                <a:effectLst>
                  <a:outerShdw blurRad="38100" dist="38100" dir="2700000" algn="tl">
                    <a:srgbClr val="C0C0C0"/>
                  </a:outerShdw>
                </a:effectLst>
                <a:cs typeface="Times New Roman" panose="02020603050405020304" pitchFamily="18" charset="0"/>
              </a:rPr>
              <a:t>Direttore: Prof. Ludovico Montebianco </a:t>
            </a:r>
            <a:r>
              <a:rPr lang="it-IT" altLang="it-IT" sz="2000" dirty="0" err="1" smtClean="0">
                <a:effectLst>
                  <a:outerShdw blurRad="38100" dist="38100" dir="2700000" algn="tl">
                    <a:srgbClr val="C0C0C0"/>
                  </a:outerShdw>
                </a:effectLst>
                <a:cs typeface="Times New Roman" panose="02020603050405020304" pitchFamily="18" charset="0"/>
              </a:rPr>
              <a:t>Abenavoli</a:t>
            </a:r>
            <a:endParaRPr lang="it-IT" altLang="it-IT" sz="2000" dirty="0" smtClean="0">
              <a:effectLst>
                <a:outerShdw blurRad="38100" dist="38100" dir="2700000" algn="tl">
                  <a:srgbClr val="C0C0C0"/>
                </a:outerShdw>
              </a:effectLst>
              <a:cs typeface="Times New Roman" panose="02020603050405020304" pitchFamily="18" charset="0"/>
            </a:endParaRPr>
          </a:p>
          <a:p>
            <a:endParaRPr lang="it-IT" dirty="0">
              <a:latin typeface="Arial" charset="0"/>
              <a:ea typeface="Arial" charset="0"/>
              <a:cs typeface="Arial" charset="0"/>
            </a:endParaRPr>
          </a:p>
        </p:txBody>
      </p:sp>
      <p:sp>
        <p:nvSpPr>
          <p:cNvPr id="3" name="CasellaDiTesto 2"/>
          <p:cNvSpPr txBox="1"/>
          <p:nvPr/>
        </p:nvSpPr>
        <p:spPr>
          <a:xfrm>
            <a:off x="1112742" y="1633254"/>
            <a:ext cx="6994937" cy="584775"/>
          </a:xfrm>
          <a:prstGeom prst="rect">
            <a:avLst/>
          </a:prstGeom>
          <a:noFill/>
        </p:spPr>
        <p:txBody>
          <a:bodyPr wrap="square" rtlCol="0">
            <a:spAutoFit/>
          </a:bodyPr>
          <a:lstStyle/>
          <a:p>
            <a:r>
              <a:rPr lang="it-IT" sz="3200" b="1" dirty="0" smtClean="0"/>
              <a:t>ENCEFALOPATIA EPATICA </a:t>
            </a:r>
            <a:r>
              <a:rPr lang="it-IT" sz="3200" b="1" smtClean="0"/>
              <a:t>E MANGANESE</a:t>
            </a:r>
            <a:endParaRPr lang="it-IT" sz="3200" b="1" dirty="0"/>
          </a:p>
        </p:txBody>
      </p:sp>
    </p:spTree>
    <p:extLst>
      <p:ext uri="{BB962C8B-B14F-4D97-AF65-F5344CB8AC3E}">
        <p14:creationId xmlns:p14="http://schemas.microsoft.com/office/powerpoint/2010/main" val="2053787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9</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387216" y="1470990"/>
            <a:ext cx="8178688" cy="416449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10000"/>
              </a:lnSpc>
              <a:buNone/>
            </a:pPr>
            <a:r>
              <a:rPr lang="it-IT" sz="2000" dirty="0" smtClean="0">
                <a:ea typeface="Arial" charset="0"/>
                <a:cs typeface="Arial" charset="0"/>
              </a:rPr>
              <a:t>Inoltre, alla luce del rallentamento dell’eloquio e dei movimenti, è stata espletata </a:t>
            </a:r>
            <a:r>
              <a:rPr lang="it-IT" sz="2000" b="1" dirty="0" smtClean="0">
                <a:ea typeface="Arial" charset="0"/>
                <a:cs typeface="Arial" charset="0"/>
              </a:rPr>
              <a:t>consulenza neurologica </a:t>
            </a:r>
            <a:r>
              <a:rPr lang="it-IT" sz="2000" dirty="0" smtClean="0">
                <a:ea typeface="Arial" charset="0"/>
                <a:cs typeface="Arial" charset="0"/>
              </a:rPr>
              <a:t>che ha posto indicazione all’esecuzione di:</a:t>
            </a:r>
          </a:p>
          <a:p>
            <a:pPr marL="0" indent="0" algn="just">
              <a:lnSpc>
                <a:spcPct val="110000"/>
              </a:lnSpc>
              <a:buNone/>
            </a:pPr>
            <a:r>
              <a:rPr lang="it-IT" sz="2000" b="1" dirty="0" smtClean="0">
                <a:ea typeface="Arial" charset="0"/>
                <a:cs typeface="Arial" charset="0"/>
              </a:rPr>
              <a:t> </a:t>
            </a:r>
          </a:p>
          <a:p>
            <a:pPr lvl="1" algn="just">
              <a:lnSpc>
                <a:spcPct val="110000"/>
              </a:lnSpc>
              <a:buFont typeface="Wingdings" charset="2"/>
              <a:buChar char="Ø"/>
            </a:pPr>
            <a:r>
              <a:rPr lang="it-IT" sz="2000" b="1" dirty="0" smtClean="0">
                <a:ea typeface="Arial" charset="0"/>
                <a:cs typeface="Arial" charset="0"/>
              </a:rPr>
              <a:t> EEG</a:t>
            </a:r>
            <a:r>
              <a:rPr lang="it-IT" sz="2000" b="1" dirty="0">
                <a:ea typeface="Arial" charset="0"/>
                <a:cs typeface="Arial" charset="0"/>
              </a:rPr>
              <a:t>: </a:t>
            </a:r>
            <a:r>
              <a:rPr lang="it-IT" sz="2000" b="1" dirty="0" smtClean="0">
                <a:ea typeface="Arial" charset="0"/>
                <a:cs typeface="Arial" charset="0"/>
              </a:rPr>
              <a:t>“</a:t>
            </a:r>
            <a:r>
              <a:rPr lang="it-IT" sz="2000" dirty="0" smtClean="0">
                <a:ea typeface="Arial" charset="0"/>
                <a:cs typeface="Arial" charset="0"/>
              </a:rPr>
              <a:t>attività </a:t>
            </a:r>
            <a:r>
              <a:rPr lang="it-IT" sz="2000" dirty="0">
                <a:ea typeface="Arial" charset="0"/>
                <a:cs typeface="Arial" charset="0"/>
              </a:rPr>
              <a:t>elettrica cerebrale nella </a:t>
            </a:r>
            <a:r>
              <a:rPr lang="it-IT" sz="2000" dirty="0" smtClean="0">
                <a:ea typeface="Arial" charset="0"/>
                <a:cs typeface="Arial" charset="0"/>
              </a:rPr>
              <a:t>norma”. </a:t>
            </a:r>
            <a:endParaRPr lang="it-IT" sz="2000" b="1" dirty="0">
              <a:ea typeface="Arial" charset="0"/>
              <a:cs typeface="Arial" charset="0"/>
            </a:endParaRPr>
          </a:p>
          <a:p>
            <a:pPr lvl="1" algn="just">
              <a:lnSpc>
                <a:spcPct val="110000"/>
              </a:lnSpc>
              <a:buFont typeface="Wingdings" charset="2"/>
              <a:buChar char="Ø"/>
            </a:pPr>
            <a:r>
              <a:rPr lang="it-IT" sz="2000" b="1" dirty="0" smtClean="0">
                <a:ea typeface="Arial" charset="0"/>
                <a:cs typeface="Arial" charset="0"/>
              </a:rPr>
              <a:t> ECO-TSA</a:t>
            </a:r>
            <a:r>
              <a:rPr lang="it-IT" sz="2000" b="1" dirty="0">
                <a:ea typeface="Arial" charset="0"/>
                <a:cs typeface="Arial" charset="0"/>
              </a:rPr>
              <a:t>:</a:t>
            </a:r>
            <a:r>
              <a:rPr lang="it-IT" sz="2000" dirty="0">
                <a:ea typeface="Arial" charset="0"/>
                <a:cs typeface="Arial" charset="0"/>
              </a:rPr>
              <a:t> </a:t>
            </a:r>
            <a:r>
              <a:rPr lang="it-IT" sz="2000" dirty="0" smtClean="0">
                <a:ea typeface="Arial" charset="0"/>
                <a:cs typeface="Arial" charset="0"/>
              </a:rPr>
              <a:t>“regolarmente </a:t>
            </a:r>
            <a:r>
              <a:rPr lang="it-IT" sz="2000" dirty="0">
                <a:ea typeface="Arial" charset="0"/>
                <a:cs typeface="Arial" charset="0"/>
              </a:rPr>
              <a:t>canalizzate le arterie carotidi comuni, interne ed esterne; presente e regolare il flusso nelle arterie </a:t>
            </a:r>
            <a:r>
              <a:rPr lang="it-IT" sz="2000" dirty="0" smtClean="0">
                <a:ea typeface="Arial" charset="0"/>
                <a:cs typeface="Arial" charset="0"/>
              </a:rPr>
              <a:t>vertebrali”.</a:t>
            </a:r>
            <a:endParaRPr lang="it-IT" sz="2000" b="1" dirty="0">
              <a:ea typeface="Arial" charset="0"/>
              <a:cs typeface="Arial" charset="0"/>
            </a:endParaRPr>
          </a:p>
          <a:p>
            <a:pPr lvl="1" algn="just">
              <a:lnSpc>
                <a:spcPct val="110000"/>
              </a:lnSpc>
              <a:buFont typeface="Wingdings" charset="2"/>
              <a:buChar char="Ø"/>
            </a:pPr>
            <a:r>
              <a:rPr lang="it-IT" sz="2000" b="1" dirty="0" smtClean="0">
                <a:ea typeface="Arial" charset="0"/>
                <a:cs typeface="Arial" charset="0"/>
              </a:rPr>
              <a:t> EMG ed ENG: </a:t>
            </a:r>
            <a:r>
              <a:rPr lang="it-IT" sz="2000" dirty="0" smtClean="0">
                <a:ea typeface="Arial" charset="0"/>
                <a:cs typeface="Arial" charset="0"/>
              </a:rPr>
              <a:t>“neuropatia assonale a carico del nervo ulnare di sinistra da verosimile compressione cronica (anamnesi positiva per pregressa duplice frattura del gomito sinistro</a:t>
            </a:r>
            <a:r>
              <a:rPr lang="it-IT" sz="2000" dirty="0" smtClean="0">
                <a:ea typeface="Arial" charset="0"/>
                <a:cs typeface="Arial" charset="0"/>
              </a:rPr>
              <a:t>) e neuropatia motoria di tipo misto del nervo peroneo profondo di destra di verosimile natura tossico-dismetabolica”. </a:t>
            </a:r>
            <a:endParaRPr lang="it-IT" sz="2000" dirty="0" smtClean="0">
              <a:ea typeface="Arial" charset="0"/>
              <a:cs typeface="Arial" charset="0"/>
            </a:endParaRPr>
          </a:p>
        </p:txBody>
      </p:sp>
    </p:spTree>
    <p:extLst>
      <p:ext uri="{BB962C8B-B14F-4D97-AF65-F5344CB8AC3E}">
        <p14:creationId xmlns:p14="http://schemas.microsoft.com/office/powerpoint/2010/main" val="179973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10</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101684" y="593125"/>
            <a:ext cx="8288018" cy="531743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10000"/>
              </a:lnSpc>
              <a:buNone/>
            </a:pPr>
            <a:endParaRPr lang="it-IT" sz="2000" b="1" dirty="0" smtClean="0">
              <a:ea typeface="Arial" charset="0"/>
              <a:cs typeface="Arial" charset="0"/>
            </a:endParaRPr>
          </a:p>
          <a:p>
            <a:pPr lvl="1" algn="just">
              <a:lnSpc>
                <a:spcPct val="100000"/>
              </a:lnSpc>
              <a:buFont typeface="Wingdings" charset="2"/>
              <a:buChar char="Ø"/>
            </a:pPr>
            <a:endParaRPr lang="it-IT" sz="2000" dirty="0" smtClean="0">
              <a:latin typeface="Arial" charset="0"/>
              <a:ea typeface="Arial" charset="0"/>
              <a:cs typeface="Arial"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416" y="1337488"/>
            <a:ext cx="3046499" cy="3149240"/>
          </a:xfrm>
          <a:prstGeom prst="rect">
            <a:avLst/>
          </a:prstGeom>
        </p:spPr>
      </p:pic>
      <p:sp>
        <p:nvSpPr>
          <p:cNvPr id="3" name="CasellaDiTesto 2"/>
          <p:cNvSpPr txBox="1"/>
          <p:nvPr/>
        </p:nvSpPr>
        <p:spPr>
          <a:xfrm>
            <a:off x="0" y="999509"/>
            <a:ext cx="5585254" cy="4093428"/>
          </a:xfrm>
          <a:prstGeom prst="rect">
            <a:avLst/>
          </a:prstGeom>
          <a:noFill/>
        </p:spPr>
        <p:txBody>
          <a:bodyPr wrap="square" rtlCol="0">
            <a:spAutoFit/>
          </a:bodyPr>
          <a:lstStyle/>
          <a:p>
            <a:pPr marL="342900" indent="-342900" algn="just">
              <a:buFont typeface="Wingdings" charset="2"/>
              <a:buChar char="Ø"/>
            </a:pPr>
            <a:r>
              <a:rPr lang="it-IT" sz="2000" b="1" dirty="0"/>
              <a:t>RM encefalo senza mdc</a:t>
            </a:r>
            <a:r>
              <a:rPr lang="it-IT" sz="2000" dirty="0"/>
              <a:t>: </a:t>
            </a:r>
            <a:r>
              <a:rPr lang="it-IT" sz="2000" dirty="0" smtClean="0"/>
              <a:t>“Ventricoli </a:t>
            </a:r>
            <a:r>
              <a:rPr lang="it-IT" sz="2000" dirty="0"/>
              <a:t>cerebrali in asse, nei limiti; un po’ più evidenti i solchi corticali e gli spazi </a:t>
            </a:r>
            <a:r>
              <a:rPr lang="it-IT" sz="2000" dirty="0" err="1"/>
              <a:t>cisternali</a:t>
            </a:r>
            <a:r>
              <a:rPr lang="it-IT" sz="2000" dirty="0"/>
              <a:t>; </a:t>
            </a:r>
            <a:r>
              <a:rPr lang="it-IT" sz="2000" dirty="0" err="1"/>
              <a:t>iperintensità</a:t>
            </a:r>
            <a:r>
              <a:rPr lang="it-IT" sz="2000" dirty="0"/>
              <a:t> del segnale nella sequenza T1 dipendente dei globi pallidi e nella sostanza nera bilateralmente da riferire a degenerazione </a:t>
            </a:r>
            <a:r>
              <a:rPr lang="it-IT" sz="2000" dirty="0" err="1"/>
              <a:t>epatocerebrale</a:t>
            </a:r>
            <a:r>
              <a:rPr lang="it-IT" sz="2000" dirty="0"/>
              <a:t> acquisita; sfumata </a:t>
            </a:r>
            <a:r>
              <a:rPr lang="it-IT" sz="2000" dirty="0" err="1"/>
              <a:t>iperintensità</a:t>
            </a:r>
            <a:r>
              <a:rPr lang="it-IT" sz="2000" dirty="0"/>
              <a:t> nel braccio posteriore della capsula interna bilateralmente e lungo i tratti corticospinali di entrambi gli emisferi cerebrali; in sede </a:t>
            </a:r>
            <a:r>
              <a:rPr lang="it-IT" sz="2000" dirty="0" err="1"/>
              <a:t>sovratentoriale</a:t>
            </a:r>
            <a:r>
              <a:rPr lang="it-IT" sz="2000" dirty="0"/>
              <a:t> qualche </a:t>
            </a:r>
            <a:r>
              <a:rPr lang="it-IT" sz="2000" dirty="0" err="1"/>
              <a:t>chiazzetta</a:t>
            </a:r>
            <a:r>
              <a:rPr lang="it-IT" sz="2000" dirty="0"/>
              <a:t> </a:t>
            </a:r>
            <a:r>
              <a:rPr lang="it-IT" sz="2000" dirty="0" err="1"/>
              <a:t>iperlucente</a:t>
            </a:r>
            <a:r>
              <a:rPr lang="it-IT" sz="2000" dirty="0"/>
              <a:t> </a:t>
            </a:r>
            <a:r>
              <a:rPr lang="it-IT" sz="2000" dirty="0" err="1"/>
              <a:t>periventricolare</a:t>
            </a:r>
            <a:r>
              <a:rPr lang="it-IT" sz="2000" dirty="0"/>
              <a:t>, nelle corone radiate, nei centri semiovali e in sede </a:t>
            </a:r>
            <a:r>
              <a:rPr lang="it-IT" sz="2000" dirty="0" err="1"/>
              <a:t>cortico</a:t>
            </a:r>
            <a:r>
              <a:rPr lang="it-IT" sz="2000" dirty="0"/>
              <a:t>-sottocorticale bilaterale”. </a:t>
            </a:r>
          </a:p>
        </p:txBody>
      </p:sp>
      <p:sp>
        <p:nvSpPr>
          <p:cNvPr id="6" name="CasellaDiTesto 5"/>
          <p:cNvSpPr txBox="1"/>
          <p:nvPr/>
        </p:nvSpPr>
        <p:spPr>
          <a:xfrm>
            <a:off x="3444611" y="5699146"/>
            <a:ext cx="5419304" cy="923330"/>
          </a:xfrm>
          <a:prstGeom prst="rect">
            <a:avLst/>
          </a:prstGeom>
          <a:noFill/>
        </p:spPr>
        <p:txBody>
          <a:bodyPr wrap="square" rtlCol="0">
            <a:spAutoFit/>
          </a:bodyPr>
          <a:lstStyle/>
          <a:p>
            <a:pPr algn="just"/>
            <a:r>
              <a:rPr lang="it-IT" dirty="0" smtClean="0"/>
              <a:t>Attualmente il paziente versa in buone condizioni generali ed è regolarmente seguito in regime di DH presso la Nostra U.O.</a:t>
            </a:r>
            <a:endParaRPr lang="it-IT" dirty="0"/>
          </a:p>
        </p:txBody>
      </p:sp>
    </p:spTree>
    <p:extLst>
      <p:ext uri="{BB962C8B-B14F-4D97-AF65-F5344CB8AC3E}">
        <p14:creationId xmlns:p14="http://schemas.microsoft.com/office/powerpoint/2010/main" val="50319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11</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882635" y="2161307"/>
            <a:ext cx="7233247" cy="359525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00000"/>
              </a:lnSpc>
              <a:buNone/>
            </a:pPr>
            <a:r>
              <a:rPr lang="it-IT" sz="2200" b="1" dirty="0" smtClean="0">
                <a:ea typeface="Arial" charset="0"/>
                <a:cs typeface="Arial" charset="0"/>
              </a:rPr>
              <a:t>Definizione</a:t>
            </a:r>
          </a:p>
          <a:p>
            <a:pPr marL="0" indent="0" algn="just">
              <a:lnSpc>
                <a:spcPct val="100000"/>
              </a:lnSpc>
              <a:buNone/>
            </a:pPr>
            <a:endParaRPr lang="it-IT" sz="2000" dirty="0" smtClean="0">
              <a:ea typeface="Arial" charset="0"/>
              <a:cs typeface="Arial" charset="0"/>
            </a:endParaRPr>
          </a:p>
          <a:p>
            <a:pPr marL="0" indent="0" algn="just">
              <a:lnSpc>
                <a:spcPct val="100000"/>
              </a:lnSpc>
              <a:buNone/>
            </a:pPr>
            <a:r>
              <a:rPr lang="it-IT" sz="2000" dirty="0" smtClean="0">
                <a:ea typeface="Arial" charset="0"/>
                <a:cs typeface="Arial" charset="0"/>
              </a:rPr>
              <a:t>L’encefalopatia epatica (EE) è una disfunzione cerebrale causata dall’insufficienza epatica e/o dallo shunt porto-sistemico caratterizzata da una serie di manifestazioni neurologiche e psichiatriche che variano da alterazioni subcliniche al coma. </a:t>
            </a:r>
          </a:p>
          <a:p>
            <a:pPr marL="0" indent="0" algn="just">
              <a:lnSpc>
                <a:spcPct val="100000"/>
              </a:lnSpc>
              <a:buNone/>
            </a:pPr>
            <a:endParaRPr lang="it-IT" sz="2000" dirty="0">
              <a:ea typeface="Arial" charset="0"/>
              <a:cs typeface="Arial" charset="0"/>
            </a:endParaRPr>
          </a:p>
          <a:p>
            <a:pPr marL="0" indent="0" algn="just">
              <a:lnSpc>
                <a:spcPct val="100000"/>
              </a:lnSpc>
              <a:buNone/>
            </a:pPr>
            <a:r>
              <a:rPr lang="it-IT" sz="2000" dirty="0" smtClean="0">
                <a:ea typeface="Arial" charset="0"/>
                <a:cs typeface="Arial" charset="0"/>
              </a:rPr>
              <a:t>L’EE si associa a bassa sopravvivenza e alto rischio di ricorrenza (a meno che la causa sottostante l’insufficienza epatica non venga trattata con successo). </a:t>
            </a:r>
            <a:endParaRPr lang="it-IT" sz="2000" dirty="0">
              <a:ea typeface="Arial" charset="0"/>
              <a:cs typeface="Arial" charset="0"/>
            </a:endParaRPr>
          </a:p>
        </p:txBody>
      </p:sp>
      <p:sp>
        <p:nvSpPr>
          <p:cNvPr id="2" name="CasellaDiTesto 1"/>
          <p:cNvSpPr txBox="1"/>
          <p:nvPr/>
        </p:nvSpPr>
        <p:spPr>
          <a:xfrm>
            <a:off x="1698909" y="1043608"/>
            <a:ext cx="5600697" cy="830997"/>
          </a:xfrm>
          <a:prstGeom prst="rect">
            <a:avLst/>
          </a:prstGeom>
          <a:noFill/>
        </p:spPr>
        <p:txBody>
          <a:bodyPr wrap="square" rtlCol="0">
            <a:spAutoFit/>
          </a:bodyPr>
          <a:lstStyle/>
          <a:p>
            <a:pPr algn="ctr"/>
            <a:r>
              <a:rPr lang="it-IT" sz="2800" b="1" dirty="0">
                <a:ea typeface="Arial" charset="0"/>
                <a:cs typeface="Arial" charset="0"/>
              </a:rPr>
              <a:t>ENCEFALOPATIA </a:t>
            </a:r>
            <a:r>
              <a:rPr lang="it-IT" sz="2800" b="1" dirty="0" smtClean="0">
                <a:ea typeface="Arial" charset="0"/>
                <a:cs typeface="Arial" charset="0"/>
              </a:rPr>
              <a:t>EPATICA </a:t>
            </a:r>
            <a:endParaRPr lang="it-IT" sz="2800" b="1" dirty="0" smtClean="0">
              <a:ea typeface="Arial" charset="0"/>
              <a:cs typeface="Arial" charset="0"/>
            </a:endParaRPr>
          </a:p>
          <a:p>
            <a:pPr algn="ctr"/>
            <a:r>
              <a:rPr lang="it-IT" sz="2000" dirty="0" smtClean="0">
                <a:ea typeface="Arial" charset="0"/>
                <a:cs typeface="Arial" charset="0"/>
              </a:rPr>
              <a:t>(</a:t>
            </a:r>
            <a:r>
              <a:rPr lang="it-IT" sz="2000" dirty="0" smtClean="0">
                <a:ea typeface="Arial" charset="0"/>
                <a:cs typeface="Arial" charset="0"/>
              </a:rPr>
              <a:t>fonte EASL)</a:t>
            </a:r>
            <a:endParaRPr lang="it-IT" sz="2000" dirty="0">
              <a:ea typeface="Arial" charset="0"/>
              <a:cs typeface="Arial" charset="0"/>
            </a:endParaRPr>
          </a:p>
        </p:txBody>
      </p:sp>
    </p:spTree>
    <p:extLst>
      <p:ext uri="{BB962C8B-B14F-4D97-AF65-F5344CB8AC3E}">
        <p14:creationId xmlns:p14="http://schemas.microsoft.com/office/powerpoint/2010/main" val="1243759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12</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560518" y="1246907"/>
            <a:ext cx="7886117" cy="479021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200" b="1" dirty="0" smtClean="0">
                <a:ea typeface="Arial" charset="0"/>
                <a:cs typeface="Arial" charset="0"/>
              </a:rPr>
              <a:t>Epidemiologia</a:t>
            </a:r>
            <a:endParaRPr lang="it-IT" sz="2200" dirty="0" smtClean="0">
              <a:ea typeface="Arial" charset="0"/>
              <a:cs typeface="Arial" charset="0"/>
            </a:endParaRPr>
          </a:p>
          <a:p>
            <a:pPr marL="0" indent="0">
              <a:buNone/>
            </a:pPr>
            <a:endParaRPr lang="it-IT" sz="2000" b="1" dirty="0">
              <a:ea typeface="Arial" charset="0"/>
              <a:cs typeface="Arial" charset="0"/>
            </a:endParaRPr>
          </a:p>
          <a:p>
            <a:pPr algn="just">
              <a:lnSpc>
                <a:spcPct val="100000"/>
              </a:lnSpc>
            </a:pPr>
            <a:r>
              <a:rPr lang="it-IT" sz="2000" dirty="0" smtClean="0">
                <a:ea typeface="Arial" charset="0"/>
                <a:cs typeface="Arial" charset="0"/>
              </a:rPr>
              <a:t>La prevalenza di EE è del 10-14% nei pazienti con cirrosi al momento della diagnosi, del 16-21% nei pazienti con cirrosi scompensata e del 10-50% nei pazienti con TIPS;</a:t>
            </a:r>
          </a:p>
          <a:p>
            <a:pPr algn="just">
              <a:lnSpc>
                <a:spcPct val="100000"/>
              </a:lnSpc>
            </a:pPr>
            <a:r>
              <a:rPr lang="it-IT" sz="2000" dirty="0" smtClean="0">
                <a:ea typeface="Arial" charset="0"/>
                <a:cs typeface="Arial" charset="0"/>
              </a:rPr>
              <a:t>L’EE si verifica nel 30-40% dei pazienti con cirrosi, la forma minima/</a:t>
            </a:r>
            <a:r>
              <a:rPr lang="it-IT" sz="2000" dirty="0" err="1" smtClean="0">
                <a:ea typeface="Arial" charset="0"/>
                <a:cs typeface="Arial" charset="0"/>
              </a:rPr>
              <a:t>covert</a:t>
            </a:r>
            <a:r>
              <a:rPr lang="it-IT" sz="2000" dirty="0" smtClean="0">
                <a:ea typeface="Arial" charset="0"/>
                <a:cs typeface="Arial" charset="0"/>
              </a:rPr>
              <a:t> nel 20-80%;</a:t>
            </a:r>
          </a:p>
          <a:p>
            <a:pPr algn="just">
              <a:lnSpc>
                <a:spcPct val="100000"/>
              </a:lnSpc>
            </a:pPr>
            <a:r>
              <a:rPr lang="it-IT" sz="2000" dirty="0" smtClean="0">
                <a:ea typeface="Arial" charset="0"/>
                <a:cs typeface="Arial" charset="0"/>
              </a:rPr>
              <a:t>Il rischio di primo episodio di EE è pari a 5-25% a 5 anni dalla diagnosi di cirrosi;</a:t>
            </a:r>
          </a:p>
          <a:p>
            <a:pPr algn="just">
              <a:lnSpc>
                <a:spcPct val="100000"/>
              </a:lnSpc>
            </a:pPr>
            <a:r>
              <a:rPr lang="it-IT" sz="2000" dirty="0" smtClean="0">
                <a:ea typeface="Arial" charset="0"/>
                <a:cs typeface="Arial" charset="0"/>
              </a:rPr>
              <a:t>I pazienti con pregresso episodio di EE hanno un rischio cumulativo del 40% di ricorrenza entro 6 mesi;</a:t>
            </a:r>
            <a:endParaRPr lang="it-IT" sz="2000" dirty="0">
              <a:ea typeface="Arial" charset="0"/>
              <a:cs typeface="Arial" charset="0"/>
            </a:endParaRPr>
          </a:p>
          <a:p>
            <a:pPr algn="just">
              <a:lnSpc>
                <a:spcPct val="100000"/>
              </a:lnSpc>
            </a:pPr>
            <a:r>
              <a:rPr lang="it-IT" sz="2000" dirty="0" smtClean="0">
                <a:ea typeface="Arial" charset="0"/>
                <a:cs typeface="Arial" charset="0"/>
              </a:rPr>
              <a:t>Dopo TIPS il rischio di sviluppare EE a 1 anno è pari al 10-50%;</a:t>
            </a:r>
          </a:p>
          <a:p>
            <a:pPr algn="just">
              <a:lnSpc>
                <a:spcPct val="100000"/>
              </a:lnSpc>
            </a:pPr>
            <a:r>
              <a:rPr lang="it-IT" sz="2000" dirty="0" smtClean="0">
                <a:ea typeface="Arial" charset="0"/>
                <a:cs typeface="Arial" charset="0"/>
              </a:rPr>
              <a:t>Negli Stati Uniti l’EE è responsabile di circa 110.000 ospedalizzazioni/anno. </a:t>
            </a:r>
          </a:p>
        </p:txBody>
      </p:sp>
    </p:spTree>
    <p:extLst>
      <p:ext uri="{BB962C8B-B14F-4D97-AF65-F5344CB8AC3E}">
        <p14:creationId xmlns:p14="http://schemas.microsoft.com/office/powerpoint/2010/main" val="391745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13</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560517" y="914399"/>
            <a:ext cx="7886118" cy="561109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200" b="1" dirty="0" smtClean="0">
                <a:ea typeface="Arial" charset="0"/>
                <a:cs typeface="Arial" charset="0"/>
              </a:rPr>
              <a:t>Presentazione clinica</a:t>
            </a:r>
          </a:p>
          <a:p>
            <a:pPr marL="0" indent="0" algn="just">
              <a:buNone/>
            </a:pPr>
            <a:endParaRPr lang="it-IT" sz="2000" b="1" dirty="0">
              <a:ea typeface="Arial" charset="0"/>
              <a:cs typeface="Arial" charset="0"/>
            </a:endParaRPr>
          </a:p>
          <a:p>
            <a:pPr algn="just">
              <a:lnSpc>
                <a:spcPct val="100000"/>
              </a:lnSpc>
            </a:pPr>
            <a:r>
              <a:rPr lang="it-IT" sz="2000" dirty="0" err="1">
                <a:ea typeface="Arial" charset="0"/>
                <a:cs typeface="Arial" charset="0"/>
              </a:rPr>
              <a:t>Asterissi</a:t>
            </a:r>
            <a:r>
              <a:rPr lang="it-IT" sz="2000" dirty="0">
                <a:ea typeface="Arial" charset="0"/>
                <a:cs typeface="Arial" charset="0"/>
              </a:rPr>
              <a:t> (</a:t>
            </a:r>
            <a:r>
              <a:rPr lang="it-IT" sz="2000" dirty="0" err="1">
                <a:ea typeface="Arial" charset="0"/>
                <a:cs typeface="Arial" charset="0"/>
              </a:rPr>
              <a:t>flapping</a:t>
            </a:r>
            <a:r>
              <a:rPr lang="it-IT" sz="2000" dirty="0">
                <a:ea typeface="Arial" charset="0"/>
                <a:cs typeface="Arial" charset="0"/>
              </a:rPr>
              <a:t> </a:t>
            </a:r>
            <a:r>
              <a:rPr lang="it-IT" sz="2000" dirty="0" err="1">
                <a:ea typeface="Arial" charset="0"/>
                <a:cs typeface="Arial" charset="0"/>
              </a:rPr>
              <a:t>tremor</a:t>
            </a:r>
            <a:r>
              <a:rPr lang="it-IT" sz="2000" dirty="0" smtClean="0">
                <a:ea typeface="Arial" charset="0"/>
                <a:cs typeface="Arial" charset="0"/>
              </a:rPr>
              <a:t>), spesso presente nelle fasi iniziali/intermedie dell’EE; </a:t>
            </a:r>
            <a:endParaRPr lang="it-IT" sz="2000" dirty="0">
              <a:ea typeface="Arial" charset="0"/>
              <a:cs typeface="Arial" charset="0"/>
            </a:endParaRPr>
          </a:p>
          <a:p>
            <a:pPr algn="just">
              <a:lnSpc>
                <a:spcPct val="100000"/>
              </a:lnSpc>
            </a:pPr>
            <a:r>
              <a:rPr lang="it-IT" sz="2000" dirty="0" smtClean="0">
                <a:ea typeface="Arial" charset="0"/>
                <a:cs typeface="Arial" charset="0"/>
              </a:rPr>
              <a:t>Alterazioni dello stato di coscienza: stati </a:t>
            </a:r>
            <a:r>
              <a:rPr lang="it-IT" sz="2000" dirty="0">
                <a:ea typeface="Arial" charset="0"/>
                <a:cs typeface="Arial" charset="0"/>
              </a:rPr>
              <a:t>confusionali acuti con </a:t>
            </a:r>
            <a:r>
              <a:rPr lang="it-IT" sz="2000" dirty="0" smtClean="0">
                <a:ea typeface="Arial" charset="0"/>
                <a:cs typeface="Arial" charset="0"/>
              </a:rPr>
              <a:t>agitazione/sonnolenza </a:t>
            </a:r>
            <a:r>
              <a:rPr lang="it-IT" sz="2000" dirty="0" smtClean="0">
                <a:ea typeface="Arial" charset="0"/>
                <a:cs typeface="Arial" charset="0"/>
                <a:sym typeface="Wingdings"/>
              </a:rPr>
              <a:t> </a:t>
            </a:r>
            <a:r>
              <a:rPr lang="it-IT" sz="2000" dirty="0" smtClean="0">
                <a:ea typeface="Arial" charset="0"/>
                <a:cs typeface="Arial" charset="0"/>
              </a:rPr>
              <a:t>stupor </a:t>
            </a:r>
            <a:r>
              <a:rPr lang="it-IT" sz="2000" dirty="0" smtClean="0">
                <a:ea typeface="Arial" charset="0"/>
                <a:cs typeface="Arial" charset="0"/>
                <a:sym typeface="Wingdings"/>
              </a:rPr>
              <a:t></a:t>
            </a:r>
            <a:r>
              <a:rPr lang="it-IT" sz="2000" dirty="0" smtClean="0">
                <a:ea typeface="Arial" charset="0"/>
                <a:cs typeface="Arial" charset="0"/>
              </a:rPr>
              <a:t> coma;</a:t>
            </a:r>
          </a:p>
          <a:p>
            <a:pPr algn="just">
              <a:lnSpc>
                <a:spcPct val="100000"/>
              </a:lnSpc>
            </a:pPr>
            <a:r>
              <a:rPr lang="it-IT" sz="2000" dirty="0">
                <a:ea typeface="Arial" charset="0"/>
                <a:cs typeface="Arial" charset="0"/>
              </a:rPr>
              <a:t>Cambiamenti della personalità: apatia, irritabilità, perdita dell’inibizione, comportamenti inappropriati;</a:t>
            </a:r>
          </a:p>
          <a:p>
            <a:pPr algn="just">
              <a:lnSpc>
                <a:spcPct val="100000"/>
              </a:lnSpc>
            </a:pPr>
            <a:r>
              <a:rPr lang="it-IT" sz="2000" dirty="0" smtClean="0">
                <a:ea typeface="Arial" charset="0"/>
                <a:cs typeface="Arial" charset="0"/>
              </a:rPr>
              <a:t>Disturbi del ritmo sonno-veglia con eccessiva sonnolenza diurna;</a:t>
            </a:r>
          </a:p>
          <a:p>
            <a:pPr algn="just">
              <a:lnSpc>
                <a:spcPct val="100000"/>
              </a:lnSpc>
            </a:pPr>
            <a:r>
              <a:rPr lang="it-IT" sz="2000" dirty="0" smtClean="0">
                <a:ea typeface="Arial" charset="0"/>
                <a:cs typeface="Arial" charset="0"/>
              </a:rPr>
              <a:t>Disorientamento nel tempo e nello spazio;</a:t>
            </a:r>
          </a:p>
          <a:p>
            <a:pPr algn="just">
              <a:lnSpc>
                <a:spcPct val="100000"/>
              </a:lnSpc>
            </a:pPr>
            <a:r>
              <a:rPr lang="it-IT" sz="2000" dirty="0" smtClean="0">
                <a:ea typeface="Arial" charset="0"/>
                <a:cs typeface="Arial" charset="0"/>
              </a:rPr>
              <a:t>Anomalie del sistema motorio: ipertonia, </a:t>
            </a:r>
            <a:r>
              <a:rPr lang="it-IT" sz="2000" dirty="0" err="1" smtClean="0">
                <a:ea typeface="Arial" charset="0"/>
                <a:cs typeface="Arial" charset="0"/>
              </a:rPr>
              <a:t>iper-reflessia</a:t>
            </a:r>
            <a:r>
              <a:rPr lang="it-IT" sz="2000" dirty="0" smtClean="0">
                <a:ea typeface="Arial" charset="0"/>
                <a:cs typeface="Arial" charset="0"/>
              </a:rPr>
              <a:t>, segno di </a:t>
            </a:r>
            <a:r>
              <a:rPr lang="it-IT" sz="2000" dirty="0" err="1" smtClean="0">
                <a:ea typeface="Arial" charset="0"/>
                <a:cs typeface="Arial" charset="0"/>
              </a:rPr>
              <a:t>Babinski</a:t>
            </a:r>
            <a:r>
              <a:rPr lang="it-IT" sz="2000" dirty="0" smtClean="0">
                <a:ea typeface="Arial" charset="0"/>
                <a:cs typeface="Arial" charset="0"/>
              </a:rPr>
              <a:t>, segni piramidali, deficit neurologici focali (rari), convulsioni (rare);</a:t>
            </a:r>
          </a:p>
          <a:p>
            <a:pPr algn="just">
              <a:lnSpc>
                <a:spcPct val="100000"/>
              </a:lnSpc>
            </a:pPr>
            <a:r>
              <a:rPr lang="it-IT" sz="2000" dirty="0" smtClean="0">
                <a:ea typeface="Arial" charset="0"/>
                <a:cs typeface="Arial" charset="0"/>
              </a:rPr>
              <a:t>Disfunzioni extrapiramidali: </a:t>
            </a:r>
            <a:r>
              <a:rPr lang="it-IT" sz="2000" dirty="0" err="1" smtClean="0">
                <a:ea typeface="Arial" charset="0"/>
                <a:cs typeface="Arial" charset="0"/>
              </a:rPr>
              <a:t>ipomimia</a:t>
            </a:r>
            <a:r>
              <a:rPr lang="it-IT" sz="2000" dirty="0" smtClean="0">
                <a:ea typeface="Arial" charset="0"/>
                <a:cs typeface="Arial" charset="0"/>
              </a:rPr>
              <a:t>, rigidità muscolare, bradicinesia, ipocinesia, monotonia, rallentamento nell’eloquio, tremore </a:t>
            </a:r>
            <a:r>
              <a:rPr lang="it-IT" sz="2000" dirty="0" err="1" smtClean="0">
                <a:ea typeface="Arial" charset="0"/>
                <a:cs typeface="Arial" charset="0"/>
              </a:rPr>
              <a:t>simil</a:t>
            </a:r>
            <a:r>
              <a:rPr lang="it-IT" sz="2000" dirty="0" smtClean="0">
                <a:ea typeface="Arial" charset="0"/>
                <a:cs typeface="Arial" charset="0"/>
              </a:rPr>
              <a:t>-parkinsoniano, discinesia, movimenti involontari simili a </a:t>
            </a:r>
            <a:r>
              <a:rPr lang="it-IT" sz="2000" dirty="0" err="1" smtClean="0">
                <a:ea typeface="Arial" charset="0"/>
                <a:cs typeface="Arial" charset="0"/>
              </a:rPr>
              <a:t>tics</a:t>
            </a:r>
            <a:r>
              <a:rPr lang="it-IT" sz="2000" dirty="0" smtClean="0">
                <a:ea typeface="Arial" charset="0"/>
                <a:cs typeface="Arial" charset="0"/>
              </a:rPr>
              <a:t> o corea (rari). </a:t>
            </a:r>
          </a:p>
          <a:p>
            <a:pPr algn="just"/>
            <a:endParaRPr lang="it-IT" sz="2000" dirty="0" smtClean="0">
              <a:ea typeface="Arial" charset="0"/>
              <a:cs typeface="Arial" charset="0"/>
            </a:endParaRPr>
          </a:p>
          <a:p>
            <a:pPr algn="just"/>
            <a:endParaRPr lang="it-IT" sz="2000" dirty="0" smtClean="0">
              <a:ea typeface="Arial" charset="0"/>
              <a:cs typeface="Arial" charset="0"/>
            </a:endParaRPr>
          </a:p>
          <a:p>
            <a:pPr marL="0" indent="0">
              <a:buNone/>
            </a:pPr>
            <a:endParaRPr lang="it-IT" sz="2000" b="1" dirty="0">
              <a:ea typeface="Arial" charset="0"/>
              <a:cs typeface="Arial" charset="0"/>
            </a:endParaRPr>
          </a:p>
        </p:txBody>
      </p:sp>
    </p:spTree>
    <p:extLst>
      <p:ext uri="{BB962C8B-B14F-4D97-AF65-F5344CB8AC3E}">
        <p14:creationId xmlns:p14="http://schemas.microsoft.com/office/powerpoint/2010/main" val="141370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14</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560518" y="1392380"/>
            <a:ext cx="7886117" cy="46031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00000"/>
              </a:lnSpc>
              <a:buNone/>
            </a:pPr>
            <a:r>
              <a:rPr lang="it-IT" sz="2200" b="1" dirty="0" smtClean="0">
                <a:ea typeface="Arial" charset="0"/>
                <a:cs typeface="Arial" charset="0"/>
              </a:rPr>
              <a:t>Manifestazioni meno frequenti</a:t>
            </a:r>
          </a:p>
          <a:p>
            <a:pPr marL="0" indent="0">
              <a:lnSpc>
                <a:spcPct val="100000"/>
              </a:lnSpc>
              <a:buNone/>
            </a:pPr>
            <a:endParaRPr lang="it-IT" sz="2000" b="1" dirty="0">
              <a:ea typeface="Arial" charset="0"/>
              <a:cs typeface="Arial" charset="0"/>
            </a:endParaRPr>
          </a:p>
          <a:p>
            <a:pPr algn="just">
              <a:lnSpc>
                <a:spcPct val="100000"/>
              </a:lnSpc>
            </a:pPr>
            <a:r>
              <a:rPr lang="it-IT" sz="2000" b="1" dirty="0" smtClean="0">
                <a:ea typeface="Arial" charset="0"/>
                <a:cs typeface="Arial" charset="0"/>
              </a:rPr>
              <a:t>Mielopatia epatica: </a:t>
            </a:r>
            <a:r>
              <a:rPr lang="it-IT" sz="2000" dirty="0" smtClean="0">
                <a:ea typeface="Arial" charset="0"/>
                <a:cs typeface="Arial" charset="0"/>
              </a:rPr>
              <a:t>pattern atipico di EE, probabilmente correlato a shunt porto-cavale marcato di lunga durata, caratterizzato da anomalie motorie severe che eccedono rispetto alle disfunzioni cognitive.</a:t>
            </a:r>
          </a:p>
          <a:p>
            <a:pPr algn="just">
              <a:lnSpc>
                <a:spcPct val="100000"/>
              </a:lnSpc>
            </a:pPr>
            <a:endParaRPr lang="it-IT" sz="2000" dirty="0">
              <a:ea typeface="Arial" charset="0"/>
              <a:cs typeface="Arial" charset="0"/>
            </a:endParaRPr>
          </a:p>
          <a:p>
            <a:pPr algn="just">
              <a:lnSpc>
                <a:spcPct val="100000"/>
              </a:lnSpc>
            </a:pPr>
            <a:r>
              <a:rPr lang="it-IT" sz="2000" b="1" dirty="0" smtClean="0">
                <a:ea typeface="Arial" charset="0"/>
                <a:cs typeface="Arial" charset="0"/>
              </a:rPr>
              <a:t>EE persistente</a:t>
            </a:r>
            <a:r>
              <a:rPr lang="it-IT" sz="2000" dirty="0" smtClean="0">
                <a:ea typeface="Arial" charset="0"/>
                <a:cs typeface="Arial" charset="0"/>
              </a:rPr>
              <a:t>: condizione riscontrabile nel 4% dei pazienti affetti da cirrosi e che si può presentare con segni piramidali e/o extra-piramidali che non rispondono alla terapia volta a ridurre i livelli di ammonio;  </a:t>
            </a:r>
            <a:r>
              <a:rPr lang="it-IT" sz="2000" dirty="0">
                <a:ea typeface="Arial" charset="0"/>
                <a:cs typeface="Arial" charset="0"/>
              </a:rPr>
              <a:t>in questi casi l’analisi post-</a:t>
            </a:r>
            <a:r>
              <a:rPr lang="it-IT" sz="2000" dirty="0" err="1">
                <a:ea typeface="Arial" charset="0"/>
                <a:cs typeface="Arial" charset="0"/>
              </a:rPr>
              <a:t>mortem</a:t>
            </a:r>
            <a:r>
              <a:rPr lang="it-IT" sz="2000" dirty="0">
                <a:ea typeface="Arial" charset="0"/>
                <a:cs typeface="Arial" charset="0"/>
              </a:rPr>
              <a:t> dell’encefalo rivela la presenza di </a:t>
            </a:r>
            <a:r>
              <a:rPr lang="it-IT" sz="2000" dirty="0" smtClean="0">
                <a:ea typeface="Arial" charset="0"/>
                <a:cs typeface="Arial" charset="0"/>
              </a:rPr>
              <a:t>una atrofia </a:t>
            </a:r>
            <a:r>
              <a:rPr lang="it-IT" sz="2000" dirty="0">
                <a:ea typeface="Arial" charset="0"/>
                <a:cs typeface="Arial" charset="0"/>
              </a:rPr>
              <a:t>cerebrale </a:t>
            </a:r>
            <a:r>
              <a:rPr lang="it-IT" sz="2000" dirty="0" smtClean="0">
                <a:ea typeface="Arial" charset="0"/>
                <a:cs typeface="Arial" charset="0"/>
              </a:rPr>
              <a:t>di grado variabile (condizione in passato nota come degenerazione </a:t>
            </a:r>
            <a:r>
              <a:rPr lang="it-IT" sz="2000" dirty="0" err="1">
                <a:ea typeface="Arial" charset="0"/>
                <a:cs typeface="Arial" charset="0"/>
              </a:rPr>
              <a:t>epatolenticolare</a:t>
            </a:r>
            <a:r>
              <a:rPr lang="it-IT" sz="2000" dirty="0">
                <a:ea typeface="Arial" charset="0"/>
                <a:cs typeface="Arial" charset="0"/>
              </a:rPr>
              <a:t> acquisita). </a:t>
            </a:r>
            <a:endParaRPr lang="it-IT" sz="2000" b="1" dirty="0" smtClean="0">
              <a:ea typeface="Arial" charset="0"/>
              <a:cs typeface="Arial" charset="0"/>
            </a:endParaRPr>
          </a:p>
          <a:p>
            <a:pPr marL="0" indent="0">
              <a:buNone/>
            </a:pPr>
            <a:endParaRPr lang="it-IT" sz="2000" dirty="0" smtClean="0">
              <a:ea typeface="Arial" charset="0"/>
              <a:cs typeface="Arial" charset="0"/>
            </a:endParaRPr>
          </a:p>
        </p:txBody>
      </p:sp>
    </p:spTree>
    <p:extLst>
      <p:ext uri="{BB962C8B-B14F-4D97-AF65-F5344CB8AC3E}">
        <p14:creationId xmlns:p14="http://schemas.microsoft.com/office/powerpoint/2010/main" val="718860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15</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726191" y="1033026"/>
            <a:ext cx="7503410" cy="252761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200" b="1" dirty="0" smtClean="0">
                <a:ea typeface="Arial" charset="0"/>
                <a:cs typeface="Arial" charset="0"/>
              </a:rPr>
              <a:t>Classificazione </a:t>
            </a:r>
            <a:r>
              <a:rPr lang="it-IT" sz="2200" b="1" dirty="0" smtClean="0">
                <a:ea typeface="Arial" charset="0"/>
                <a:cs typeface="Arial" charset="0"/>
                <a:sym typeface="Wingdings"/>
              </a:rPr>
              <a:t></a:t>
            </a:r>
            <a:r>
              <a:rPr lang="it-IT" sz="2200" b="1" dirty="0" smtClean="0">
                <a:ea typeface="Arial" charset="0"/>
                <a:cs typeface="Arial" charset="0"/>
              </a:rPr>
              <a:t> criteri</a:t>
            </a:r>
          </a:p>
          <a:p>
            <a:pPr marL="0" indent="0" algn="ctr">
              <a:buNone/>
            </a:pPr>
            <a:endParaRPr lang="it-IT" sz="2200" b="1" dirty="0">
              <a:ea typeface="Arial" charset="0"/>
              <a:cs typeface="Arial" charset="0"/>
            </a:endParaRPr>
          </a:p>
          <a:p>
            <a:pPr algn="just"/>
            <a:r>
              <a:rPr lang="it-IT" sz="2000" b="1" dirty="0" smtClean="0">
                <a:ea typeface="Arial" charset="0"/>
                <a:cs typeface="Arial" charset="0"/>
              </a:rPr>
              <a:t>Condizioni che portano all’EE: </a:t>
            </a:r>
            <a:r>
              <a:rPr lang="it-IT" sz="2000" dirty="0" smtClean="0">
                <a:ea typeface="Arial" charset="0"/>
                <a:cs typeface="Arial" charset="0"/>
              </a:rPr>
              <a:t>tipo</a:t>
            </a:r>
            <a:r>
              <a:rPr lang="it-IT" sz="2000" b="1" dirty="0" smtClean="0">
                <a:ea typeface="Arial" charset="0"/>
                <a:cs typeface="Arial" charset="0"/>
              </a:rPr>
              <a:t> </a:t>
            </a:r>
            <a:r>
              <a:rPr lang="it-IT" sz="2000" dirty="0" smtClean="0">
                <a:ea typeface="Arial" charset="0"/>
                <a:cs typeface="Arial" charset="0"/>
              </a:rPr>
              <a:t>A, B o C;</a:t>
            </a:r>
            <a:endParaRPr lang="it-IT" sz="2000" b="1" dirty="0" smtClean="0">
              <a:ea typeface="Arial" charset="0"/>
              <a:cs typeface="Arial" charset="0"/>
            </a:endParaRPr>
          </a:p>
          <a:p>
            <a:pPr algn="just"/>
            <a:r>
              <a:rPr lang="it-IT" sz="2000" b="1" dirty="0" smtClean="0">
                <a:ea typeface="Arial" charset="0"/>
                <a:cs typeface="Arial" charset="0"/>
              </a:rPr>
              <a:t>Gravità delle alterazioni mentali: </a:t>
            </a:r>
            <a:r>
              <a:rPr lang="it-IT" sz="2000" dirty="0" err="1" smtClean="0">
                <a:ea typeface="Arial" charset="0"/>
                <a:cs typeface="Arial" charset="0"/>
              </a:rPr>
              <a:t>covert</a:t>
            </a:r>
            <a:r>
              <a:rPr lang="it-IT" sz="2000" dirty="0" smtClean="0">
                <a:ea typeface="Arial" charset="0"/>
                <a:cs typeface="Arial" charset="0"/>
              </a:rPr>
              <a:t> o conclamata;</a:t>
            </a:r>
            <a:endParaRPr lang="it-IT" sz="2000" b="1" dirty="0" smtClean="0">
              <a:ea typeface="Arial" charset="0"/>
              <a:cs typeface="Arial" charset="0"/>
            </a:endParaRPr>
          </a:p>
          <a:p>
            <a:pPr algn="just"/>
            <a:r>
              <a:rPr lang="it-IT" sz="2000" b="1" dirty="0" smtClean="0">
                <a:ea typeface="Arial" charset="0"/>
                <a:cs typeface="Arial" charset="0"/>
              </a:rPr>
              <a:t>Decorso temporale delle alterazioni mentali</a:t>
            </a:r>
            <a:r>
              <a:rPr lang="it-IT" sz="2000" dirty="0" smtClean="0">
                <a:ea typeface="Arial" charset="0"/>
                <a:cs typeface="Arial" charset="0"/>
              </a:rPr>
              <a:t>: episodica, ricorrente o persistente;</a:t>
            </a:r>
            <a:endParaRPr lang="it-IT" sz="2000" b="1" dirty="0" smtClean="0">
              <a:ea typeface="Arial" charset="0"/>
              <a:cs typeface="Arial" charset="0"/>
            </a:endParaRPr>
          </a:p>
          <a:p>
            <a:pPr algn="just"/>
            <a:r>
              <a:rPr lang="it-IT" sz="2000" b="1" dirty="0" smtClean="0">
                <a:ea typeface="Arial" charset="0"/>
                <a:cs typeface="Arial" charset="0"/>
              </a:rPr>
              <a:t>Presenza di eventi precipitanti e facilitanti </a:t>
            </a:r>
            <a:r>
              <a:rPr lang="it-IT" sz="1800" dirty="0" smtClean="0">
                <a:ea typeface="Arial" charset="0"/>
                <a:cs typeface="Arial" charset="0"/>
              </a:rPr>
              <a:t>(tabella sotto).</a:t>
            </a:r>
            <a:endParaRPr lang="it-IT" sz="1800" b="1" dirty="0" smtClean="0">
              <a:ea typeface="Arial" charset="0"/>
              <a:cs typeface="Arial" charset="0"/>
            </a:endParaRPr>
          </a:p>
          <a:p>
            <a:pPr marL="0" indent="0">
              <a:buNone/>
            </a:pPr>
            <a:endParaRPr lang="it-IT" sz="2000" b="1" dirty="0">
              <a:ea typeface="Arial" charset="0"/>
              <a:cs typeface="Arial" charset="0"/>
            </a:endParaRPr>
          </a:p>
          <a:p>
            <a:pPr marL="0" indent="0">
              <a:buNone/>
            </a:pPr>
            <a:endParaRPr lang="it-IT" sz="2000" b="1" dirty="0" smtClean="0">
              <a:ea typeface="Arial" charset="0"/>
              <a:cs typeface="Arial" charset="0"/>
            </a:endParaRPr>
          </a:p>
          <a:p>
            <a:pPr marL="0" indent="0">
              <a:buNone/>
            </a:pPr>
            <a:endParaRPr lang="it-IT" sz="2000" dirty="0" smtClean="0">
              <a:ea typeface="Arial" charset="0"/>
              <a:cs typeface="Arial"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91" y="3732089"/>
            <a:ext cx="7503410" cy="1961786"/>
          </a:xfrm>
          <a:prstGeom prst="rect">
            <a:avLst/>
          </a:prstGeom>
        </p:spPr>
      </p:pic>
    </p:spTree>
    <p:extLst>
      <p:ext uri="{BB962C8B-B14F-4D97-AF65-F5344CB8AC3E}">
        <p14:creationId xmlns:p14="http://schemas.microsoft.com/office/powerpoint/2010/main" val="1538045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16</a:t>
            </a:fld>
            <a:endParaRPr lang="it-IT" sz="2400" dirty="0">
              <a:solidFill>
                <a:schemeClr val="bg2">
                  <a:lumMod val="50000"/>
                </a:schemeClr>
              </a:solidFill>
              <a:latin typeface="Helvetica" charset="0"/>
              <a:ea typeface="Helvetica" charset="0"/>
              <a:cs typeface="Helvetica"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90" y="1605456"/>
            <a:ext cx="8716044" cy="4354169"/>
          </a:xfrm>
          <a:prstGeom prst="rect">
            <a:avLst/>
          </a:prstGeom>
        </p:spPr>
      </p:pic>
      <p:sp>
        <p:nvSpPr>
          <p:cNvPr id="3" name="CasellaDiTesto 2"/>
          <p:cNvSpPr txBox="1"/>
          <p:nvPr/>
        </p:nvSpPr>
        <p:spPr>
          <a:xfrm>
            <a:off x="154690" y="943495"/>
            <a:ext cx="8716044" cy="430887"/>
          </a:xfrm>
          <a:prstGeom prst="rect">
            <a:avLst/>
          </a:prstGeom>
          <a:noFill/>
        </p:spPr>
        <p:txBody>
          <a:bodyPr wrap="square" rtlCol="0">
            <a:spAutoFit/>
          </a:bodyPr>
          <a:lstStyle/>
          <a:p>
            <a:pPr algn="ctr"/>
            <a:r>
              <a:rPr lang="it-IT" sz="2200" b="1" dirty="0" smtClean="0"/>
              <a:t>Valutazione della gravità delle alterazioni mentali</a:t>
            </a:r>
            <a:endParaRPr lang="it-IT" sz="2200" b="1" dirty="0"/>
          </a:p>
        </p:txBody>
      </p:sp>
    </p:spTree>
    <p:extLst>
      <p:ext uri="{BB962C8B-B14F-4D97-AF65-F5344CB8AC3E}">
        <p14:creationId xmlns:p14="http://schemas.microsoft.com/office/powerpoint/2010/main" val="1112737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17</a:t>
            </a:fld>
            <a:endParaRPr lang="it-IT" sz="2400" dirty="0">
              <a:solidFill>
                <a:schemeClr val="bg2">
                  <a:lumMod val="50000"/>
                </a:schemeClr>
              </a:solidFill>
              <a:latin typeface="Helvetica" charset="0"/>
              <a:ea typeface="Helvetica" charset="0"/>
              <a:cs typeface="Helvetica"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4" y="1387247"/>
            <a:ext cx="8130741" cy="4909127"/>
          </a:xfrm>
          <a:prstGeom prst="rect">
            <a:avLst/>
          </a:prstGeom>
        </p:spPr>
      </p:pic>
      <p:sp>
        <p:nvSpPr>
          <p:cNvPr id="6" name="CasellaDiTesto 5"/>
          <p:cNvSpPr txBox="1"/>
          <p:nvPr/>
        </p:nvSpPr>
        <p:spPr>
          <a:xfrm>
            <a:off x="498763" y="914400"/>
            <a:ext cx="8130741" cy="430887"/>
          </a:xfrm>
          <a:prstGeom prst="rect">
            <a:avLst/>
          </a:prstGeom>
          <a:noFill/>
        </p:spPr>
        <p:txBody>
          <a:bodyPr wrap="square" rtlCol="0">
            <a:spAutoFit/>
          </a:bodyPr>
          <a:lstStyle/>
          <a:p>
            <a:pPr algn="ctr"/>
            <a:r>
              <a:rPr lang="it-IT" sz="2200" b="1" dirty="0" smtClean="0"/>
              <a:t>Classificazione dell’EE</a:t>
            </a:r>
            <a:endParaRPr lang="it-IT" sz="2200" b="1" dirty="0"/>
          </a:p>
        </p:txBody>
      </p:sp>
    </p:spTree>
    <p:extLst>
      <p:ext uri="{BB962C8B-B14F-4D97-AF65-F5344CB8AC3E}">
        <p14:creationId xmlns:p14="http://schemas.microsoft.com/office/powerpoint/2010/main" val="1906078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18</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632080" y="1981303"/>
            <a:ext cx="3949138" cy="3824689"/>
          </a:xfrm>
          <a:prstGeom prst="rect">
            <a:avLst/>
          </a:prstGeom>
          <a:ln w="19050">
            <a:solidFill>
              <a:schemeClr val="accent1"/>
            </a:solidFill>
          </a:ln>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10000"/>
              </a:lnSpc>
            </a:pPr>
            <a:r>
              <a:rPr lang="it-IT" sz="2200" dirty="0" smtClean="0">
                <a:ea typeface="Arial" charset="0"/>
                <a:cs typeface="Arial" charset="0"/>
              </a:rPr>
              <a:t>Astinenza da alcolici/oppioidi</a:t>
            </a:r>
          </a:p>
          <a:p>
            <a:pPr>
              <a:lnSpc>
                <a:spcPct val="110000"/>
              </a:lnSpc>
            </a:pPr>
            <a:r>
              <a:rPr lang="it-IT" sz="2200" dirty="0" smtClean="0">
                <a:ea typeface="Arial" charset="0"/>
                <a:cs typeface="Arial" charset="0"/>
              </a:rPr>
              <a:t>Crisi epilettiche non convulsive</a:t>
            </a:r>
          </a:p>
          <a:p>
            <a:pPr>
              <a:lnSpc>
                <a:spcPct val="110000"/>
              </a:lnSpc>
            </a:pPr>
            <a:r>
              <a:rPr lang="it-IT" sz="2200" dirty="0" smtClean="0">
                <a:ea typeface="Arial" charset="0"/>
                <a:cs typeface="Arial" charset="0"/>
              </a:rPr>
              <a:t>Deficit di vitamine o sindromi secondarie a malnutrizione</a:t>
            </a:r>
          </a:p>
          <a:p>
            <a:pPr>
              <a:lnSpc>
                <a:spcPct val="110000"/>
              </a:lnSpc>
            </a:pPr>
            <a:r>
              <a:rPr lang="it-IT" sz="2200" dirty="0" smtClean="0">
                <a:ea typeface="Arial" charset="0"/>
                <a:cs typeface="Arial" charset="0"/>
              </a:rPr>
              <a:t>Encefalopatia da disordini elettrolitici</a:t>
            </a:r>
          </a:p>
          <a:p>
            <a:pPr>
              <a:lnSpc>
                <a:spcPct val="110000"/>
              </a:lnSpc>
            </a:pPr>
            <a:r>
              <a:rPr lang="it-IT" sz="2200" dirty="0" smtClean="0">
                <a:ea typeface="Arial" charset="0"/>
                <a:cs typeface="Arial" charset="0"/>
              </a:rPr>
              <a:t>Encefalopatia di origine endocrina</a:t>
            </a:r>
          </a:p>
          <a:p>
            <a:pPr>
              <a:lnSpc>
                <a:spcPct val="110000"/>
              </a:lnSpc>
            </a:pPr>
            <a:r>
              <a:rPr lang="it-IT" sz="2200" dirty="0" smtClean="0">
                <a:ea typeface="Arial" charset="0"/>
                <a:cs typeface="Arial" charset="0"/>
              </a:rPr>
              <a:t>Encefalopatia di </a:t>
            </a:r>
            <a:r>
              <a:rPr lang="it-IT" sz="2200" dirty="0" err="1" smtClean="0">
                <a:ea typeface="Arial" charset="0"/>
                <a:cs typeface="Arial" charset="0"/>
              </a:rPr>
              <a:t>Wernike</a:t>
            </a:r>
            <a:endParaRPr lang="it-IT" sz="2200" dirty="0" smtClean="0">
              <a:ea typeface="Arial" charset="0"/>
              <a:cs typeface="Arial" charset="0"/>
            </a:endParaRPr>
          </a:p>
          <a:p>
            <a:pPr>
              <a:lnSpc>
                <a:spcPct val="110000"/>
              </a:lnSpc>
            </a:pPr>
            <a:r>
              <a:rPr lang="it-IT" sz="2200" dirty="0" smtClean="0">
                <a:ea typeface="Arial" charset="0"/>
                <a:cs typeface="Arial" charset="0"/>
              </a:rPr>
              <a:t>Encefalopatia </a:t>
            </a:r>
            <a:r>
              <a:rPr lang="it-IT" sz="2200" dirty="0" err="1" smtClean="0">
                <a:ea typeface="Arial" charset="0"/>
                <a:cs typeface="Arial" charset="0"/>
              </a:rPr>
              <a:t>ipercapnica</a:t>
            </a:r>
            <a:endParaRPr lang="it-IT" sz="2200" dirty="0" smtClean="0">
              <a:ea typeface="Arial" charset="0"/>
              <a:cs typeface="Arial" charset="0"/>
            </a:endParaRPr>
          </a:p>
          <a:p>
            <a:pPr>
              <a:lnSpc>
                <a:spcPct val="110000"/>
              </a:lnSpc>
            </a:pPr>
            <a:r>
              <a:rPr lang="it-IT" sz="2200" dirty="0" smtClean="0">
                <a:ea typeface="Arial" charset="0"/>
                <a:cs typeface="Arial" charset="0"/>
              </a:rPr>
              <a:t>Encefalopatia iperosmotica</a:t>
            </a:r>
          </a:p>
          <a:p>
            <a:pPr marL="0" indent="0">
              <a:buNone/>
            </a:pPr>
            <a:endParaRPr lang="it-IT" sz="2000" b="1" dirty="0">
              <a:ea typeface="Arial" charset="0"/>
              <a:cs typeface="Arial" charset="0"/>
            </a:endParaRPr>
          </a:p>
        </p:txBody>
      </p:sp>
      <p:sp>
        <p:nvSpPr>
          <p:cNvPr id="2" name="CasellaDiTesto 1"/>
          <p:cNvSpPr txBox="1"/>
          <p:nvPr/>
        </p:nvSpPr>
        <p:spPr>
          <a:xfrm>
            <a:off x="4672658" y="1981302"/>
            <a:ext cx="3876982" cy="3824689"/>
          </a:xfrm>
          <a:prstGeom prst="rect">
            <a:avLst/>
          </a:prstGeom>
          <a:noFill/>
          <a:ln w="19050">
            <a:solidFill>
              <a:schemeClr val="accent1"/>
            </a:solidFill>
          </a:ln>
        </p:spPr>
        <p:txBody>
          <a:bodyPr wrap="square" rtlCol="0">
            <a:spAutoFit/>
          </a:bodyPr>
          <a:lstStyle/>
          <a:p>
            <a:pPr marL="285750" indent="-285750">
              <a:buFont typeface="Arial" charset="0"/>
              <a:buChar char="•"/>
            </a:pPr>
            <a:r>
              <a:rPr lang="it-IT" sz="2000" dirty="0" smtClean="0">
                <a:ea typeface="Arial" charset="0"/>
                <a:cs typeface="Arial" charset="0"/>
              </a:rPr>
              <a:t>Encefalopatia </a:t>
            </a:r>
            <a:r>
              <a:rPr lang="it-IT" sz="2000" dirty="0" err="1" smtClean="0">
                <a:ea typeface="Arial" charset="0"/>
                <a:cs typeface="Arial" charset="0"/>
              </a:rPr>
              <a:t>ipo</a:t>
            </a:r>
            <a:r>
              <a:rPr lang="it-IT" sz="2000" dirty="0" smtClean="0">
                <a:ea typeface="Arial" charset="0"/>
                <a:cs typeface="Arial" charset="0"/>
              </a:rPr>
              <a:t>/iperglicemica</a:t>
            </a:r>
          </a:p>
          <a:p>
            <a:pPr marL="285750" indent="-285750">
              <a:buFont typeface="Arial" charset="0"/>
              <a:buChar char="•"/>
            </a:pPr>
            <a:r>
              <a:rPr lang="it-IT" sz="2000" dirty="0" smtClean="0">
                <a:ea typeface="Arial" charset="0"/>
                <a:cs typeface="Arial" charset="0"/>
              </a:rPr>
              <a:t>Encefalopatia settica</a:t>
            </a:r>
          </a:p>
          <a:p>
            <a:pPr marL="285750" indent="-285750">
              <a:buFont typeface="Arial" charset="0"/>
              <a:buChar char="•"/>
            </a:pPr>
            <a:r>
              <a:rPr lang="it-IT" sz="2000" dirty="0" smtClean="0">
                <a:ea typeface="Arial" charset="0"/>
                <a:cs typeface="Arial" charset="0"/>
              </a:rPr>
              <a:t>Encefalopatia uremica</a:t>
            </a:r>
          </a:p>
          <a:p>
            <a:pPr marL="285750" indent="-285750">
              <a:buFont typeface="Arial" charset="0"/>
              <a:buChar char="•"/>
            </a:pPr>
            <a:r>
              <a:rPr lang="it-IT" sz="2000" dirty="0" smtClean="0">
                <a:ea typeface="Arial" charset="0"/>
                <a:cs typeface="Arial" charset="0"/>
              </a:rPr>
              <a:t>Intossicazione </a:t>
            </a:r>
            <a:r>
              <a:rPr lang="it-IT" sz="2000" dirty="0">
                <a:ea typeface="Arial" charset="0"/>
                <a:cs typeface="Arial" charset="0"/>
              </a:rPr>
              <a:t>da </a:t>
            </a:r>
            <a:r>
              <a:rPr lang="it-IT" sz="2000" dirty="0" smtClean="0">
                <a:ea typeface="Arial" charset="0"/>
                <a:cs typeface="Arial" charset="0"/>
              </a:rPr>
              <a:t>alcol </a:t>
            </a:r>
          </a:p>
          <a:p>
            <a:pPr marL="285750" indent="-285750">
              <a:buFont typeface="Arial" charset="0"/>
              <a:buChar char="•"/>
            </a:pPr>
            <a:r>
              <a:rPr lang="it-IT" sz="2000" dirty="0" smtClean="0">
                <a:ea typeface="Arial" charset="0"/>
                <a:cs typeface="Arial" charset="0"/>
              </a:rPr>
              <a:t>Intossicazione da </a:t>
            </a:r>
            <a:r>
              <a:rPr lang="it-IT" sz="2000" dirty="0">
                <a:ea typeface="Arial" charset="0"/>
                <a:cs typeface="Arial" charset="0"/>
              </a:rPr>
              <a:t>sostanze </a:t>
            </a:r>
            <a:r>
              <a:rPr lang="it-IT" sz="2000" dirty="0" smtClean="0">
                <a:ea typeface="Arial" charset="0"/>
                <a:cs typeface="Arial" charset="0"/>
              </a:rPr>
              <a:t>stupefacenti</a:t>
            </a:r>
          </a:p>
          <a:p>
            <a:pPr marL="285750" indent="-285750">
              <a:buFont typeface="Arial" charset="0"/>
              <a:buChar char="•"/>
            </a:pPr>
            <a:r>
              <a:rPr lang="it-IT" sz="2000" dirty="0" smtClean="0">
                <a:ea typeface="Arial" charset="0"/>
                <a:cs typeface="Arial" charset="0"/>
              </a:rPr>
              <a:t>Intossicazione da </a:t>
            </a:r>
            <a:r>
              <a:rPr lang="it-IT" sz="2000" dirty="0">
                <a:ea typeface="Arial" charset="0"/>
                <a:cs typeface="Arial" charset="0"/>
              </a:rPr>
              <a:t>benzodiazepine o da altri farmaci </a:t>
            </a:r>
            <a:r>
              <a:rPr lang="it-IT" sz="2000" dirty="0" smtClean="0">
                <a:ea typeface="Arial" charset="0"/>
                <a:cs typeface="Arial" charset="0"/>
              </a:rPr>
              <a:t>psicoattivi</a:t>
            </a:r>
          </a:p>
          <a:p>
            <a:pPr marL="285750" indent="-285750">
              <a:buFont typeface="Arial" charset="0"/>
              <a:buChar char="•"/>
            </a:pPr>
            <a:r>
              <a:rPr lang="it-IT" sz="2000" dirty="0" smtClean="0">
                <a:ea typeface="Arial" charset="0"/>
                <a:cs typeface="Arial" charset="0"/>
              </a:rPr>
              <a:t>Lesione intracranica</a:t>
            </a:r>
          </a:p>
          <a:p>
            <a:pPr marL="285750" indent="-285750">
              <a:buFont typeface="Arial" charset="0"/>
              <a:buChar char="•"/>
            </a:pPr>
            <a:r>
              <a:rPr lang="it-IT" sz="2000" dirty="0" smtClean="0">
                <a:ea typeface="Arial" charset="0"/>
                <a:cs typeface="Arial" charset="0"/>
              </a:rPr>
              <a:t>Meningoencefalite</a:t>
            </a:r>
          </a:p>
          <a:p>
            <a:pPr marL="285750" indent="-285750">
              <a:buFont typeface="Arial" charset="0"/>
              <a:buChar char="•"/>
            </a:pPr>
            <a:r>
              <a:rPr lang="it-IT" sz="2000" dirty="0" smtClean="0">
                <a:ea typeface="Arial" charset="0"/>
                <a:cs typeface="Arial" charset="0"/>
              </a:rPr>
              <a:t>Simulazione</a:t>
            </a:r>
            <a:endParaRPr lang="it-IT" sz="2000" b="1" dirty="0">
              <a:ea typeface="Arial" charset="0"/>
              <a:cs typeface="Arial" charset="0"/>
            </a:endParaRPr>
          </a:p>
        </p:txBody>
      </p:sp>
      <p:sp>
        <p:nvSpPr>
          <p:cNvPr id="3" name="Rettangolo 2"/>
          <p:cNvSpPr/>
          <p:nvPr/>
        </p:nvSpPr>
        <p:spPr>
          <a:xfrm>
            <a:off x="632080" y="1186934"/>
            <a:ext cx="7814555" cy="430887"/>
          </a:xfrm>
          <a:prstGeom prst="rect">
            <a:avLst/>
          </a:prstGeom>
        </p:spPr>
        <p:txBody>
          <a:bodyPr wrap="square">
            <a:spAutoFit/>
          </a:bodyPr>
          <a:lstStyle/>
          <a:p>
            <a:pPr algn="ctr"/>
            <a:r>
              <a:rPr lang="it-IT" sz="2200" b="1" dirty="0">
                <a:ea typeface="Arial" charset="0"/>
                <a:cs typeface="Arial" charset="0"/>
              </a:rPr>
              <a:t>Diagnosi differenziale </a:t>
            </a:r>
          </a:p>
        </p:txBody>
      </p:sp>
    </p:spTree>
    <p:extLst>
      <p:ext uri="{BB962C8B-B14F-4D97-AF65-F5344CB8AC3E}">
        <p14:creationId xmlns:p14="http://schemas.microsoft.com/office/powerpoint/2010/main" val="718238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57455" y="1365427"/>
            <a:ext cx="7240347" cy="4243101"/>
          </a:xfrm>
        </p:spPr>
        <p:txBody>
          <a:bodyPr>
            <a:normAutofit/>
          </a:bodyPr>
          <a:lstStyle/>
          <a:p>
            <a:pPr algn="l">
              <a:lnSpc>
                <a:spcPct val="100000"/>
              </a:lnSpc>
            </a:pPr>
            <a:r>
              <a:rPr lang="it-IT" sz="2000" b="1" dirty="0" smtClean="0">
                <a:ea typeface="Arial" charset="0"/>
                <a:cs typeface="Arial" charset="0"/>
              </a:rPr>
              <a:t>S.C.M. uomo, 67 anni</a:t>
            </a:r>
          </a:p>
          <a:p>
            <a:pPr algn="l">
              <a:lnSpc>
                <a:spcPct val="100000"/>
              </a:lnSpc>
            </a:pPr>
            <a:endParaRPr lang="it-IT" sz="2000" dirty="0">
              <a:ea typeface="Arial" charset="0"/>
              <a:cs typeface="Arial" charset="0"/>
            </a:endParaRPr>
          </a:p>
          <a:p>
            <a:pPr algn="l">
              <a:lnSpc>
                <a:spcPct val="100000"/>
              </a:lnSpc>
            </a:pPr>
            <a:r>
              <a:rPr lang="it-IT" sz="2000" b="1" dirty="0" smtClean="0">
                <a:ea typeface="Arial" charset="0"/>
                <a:cs typeface="Arial" charset="0"/>
              </a:rPr>
              <a:t>Anamnesi patologica remota: </a:t>
            </a:r>
          </a:p>
          <a:p>
            <a:pPr marL="285750" indent="-285750" algn="l">
              <a:lnSpc>
                <a:spcPct val="100000"/>
              </a:lnSpc>
              <a:buFont typeface="Arial" charset="0"/>
              <a:buChar char="•"/>
            </a:pPr>
            <a:r>
              <a:rPr lang="it-IT" sz="2000" dirty="0">
                <a:ea typeface="Arial" charset="0"/>
                <a:cs typeface="Arial" charset="0"/>
              </a:rPr>
              <a:t>Pregressa infezione da </a:t>
            </a:r>
            <a:r>
              <a:rPr lang="it-IT" sz="2000" dirty="0" smtClean="0">
                <a:ea typeface="Arial" charset="0"/>
                <a:cs typeface="Arial" charset="0"/>
              </a:rPr>
              <a:t>HBV da </a:t>
            </a:r>
            <a:r>
              <a:rPr lang="it-IT" sz="2000" dirty="0" smtClean="0">
                <a:ea typeface="Arial" charset="0"/>
                <a:cs typeface="Arial" charset="0"/>
              </a:rPr>
              <a:t>giovane;</a:t>
            </a:r>
            <a:endParaRPr lang="it-IT" sz="2000" dirty="0">
              <a:ea typeface="Arial" charset="0"/>
              <a:cs typeface="Arial" charset="0"/>
            </a:endParaRPr>
          </a:p>
          <a:p>
            <a:pPr marL="285750" indent="-285750" algn="l">
              <a:lnSpc>
                <a:spcPct val="100000"/>
              </a:lnSpc>
              <a:buFont typeface="Arial" charset="0"/>
              <a:buChar char="•"/>
            </a:pPr>
            <a:r>
              <a:rPr lang="it-IT" sz="2000" dirty="0" smtClean="0">
                <a:ea typeface="Arial" charset="0"/>
                <a:cs typeface="Arial" charset="0"/>
              </a:rPr>
              <a:t>Gastrite </a:t>
            </a:r>
            <a:r>
              <a:rPr lang="it-IT" sz="2000" dirty="0">
                <a:ea typeface="Arial" charset="0"/>
                <a:cs typeface="Arial" charset="0"/>
              </a:rPr>
              <a:t>cronica atrofica </a:t>
            </a:r>
            <a:r>
              <a:rPr lang="it-IT" sz="2000" dirty="0" smtClean="0">
                <a:ea typeface="Arial" charset="0"/>
                <a:cs typeface="Arial" charset="0"/>
              </a:rPr>
              <a:t>(nel 2009);</a:t>
            </a:r>
            <a:endParaRPr lang="it-IT" sz="2000" dirty="0">
              <a:ea typeface="Arial" charset="0"/>
              <a:cs typeface="Arial" charset="0"/>
            </a:endParaRPr>
          </a:p>
          <a:p>
            <a:pPr marL="285750" indent="-285750" algn="l">
              <a:lnSpc>
                <a:spcPct val="100000"/>
              </a:lnSpc>
              <a:buFont typeface="Arial" charset="0"/>
              <a:buChar char="•"/>
            </a:pPr>
            <a:r>
              <a:rPr lang="it-IT" sz="2000" dirty="0" smtClean="0">
                <a:ea typeface="Arial" charset="0"/>
                <a:cs typeface="Arial" charset="0"/>
              </a:rPr>
              <a:t>Colecistectomia per litiasi biliare sintomatica (nel 2010).</a:t>
            </a:r>
          </a:p>
          <a:p>
            <a:pPr algn="l">
              <a:lnSpc>
                <a:spcPct val="100000"/>
              </a:lnSpc>
            </a:pPr>
            <a:endParaRPr lang="it-IT" sz="2000" dirty="0" smtClean="0">
              <a:ea typeface="Arial" charset="0"/>
              <a:cs typeface="Arial" charset="0"/>
            </a:endParaRPr>
          </a:p>
          <a:p>
            <a:pPr algn="l">
              <a:lnSpc>
                <a:spcPct val="100000"/>
              </a:lnSpc>
            </a:pPr>
            <a:r>
              <a:rPr lang="it-IT" sz="2000" b="1" dirty="0" smtClean="0">
                <a:ea typeface="Arial" charset="0"/>
                <a:cs typeface="Arial" charset="0"/>
              </a:rPr>
              <a:t>Anamnesi fisiologica: </a:t>
            </a:r>
          </a:p>
          <a:p>
            <a:pPr marL="342900" indent="-342900" algn="l">
              <a:lnSpc>
                <a:spcPct val="100000"/>
              </a:lnSpc>
              <a:buFont typeface="Arial" charset="0"/>
              <a:buChar char="•"/>
            </a:pPr>
            <a:r>
              <a:rPr lang="it-IT" sz="2000" dirty="0" smtClean="0">
                <a:ea typeface="Arial" charset="0"/>
                <a:cs typeface="Arial" charset="0"/>
              </a:rPr>
              <a:t>Abuso di alcol (circa 90 gr/die sotto forma di vino) fino al 2019;</a:t>
            </a:r>
          </a:p>
          <a:p>
            <a:pPr marL="342900" indent="-342900" algn="l">
              <a:lnSpc>
                <a:spcPct val="100000"/>
              </a:lnSpc>
              <a:buFont typeface="Arial" charset="0"/>
              <a:buChar char="•"/>
            </a:pPr>
            <a:r>
              <a:rPr lang="it-IT" sz="2000" dirty="0">
                <a:ea typeface="Arial" charset="0"/>
                <a:cs typeface="Arial" charset="0"/>
              </a:rPr>
              <a:t>N</a:t>
            </a:r>
            <a:r>
              <a:rPr lang="it-IT" sz="2000" dirty="0" smtClean="0">
                <a:ea typeface="Arial" charset="0"/>
                <a:cs typeface="Arial" charset="0"/>
              </a:rPr>
              <a:t>ega abitudine tabagica. </a:t>
            </a:r>
            <a:endParaRPr lang="it-IT" sz="2000" b="1" dirty="0" smtClean="0">
              <a:ea typeface="Arial" charset="0"/>
              <a:cs typeface="Arial" charset="0"/>
            </a:endParaRPr>
          </a:p>
          <a:p>
            <a:pPr algn="l">
              <a:lnSpc>
                <a:spcPct val="100000"/>
              </a:lnSpc>
            </a:pPr>
            <a:endParaRPr lang="it-IT" dirty="0" smtClean="0">
              <a:latin typeface="Arial" charset="0"/>
              <a:ea typeface="Arial" charset="0"/>
              <a:cs typeface="Arial" charset="0"/>
            </a:endParaRPr>
          </a:p>
          <a:p>
            <a:pPr marL="285750" indent="-285750" algn="l">
              <a:lnSpc>
                <a:spcPct val="100000"/>
              </a:lnSpc>
              <a:buFont typeface="Arial" charset="0"/>
              <a:buChar char="•"/>
            </a:pPr>
            <a:endParaRPr lang="it-IT" dirty="0" smtClean="0">
              <a:latin typeface="Arial" charset="0"/>
              <a:ea typeface="Arial" charset="0"/>
              <a:cs typeface="Arial" charset="0"/>
            </a:endParaRPr>
          </a:p>
          <a:p>
            <a:pPr algn="l">
              <a:lnSpc>
                <a:spcPct val="100000"/>
              </a:lnSpc>
            </a:pPr>
            <a:endParaRPr lang="it-IT" dirty="0">
              <a:latin typeface="Arial" charset="0"/>
              <a:ea typeface="Arial" charset="0"/>
              <a:cs typeface="Arial" charset="0"/>
            </a:endParaRPr>
          </a:p>
        </p:txBody>
      </p:sp>
      <p:sp>
        <p:nvSpPr>
          <p:cNvPr id="4"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097BBC69-16C3-C14B-8C20-E92BCD1D1A02}" type="slidenum">
              <a:rPr lang="it-IT" sz="2400" smtClean="0">
                <a:solidFill>
                  <a:schemeClr val="bg2">
                    <a:lumMod val="50000"/>
                  </a:schemeClr>
                </a:solidFill>
                <a:latin typeface="Helvetica" charset="0"/>
                <a:ea typeface="Helvetica" charset="0"/>
                <a:cs typeface="Helvetica" charset="0"/>
              </a:rPr>
              <a:t>1</a:t>
            </a:fld>
            <a:endParaRPr lang="it-IT" sz="2400" dirty="0">
              <a:solidFill>
                <a:schemeClr val="bg2">
                  <a:lumMod val="50000"/>
                </a:schemeClr>
              </a:solidFill>
              <a:latin typeface="Helvetica" charset="0"/>
              <a:ea typeface="Helvetica" charset="0"/>
              <a:cs typeface="Helvetica" charset="0"/>
            </a:endParaRPr>
          </a:p>
        </p:txBody>
      </p:sp>
    </p:spTree>
    <p:extLst>
      <p:ext uri="{BB962C8B-B14F-4D97-AF65-F5344CB8AC3E}">
        <p14:creationId xmlns:p14="http://schemas.microsoft.com/office/powerpoint/2010/main" val="10747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19</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299571" y="932721"/>
            <a:ext cx="8147064" cy="5444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400" b="1" dirty="0" smtClean="0">
                <a:ea typeface="Arial" charset="0"/>
                <a:cs typeface="Arial" charset="0"/>
              </a:rPr>
              <a:t>Diagnosi</a:t>
            </a:r>
            <a:endParaRPr lang="it-IT" sz="2000" b="1" dirty="0" smtClean="0">
              <a:ea typeface="Arial" charset="0"/>
              <a:cs typeface="Arial" charset="0"/>
            </a:endParaRPr>
          </a:p>
          <a:p>
            <a:pPr marL="0" indent="0">
              <a:buNone/>
            </a:pPr>
            <a:endParaRPr lang="it-IT" sz="2000" b="1" dirty="0">
              <a:ea typeface="Arial" charset="0"/>
              <a:cs typeface="Arial" charset="0"/>
            </a:endParaRPr>
          </a:p>
        </p:txBody>
      </p:sp>
      <p:sp>
        <p:nvSpPr>
          <p:cNvPr id="2" name="Rettangolo 1"/>
          <p:cNvSpPr/>
          <p:nvPr/>
        </p:nvSpPr>
        <p:spPr>
          <a:xfrm>
            <a:off x="299571" y="1852977"/>
            <a:ext cx="4786779" cy="2123658"/>
          </a:xfrm>
          <a:prstGeom prst="rect">
            <a:avLst/>
          </a:prstGeom>
          <a:ln w="19050">
            <a:solidFill>
              <a:schemeClr val="accent2"/>
            </a:solidFill>
          </a:ln>
        </p:spPr>
        <p:txBody>
          <a:bodyPr wrap="square">
            <a:spAutoFit/>
          </a:bodyPr>
          <a:lstStyle/>
          <a:p>
            <a:pPr algn="ctr">
              <a:lnSpc>
                <a:spcPct val="110000"/>
              </a:lnSpc>
            </a:pPr>
            <a:r>
              <a:rPr lang="it-IT" sz="2000" b="1" dirty="0" smtClean="0">
                <a:ea typeface="Arial" charset="0"/>
                <a:cs typeface="Arial" charset="0"/>
              </a:rPr>
              <a:t>Test</a:t>
            </a:r>
          </a:p>
          <a:p>
            <a:pPr algn="just">
              <a:lnSpc>
                <a:spcPct val="110000"/>
              </a:lnSpc>
            </a:pPr>
            <a:r>
              <a:rPr lang="it-IT" sz="2000" dirty="0" err="1"/>
              <a:t>P</a:t>
            </a:r>
            <a:r>
              <a:rPr lang="it-IT" sz="2000" dirty="0" err="1" smtClean="0"/>
              <a:t>ortosystemic</a:t>
            </a:r>
            <a:r>
              <a:rPr lang="it-IT" sz="2000" dirty="0" smtClean="0"/>
              <a:t> </a:t>
            </a:r>
            <a:r>
              <a:rPr lang="it-IT" sz="2000" dirty="0" err="1"/>
              <a:t>encephalopathy</a:t>
            </a:r>
            <a:r>
              <a:rPr lang="it-IT" sz="2000" dirty="0"/>
              <a:t> (PSE) </a:t>
            </a:r>
            <a:r>
              <a:rPr lang="it-IT" sz="2000" dirty="0" err="1"/>
              <a:t>syndrome</a:t>
            </a:r>
            <a:r>
              <a:rPr lang="it-IT" sz="2000" dirty="0"/>
              <a:t> test, </a:t>
            </a:r>
            <a:r>
              <a:rPr lang="it-IT" sz="2000" dirty="0" err="1"/>
              <a:t>critical</a:t>
            </a:r>
            <a:r>
              <a:rPr lang="it-IT" sz="2000" dirty="0"/>
              <a:t> </a:t>
            </a:r>
            <a:r>
              <a:rPr lang="it-IT" sz="2000" dirty="0" err="1"/>
              <a:t>Flicker</a:t>
            </a:r>
            <a:r>
              <a:rPr lang="it-IT" sz="2000" dirty="0"/>
              <a:t> </a:t>
            </a:r>
            <a:r>
              <a:rPr lang="it-IT" sz="2000" dirty="0" err="1"/>
              <a:t>Frequency</a:t>
            </a:r>
            <a:r>
              <a:rPr lang="it-IT" sz="2000" dirty="0"/>
              <a:t> (CFF) test, </a:t>
            </a:r>
            <a:r>
              <a:rPr lang="it-IT" sz="2000" dirty="0" err="1"/>
              <a:t>continuous</a:t>
            </a:r>
            <a:r>
              <a:rPr lang="it-IT" sz="2000" dirty="0"/>
              <a:t> </a:t>
            </a:r>
            <a:r>
              <a:rPr lang="it-IT" sz="2000" dirty="0" err="1"/>
              <a:t>Reaction</a:t>
            </a:r>
            <a:r>
              <a:rPr lang="it-IT" sz="2000" dirty="0"/>
              <a:t> Time (CRT) test, </a:t>
            </a:r>
            <a:r>
              <a:rPr lang="it-IT" sz="2000" dirty="0" err="1"/>
              <a:t>inhibitory</a:t>
            </a:r>
            <a:r>
              <a:rPr lang="it-IT" sz="2000" dirty="0"/>
              <a:t> Control Test (ICT), </a:t>
            </a:r>
            <a:r>
              <a:rPr lang="it-IT" sz="2000" dirty="0" err="1"/>
              <a:t>stroop</a:t>
            </a:r>
            <a:r>
              <a:rPr lang="it-IT" sz="2000" dirty="0"/>
              <a:t> test, SCAN test, EEG</a:t>
            </a:r>
            <a:r>
              <a:rPr lang="it-IT" sz="2000" dirty="0" smtClean="0"/>
              <a:t>.</a:t>
            </a:r>
            <a:endParaRPr lang="it-IT" sz="2000" dirty="0"/>
          </a:p>
        </p:txBody>
      </p:sp>
      <p:sp>
        <p:nvSpPr>
          <p:cNvPr id="3" name="Rettangolo 2"/>
          <p:cNvSpPr/>
          <p:nvPr/>
        </p:nvSpPr>
        <p:spPr>
          <a:xfrm>
            <a:off x="3366068" y="4183693"/>
            <a:ext cx="5080567" cy="2462213"/>
          </a:xfrm>
          <a:prstGeom prst="rect">
            <a:avLst/>
          </a:prstGeom>
          <a:ln w="19050">
            <a:solidFill>
              <a:schemeClr val="accent4"/>
            </a:solidFill>
          </a:ln>
        </p:spPr>
        <p:txBody>
          <a:bodyPr wrap="square">
            <a:spAutoFit/>
          </a:bodyPr>
          <a:lstStyle/>
          <a:p>
            <a:pPr algn="ctr">
              <a:lnSpc>
                <a:spcPct val="110000"/>
              </a:lnSpc>
            </a:pPr>
            <a:r>
              <a:rPr lang="it-IT" sz="2000" b="1" dirty="0"/>
              <a:t>Esami </a:t>
            </a:r>
            <a:r>
              <a:rPr lang="it-IT" sz="2000" b="1" dirty="0" err="1" smtClean="0"/>
              <a:t>bioumorali</a:t>
            </a:r>
            <a:endParaRPr lang="it-IT" sz="2000" dirty="0"/>
          </a:p>
          <a:p>
            <a:pPr algn="just">
              <a:lnSpc>
                <a:spcPct val="110000"/>
              </a:lnSpc>
            </a:pPr>
            <a:r>
              <a:rPr lang="it-IT" sz="2000" dirty="0"/>
              <a:t>L</a:t>
            </a:r>
            <a:r>
              <a:rPr lang="it-IT" sz="2000" dirty="0" smtClean="0"/>
              <a:t>a </a:t>
            </a:r>
            <a:r>
              <a:rPr lang="it-IT" sz="2000" dirty="0"/>
              <a:t>presenza esclusiva di alti livelli di </a:t>
            </a:r>
            <a:r>
              <a:rPr lang="it-IT" sz="2000" b="1" dirty="0"/>
              <a:t>ammonio</a:t>
            </a:r>
            <a:r>
              <a:rPr lang="it-IT" sz="2000" dirty="0"/>
              <a:t> non aggiunge alcuna informazione diagnostica, prognostica o di classificazione, tuttavia nel caso in cui i livelli di ammonio in un paziente con sospetta EE risultino normali, la diagnosi viene messa in discussione</a:t>
            </a:r>
            <a:r>
              <a:rPr lang="it-IT" sz="2000" dirty="0" smtClean="0"/>
              <a:t>.</a:t>
            </a:r>
            <a:endParaRPr lang="it-IT" sz="20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130" y="4800600"/>
            <a:ext cx="1389578" cy="1226098"/>
          </a:xfrm>
          <a:prstGeom prst="rect">
            <a:avLst/>
          </a:prstGeom>
        </p:spPr>
      </p:pic>
    </p:spTree>
    <p:extLst>
      <p:ext uri="{BB962C8B-B14F-4D97-AF65-F5344CB8AC3E}">
        <p14:creationId xmlns:p14="http://schemas.microsoft.com/office/powerpoint/2010/main" val="695827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20</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299571" y="951524"/>
            <a:ext cx="8147064" cy="5444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400" b="1" dirty="0" smtClean="0">
                <a:ea typeface="Arial" charset="0"/>
                <a:cs typeface="Arial" charset="0"/>
              </a:rPr>
              <a:t>Diagnosi</a:t>
            </a:r>
            <a:endParaRPr lang="it-IT" sz="2000" dirty="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sp>
        <p:nvSpPr>
          <p:cNvPr id="4" name="Rettangolo 3"/>
          <p:cNvSpPr/>
          <p:nvPr/>
        </p:nvSpPr>
        <p:spPr>
          <a:xfrm>
            <a:off x="721557" y="2529799"/>
            <a:ext cx="5382402" cy="2800767"/>
          </a:xfrm>
          <a:prstGeom prst="rect">
            <a:avLst/>
          </a:prstGeom>
          <a:ln w="19050">
            <a:solidFill>
              <a:schemeClr val="accent1"/>
            </a:solidFill>
          </a:ln>
        </p:spPr>
        <p:txBody>
          <a:bodyPr wrap="square">
            <a:spAutoFit/>
          </a:bodyPr>
          <a:lstStyle/>
          <a:p>
            <a:pPr algn="ctr">
              <a:lnSpc>
                <a:spcPct val="110000"/>
              </a:lnSpc>
            </a:pPr>
            <a:r>
              <a:rPr lang="it-IT" sz="2000" b="1" dirty="0" err="1"/>
              <a:t>Imaging</a:t>
            </a:r>
            <a:r>
              <a:rPr lang="it-IT" sz="2000" b="1" dirty="0"/>
              <a:t> </a:t>
            </a:r>
            <a:r>
              <a:rPr lang="it-IT" sz="2000" b="1" dirty="0" smtClean="0"/>
              <a:t>cerebrale</a:t>
            </a:r>
            <a:endParaRPr lang="it-IT" sz="2000" dirty="0"/>
          </a:p>
          <a:p>
            <a:pPr algn="just">
              <a:lnSpc>
                <a:spcPct val="110000"/>
              </a:lnSpc>
            </a:pPr>
            <a:r>
              <a:rPr lang="it-IT" sz="2000" b="1" dirty="0" smtClean="0"/>
              <a:t>TC</a:t>
            </a:r>
            <a:r>
              <a:rPr lang="it-IT" sz="2000" dirty="0" smtClean="0"/>
              <a:t> </a:t>
            </a:r>
            <a:r>
              <a:rPr lang="it-IT" sz="2000" dirty="0"/>
              <a:t>ed </a:t>
            </a:r>
            <a:r>
              <a:rPr lang="it-IT" sz="2000" b="1" dirty="0"/>
              <a:t>RM</a:t>
            </a:r>
            <a:r>
              <a:rPr lang="it-IT" sz="2000" dirty="0"/>
              <a:t> encefalo non forniscono informazioni diagnostiche o di </a:t>
            </a:r>
            <a:r>
              <a:rPr lang="it-IT" sz="2000" dirty="0" smtClean="0"/>
              <a:t>classificazione, </a:t>
            </a:r>
            <a:r>
              <a:rPr lang="it-IT" sz="2000" dirty="0"/>
              <a:t>t</a:t>
            </a:r>
            <a:r>
              <a:rPr lang="it-IT" sz="2000" dirty="0" smtClean="0"/>
              <a:t>uttavia</a:t>
            </a:r>
            <a:r>
              <a:rPr lang="it-IT" sz="2000" dirty="0"/>
              <a:t>, il rischio di emorragia cerebrale è almeno 5 volte aumentato nei pazienti con EE e i sintomi possono essere </a:t>
            </a:r>
            <a:r>
              <a:rPr lang="it-IT" sz="2000" dirty="0" smtClean="0"/>
              <a:t>indistinguibili. </a:t>
            </a:r>
            <a:r>
              <a:rPr lang="it-IT" sz="2000" dirty="0"/>
              <a:t>D</a:t>
            </a:r>
            <a:r>
              <a:rPr lang="it-IT" sz="2000" dirty="0" smtClean="0"/>
              <a:t>i </a:t>
            </a:r>
            <a:r>
              <a:rPr lang="it-IT" sz="2000" dirty="0"/>
              <a:t>conseguenza l’</a:t>
            </a:r>
            <a:r>
              <a:rPr lang="it-IT" sz="2000" dirty="0" err="1"/>
              <a:t>imaging</a:t>
            </a:r>
            <a:r>
              <a:rPr lang="it-IT" sz="2000" dirty="0"/>
              <a:t> cerebrale fa solitamente parte del work-up diagnostico del primo episodio di EE. </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635" y="1645920"/>
            <a:ext cx="2051595" cy="2160000"/>
          </a:xfrm>
          <a:prstGeom prst="rect">
            <a:avLst/>
          </a:prstGeom>
        </p:spPr>
      </p:pic>
      <p:pic>
        <p:nvPicPr>
          <p:cNvPr id="10" name="Immagine 9"/>
          <p:cNvPicPr>
            <a:picLocks noChangeAspect="1"/>
          </p:cNvPicPr>
          <p:nvPr/>
        </p:nvPicPr>
        <p:blipFill rotWithShape="1">
          <a:blip r:embed="rId4">
            <a:extLst>
              <a:ext uri="{28A0092B-C50C-407E-A947-70E740481C1C}">
                <a14:useLocalDpi xmlns:a14="http://schemas.microsoft.com/office/drawing/2010/main" val="0"/>
              </a:ext>
            </a:extLst>
          </a:blip>
          <a:srcRect r="52035"/>
          <a:stretch/>
        </p:blipFill>
        <p:spPr>
          <a:xfrm>
            <a:off x="6646635" y="4212048"/>
            <a:ext cx="2051595" cy="2160000"/>
          </a:xfrm>
          <a:prstGeom prst="rect">
            <a:avLst/>
          </a:prstGeom>
        </p:spPr>
      </p:pic>
      <p:sp>
        <p:nvSpPr>
          <p:cNvPr id="2" name="CasellaDiTesto 1"/>
          <p:cNvSpPr txBox="1"/>
          <p:nvPr/>
        </p:nvSpPr>
        <p:spPr>
          <a:xfrm>
            <a:off x="6532740" y="3805920"/>
            <a:ext cx="2279382" cy="276999"/>
          </a:xfrm>
          <a:prstGeom prst="rect">
            <a:avLst/>
          </a:prstGeom>
          <a:noFill/>
        </p:spPr>
        <p:txBody>
          <a:bodyPr wrap="square" rtlCol="0">
            <a:spAutoFit/>
          </a:bodyPr>
          <a:lstStyle/>
          <a:p>
            <a:r>
              <a:rPr lang="it-IT" sz="1200" dirty="0" smtClean="0"/>
              <a:t>RM: </a:t>
            </a:r>
            <a:r>
              <a:rPr lang="it-IT" sz="1200" dirty="0" err="1" smtClean="0"/>
              <a:t>iperintensità</a:t>
            </a:r>
            <a:r>
              <a:rPr lang="it-IT" sz="1200" dirty="0" smtClean="0"/>
              <a:t> </a:t>
            </a:r>
            <a:r>
              <a:rPr lang="it-IT" sz="1200" dirty="0" err="1" smtClean="0"/>
              <a:t>periventricolari</a:t>
            </a:r>
            <a:endParaRPr lang="it-IT" sz="1200" dirty="0"/>
          </a:p>
        </p:txBody>
      </p:sp>
      <p:sp>
        <p:nvSpPr>
          <p:cNvPr id="11" name="CasellaDiTesto 10"/>
          <p:cNvSpPr txBox="1"/>
          <p:nvPr/>
        </p:nvSpPr>
        <p:spPr>
          <a:xfrm>
            <a:off x="6820192" y="6372048"/>
            <a:ext cx="1704479" cy="276999"/>
          </a:xfrm>
          <a:prstGeom prst="rect">
            <a:avLst/>
          </a:prstGeom>
          <a:noFill/>
        </p:spPr>
        <p:txBody>
          <a:bodyPr wrap="square" rtlCol="0">
            <a:spAutoFit/>
          </a:bodyPr>
          <a:lstStyle/>
          <a:p>
            <a:r>
              <a:rPr lang="it-IT" sz="1200" dirty="0" smtClean="0"/>
              <a:t>TC: </a:t>
            </a:r>
            <a:r>
              <a:rPr lang="it-IT" sz="1200" smtClean="0"/>
              <a:t>emorragia cerebrale</a:t>
            </a:r>
            <a:endParaRPr lang="it-IT" sz="1200" dirty="0"/>
          </a:p>
        </p:txBody>
      </p:sp>
    </p:spTree>
    <p:extLst>
      <p:ext uri="{BB962C8B-B14F-4D97-AF65-F5344CB8AC3E}">
        <p14:creationId xmlns:p14="http://schemas.microsoft.com/office/powerpoint/2010/main" val="1491795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21</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446218" y="976744"/>
            <a:ext cx="8167846" cy="54136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200" b="1" dirty="0" smtClean="0">
                <a:ea typeface="Arial" charset="0"/>
                <a:cs typeface="Arial" charset="0"/>
              </a:rPr>
              <a:t>Trattamento </a:t>
            </a:r>
            <a:r>
              <a:rPr lang="it-IT" sz="2200" b="1" dirty="0" smtClean="0">
                <a:ea typeface="Arial" charset="0"/>
                <a:cs typeface="Arial" charset="0"/>
                <a:sym typeface="Wingdings"/>
              </a:rPr>
              <a:t> raccomandazioni</a:t>
            </a:r>
            <a:endParaRPr lang="it-IT" sz="2200" b="1" dirty="0" smtClean="0">
              <a:ea typeface="Arial" charset="0"/>
              <a:cs typeface="Arial" charset="0"/>
            </a:endParaRPr>
          </a:p>
          <a:p>
            <a:pPr algn="just">
              <a:lnSpc>
                <a:spcPct val="100000"/>
              </a:lnSpc>
            </a:pPr>
            <a:r>
              <a:rPr lang="it-IT" sz="2000" dirty="0" smtClean="0"/>
              <a:t>Qualunque episodio di EE conclamata deve essere trattato prontamente; </a:t>
            </a:r>
          </a:p>
          <a:p>
            <a:pPr algn="just">
              <a:lnSpc>
                <a:spcPct val="100000"/>
              </a:lnSpc>
            </a:pPr>
            <a:r>
              <a:rPr lang="it-IT" sz="2000" dirty="0" smtClean="0"/>
              <a:t>La profilassi secondaria dopo il primo episodio di EE è fortemente raccomandata;</a:t>
            </a:r>
          </a:p>
          <a:p>
            <a:pPr algn="just">
              <a:lnSpc>
                <a:spcPct val="100000"/>
              </a:lnSpc>
            </a:pPr>
            <a:r>
              <a:rPr lang="it-IT" sz="2000" dirty="0" smtClean="0"/>
              <a:t>La profilassi primaria per prevenire gli episodi di EE non è raccomandata, ad eccezione dei pazienti cirrotici con alto rischio di sviluppare EE;</a:t>
            </a:r>
          </a:p>
          <a:p>
            <a:pPr algn="just">
              <a:lnSpc>
                <a:spcPct val="100000"/>
              </a:lnSpc>
            </a:pPr>
            <a:r>
              <a:rPr lang="it-IT" sz="2000" dirty="0" smtClean="0"/>
              <a:t>L’EE ricorrente intrattabile è una indicazione al trapianto epatico.</a:t>
            </a:r>
          </a:p>
          <a:p>
            <a:pPr algn="just">
              <a:lnSpc>
                <a:spcPct val="100000"/>
              </a:lnSpc>
            </a:pPr>
            <a:endParaRPr lang="it-IT" sz="2000" dirty="0"/>
          </a:p>
          <a:p>
            <a:pPr marL="0" indent="0" algn="ctr">
              <a:lnSpc>
                <a:spcPct val="100000"/>
              </a:lnSpc>
              <a:buNone/>
            </a:pPr>
            <a:r>
              <a:rPr lang="it-IT" sz="2200" b="1" dirty="0" smtClean="0">
                <a:sym typeface="Wingdings"/>
              </a:rPr>
              <a:t>Trattamento  approccio a 4 punte</a:t>
            </a:r>
          </a:p>
          <a:p>
            <a:pPr marL="457200" indent="-457200" algn="just">
              <a:lnSpc>
                <a:spcPct val="100000"/>
              </a:lnSpc>
              <a:buAutoNum type="arabicPeriod"/>
            </a:pPr>
            <a:r>
              <a:rPr lang="it-IT" sz="2000" dirty="0" smtClean="0">
                <a:sym typeface="Wingdings"/>
              </a:rPr>
              <a:t>Inizio immediato delle cure nei pazienti con alterato stato di coscienza; </a:t>
            </a:r>
          </a:p>
          <a:p>
            <a:pPr marL="457200" indent="-457200" algn="just">
              <a:lnSpc>
                <a:spcPct val="100000"/>
              </a:lnSpc>
              <a:buAutoNum type="arabicPeriod"/>
            </a:pPr>
            <a:r>
              <a:rPr lang="it-IT" sz="2000" dirty="0" smtClean="0">
                <a:sym typeface="Wingdings"/>
              </a:rPr>
              <a:t>Ricerca e trattamento di cause alternative di alterazione dello stato mentale;</a:t>
            </a:r>
          </a:p>
          <a:p>
            <a:pPr marL="457200" indent="-457200" algn="just">
              <a:lnSpc>
                <a:spcPct val="100000"/>
              </a:lnSpc>
              <a:buAutoNum type="arabicPeriod"/>
            </a:pPr>
            <a:r>
              <a:rPr lang="it-IT" sz="2000" dirty="0" smtClean="0"/>
              <a:t>Identificazione e correzione dei fattori precipitanti;</a:t>
            </a:r>
          </a:p>
          <a:p>
            <a:pPr marL="457200" indent="-457200" algn="just">
              <a:lnSpc>
                <a:spcPct val="100000"/>
              </a:lnSpc>
              <a:buAutoNum type="arabicPeriod"/>
            </a:pPr>
            <a:r>
              <a:rPr lang="it-IT" sz="2000" dirty="0" smtClean="0"/>
              <a:t>Inizio del trattamento empirico.</a:t>
            </a:r>
            <a:endParaRPr lang="it-IT" sz="2000" dirty="0"/>
          </a:p>
          <a:p>
            <a:pPr marL="0" indent="0" algn="just">
              <a:lnSpc>
                <a:spcPct val="100000"/>
              </a:lnSpc>
              <a:buNone/>
            </a:pPr>
            <a:endParaRPr lang="it-IT" sz="2000" dirty="0" smtClean="0"/>
          </a:p>
          <a:p>
            <a:pPr algn="just">
              <a:lnSpc>
                <a:spcPct val="100000"/>
              </a:lnSpc>
            </a:pPr>
            <a:endParaRPr lang="it-IT" sz="2000" dirty="0"/>
          </a:p>
          <a:p>
            <a:endParaRPr lang="it-IT" sz="2000" dirty="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spTree>
    <p:extLst>
      <p:ext uri="{BB962C8B-B14F-4D97-AF65-F5344CB8AC3E}">
        <p14:creationId xmlns:p14="http://schemas.microsoft.com/office/powerpoint/2010/main" val="2030992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22</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361916" y="1070258"/>
            <a:ext cx="8084719" cy="5008423"/>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400" b="1" dirty="0" smtClean="0">
                <a:ea typeface="Arial" charset="0"/>
                <a:cs typeface="Arial" charset="0"/>
              </a:rPr>
              <a:t>Trattamento </a:t>
            </a:r>
            <a:r>
              <a:rPr lang="it-IT" sz="2400" b="1" dirty="0" smtClean="0">
                <a:ea typeface="Arial" charset="0"/>
                <a:cs typeface="Arial" charset="0"/>
                <a:sym typeface="Wingdings"/>
              </a:rPr>
              <a:t> farmaci utilizzabili (1)</a:t>
            </a:r>
          </a:p>
          <a:p>
            <a:pPr marL="0" indent="0">
              <a:buNone/>
            </a:pPr>
            <a:endParaRPr lang="it-IT" sz="2000" b="1" dirty="0" smtClean="0">
              <a:ea typeface="Arial" charset="0"/>
              <a:cs typeface="Arial" charset="0"/>
              <a:sym typeface="Wingdings"/>
            </a:endParaRPr>
          </a:p>
          <a:p>
            <a:pPr algn="just">
              <a:lnSpc>
                <a:spcPct val="110000"/>
              </a:lnSpc>
            </a:pPr>
            <a:r>
              <a:rPr lang="it-IT" sz="2200" b="1" dirty="0" smtClean="0">
                <a:ea typeface="Arial" charset="0"/>
                <a:cs typeface="Arial" charset="0"/>
                <a:sym typeface="Wingdings"/>
              </a:rPr>
              <a:t>Disaccaridi non assorbibili: </a:t>
            </a:r>
            <a:r>
              <a:rPr lang="it-IT" sz="2200" dirty="0" smtClean="0">
                <a:ea typeface="Arial" charset="0"/>
                <a:cs typeface="Arial" charset="0"/>
                <a:sym typeface="Wingdings"/>
              </a:rPr>
              <a:t>il</a:t>
            </a:r>
            <a:r>
              <a:rPr lang="it-IT" sz="2200" b="1" dirty="0" smtClean="0">
                <a:ea typeface="Arial" charset="0"/>
                <a:cs typeface="Arial" charset="0"/>
                <a:sym typeface="Wingdings"/>
              </a:rPr>
              <a:t> </a:t>
            </a:r>
            <a:r>
              <a:rPr lang="it-IT" sz="2200" b="1" dirty="0" err="1" smtClean="0">
                <a:ea typeface="Arial" charset="0"/>
                <a:cs typeface="Arial" charset="0"/>
                <a:sym typeface="Wingdings"/>
              </a:rPr>
              <a:t>lattulosio</a:t>
            </a:r>
            <a:r>
              <a:rPr lang="it-IT" sz="2200" dirty="0" smtClean="0">
                <a:ea typeface="Arial" charset="0"/>
                <a:cs typeface="Arial" charset="0"/>
                <a:sym typeface="Wingdings"/>
              </a:rPr>
              <a:t> è generalmente utilizzato come trattamento di prima scelta per la profilassi secondaria dell’EE grazie ai suoi effetti lassativi, acidificanti e prebiotici. Il dosaggio corretto dovrebbe garantire 2/3 evacuazioni al giorno di </a:t>
            </a:r>
            <a:r>
              <a:rPr lang="it-IT" sz="2200" dirty="0">
                <a:ea typeface="Arial" charset="0"/>
                <a:cs typeface="Arial" charset="0"/>
                <a:sym typeface="Wingdings"/>
              </a:rPr>
              <a:t>feci </a:t>
            </a:r>
            <a:r>
              <a:rPr lang="it-IT" sz="2200" dirty="0" smtClean="0">
                <a:ea typeface="Arial" charset="0"/>
                <a:cs typeface="Arial" charset="0"/>
                <a:sym typeface="Wingdings"/>
              </a:rPr>
              <a:t>morbide.</a:t>
            </a:r>
            <a:endParaRPr lang="it-IT" sz="2200" b="1" dirty="0" smtClean="0">
              <a:ea typeface="Arial" charset="0"/>
              <a:cs typeface="Arial" charset="0"/>
              <a:sym typeface="Wingdings"/>
            </a:endParaRPr>
          </a:p>
          <a:p>
            <a:pPr algn="just">
              <a:lnSpc>
                <a:spcPct val="110000"/>
              </a:lnSpc>
            </a:pPr>
            <a:r>
              <a:rPr lang="it-IT" sz="2200" b="1" dirty="0" smtClean="0">
                <a:ea typeface="Arial" charset="0"/>
                <a:cs typeface="Arial" charset="0"/>
                <a:sym typeface="Wingdings"/>
              </a:rPr>
              <a:t>Antibiotici: </a:t>
            </a:r>
            <a:r>
              <a:rPr lang="it-IT" sz="2200" dirty="0" smtClean="0">
                <a:ea typeface="Arial" charset="0"/>
                <a:cs typeface="Arial" charset="0"/>
                <a:sym typeface="Wingdings"/>
              </a:rPr>
              <a:t>la </a:t>
            </a:r>
            <a:r>
              <a:rPr lang="it-IT" sz="2200" b="1" dirty="0" err="1" smtClean="0">
                <a:ea typeface="Arial" charset="0"/>
                <a:cs typeface="Arial" charset="0"/>
                <a:sym typeface="Wingdings"/>
              </a:rPr>
              <a:t>rifaximina</a:t>
            </a:r>
            <a:r>
              <a:rPr lang="it-IT" sz="2200" dirty="0" smtClean="0">
                <a:ea typeface="Arial" charset="0"/>
                <a:cs typeface="Arial" charset="0"/>
                <a:sym typeface="Wingdings"/>
              </a:rPr>
              <a:t> può essere utilizzata come farmaco di prima linea per la profilassi secondaria dell’EE conclamata nei pazienti intolleranti ai disaccaridi non assorbibili e nei pazienti nei quali sia stata dimostrata l’inefficacia di questi ultimi, anche dopo adeguato aggiustamento della dose. Inoltre,  la </a:t>
            </a:r>
            <a:r>
              <a:rPr lang="it-IT" sz="2200" dirty="0" err="1" smtClean="0">
                <a:ea typeface="Arial" charset="0"/>
                <a:cs typeface="Arial" charset="0"/>
                <a:sym typeface="Wingdings"/>
              </a:rPr>
              <a:t>rifaximina</a:t>
            </a:r>
            <a:r>
              <a:rPr lang="it-IT" sz="2200" dirty="0" smtClean="0">
                <a:ea typeface="Arial" charset="0"/>
                <a:cs typeface="Arial" charset="0"/>
                <a:sym typeface="Wingdings"/>
              </a:rPr>
              <a:t> dovrebbe essere aggiunta alla terapia con disaccaridi non assorbibili nei pazienti con EE conclamata ricorrente (ovvero quelli che hanno sviluppato un secondo episodio di EE conclamata entro 6 mesi dal primo). Dosaggio: 550 mg x 2 oppure, se non fosse disponibile o in caso di </a:t>
            </a:r>
            <a:r>
              <a:rPr lang="it-IT" sz="2200" dirty="0" err="1" smtClean="0">
                <a:ea typeface="Arial" charset="0"/>
                <a:cs typeface="Arial" charset="0"/>
                <a:sym typeface="Wingdings"/>
              </a:rPr>
              <a:t>iperammoniemia</a:t>
            </a:r>
            <a:r>
              <a:rPr lang="it-IT" sz="2200" dirty="0" smtClean="0">
                <a:ea typeface="Arial" charset="0"/>
                <a:cs typeface="Arial" charset="0"/>
                <a:sym typeface="Wingdings"/>
              </a:rPr>
              <a:t> documentata, 400 mg x 3. </a:t>
            </a:r>
            <a:endParaRPr lang="it-IT" sz="2200" b="1" dirty="0" smtClean="0">
              <a:ea typeface="Arial" charset="0"/>
              <a:cs typeface="Arial" charset="0"/>
              <a:sym typeface="Wingdings"/>
            </a:endParaRPr>
          </a:p>
          <a:p>
            <a:endParaRPr lang="it-IT" sz="2000" dirty="0"/>
          </a:p>
          <a:p>
            <a:pPr marL="0" indent="0" algn="just">
              <a:lnSpc>
                <a:spcPct val="100000"/>
              </a:lnSpc>
              <a:buNone/>
            </a:pPr>
            <a:endParaRPr lang="it-IT" sz="2000" dirty="0" smtClean="0"/>
          </a:p>
          <a:p>
            <a:pPr algn="just">
              <a:lnSpc>
                <a:spcPct val="100000"/>
              </a:lnSpc>
            </a:pPr>
            <a:endParaRPr lang="it-IT" sz="2000" dirty="0"/>
          </a:p>
          <a:p>
            <a:endParaRPr lang="it-IT" sz="2000" dirty="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spTree>
    <p:extLst>
      <p:ext uri="{BB962C8B-B14F-4D97-AF65-F5344CB8AC3E}">
        <p14:creationId xmlns:p14="http://schemas.microsoft.com/office/powerpoint/2010/main" val="432408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23</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409849" y="1473889"/>
            <a:ext cx="4863537" cy="4312229"/>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endParaRPr lang="it-IT" sz="2000" b="1" dirty="0" smtClean="0">
              <a:ea typeface="Arial" charset="0"/>
              <a:cs typeface="Arial" charset="0"/>
              <a:sym typeface="Wingdings"/>
            </a:endParaRPr>
          </a:p>
          <a:p>
            <a:pPr marL="0" indent="0">
              <a:buNone/>
            </a:pPr>
            <a:endParaRPr lang="it-IT" sz="2000" b="1" dirty="0" smtClean="0">
              <a:ea typeface="Arial" charset="0"/>
              <a:cs typeface="Arial" charset="0"/>
              <a:sym typeface="Wingdings"/>
            </a:endParaRPr>
          </a:p>
          <a:p>
            <a:pPr algn="just"/>
            <a:r>
              <a:rPr lang="it-IT" sz="2000" dirty="0">
                <a:ea typeface="Arial" charset="0"/>
                <a:cs typeface="Arial" charset="0"/>
                <a:sym typeface="Wingdings"/>
              </a:rPr>
              <a:t>Aminoacidi a catena </a:t>
            </a:r>
            <a:r>
              <a:rPr lang="it-IT" sz="2000" dirty="0" smtClean="0">
                <a:ea typeface="Arial" charset="0"/>
                <a:cs typeface="Arial" charset="0"/>
                <a:sym typeface="Wingdings"/>
              </a:rPr>
              <a:t>ramificata;</a:t>
            </a:r>
          </a:p>
          <a:p>
            <a:pPr algn="just"/>
            <a:r>
              <a:rPr lang="it-IT" sz="2000" dirty="0" err="1" smtClean="0">
                <a:ea typeface="Arial" charset="0"/>
                <a:cs typeface="Arial" charset="0"/>
                <a:sym typeface="Wingdings"/>
              </a:rPr>
              <a:t>Rimotori</a:t>
            </a:r>
            <a:r>
              <a:rPr lang="it-IT" sz="2000" dirty="0" smtClean="0">
                <a:ea typeface="Arial" charset="0"/>
                <a:cs typeface="Arial" charset="0"/>
                <a:sym typeface="Wingdings"/>
              </a:rPr>
              <a:t> dell’azoto non ureico;</a:t>
            </a:r>
            <a:endParaRPr lang="it-IT" sz="2000" dirty="0">
              <a:ea typeface="Arial" charset="0"/>
              <a:cs typeface="Arial" charset="0"/>
              <a:sym typeface="Wingdings"/>
            </a:endParaRPr>
          </a:p>
          <a:p>
            <a:pPr algn="just"/>
            <a:r>
              <a:rPr lang="it-IT" sz="2000" dirty="0">
                <a:ea typeface="Arial" charset="0"/>
                <a:cs typeface="Arial" charset="0"/>
                <a:sym typeface="Wingdings"/>
              </a:rPr>
              <a:t>L-ornitina </a:t>
            </a:r>
            <a:r>
              <a:rPr lang="it-IT" sz="2000" dirty="0" smtClean="0">
                <a:ea typeface="Arial" charset="0"/>
                <a:cs typeface="Arial" charset="0"/>
                <a:sym typeface="Wingdings"/>
              </a:rPr>
              <a:t>L-</a:t>
            </a:r>
            <a:r>
              <a:rPr lang="it-IT" sz="2000" dirty="0" err="1" smtClean="0">
                <a:ea typeface="Arial" charset="0"/>
                <a:cs typeface="Arial" charset="0"/>
                <a:sym typeface="Wingdings"/>
              </a:rPr>
              <a:t>aspartato</a:t>
            </a:r>
            <a:r>
              <a:rPr lang="it-IT" sz="2000" dirty="0">
                <a:ea typeface="Arial" charset="0"/>
                <a:cs typeface="Arial" charset="0"/>
                <a:sym typeface="Wingdings"/>
              </a:rPr>
              <a:t>;</a:t>
            </a:r>
          </a:p>
          <a:p>
            <a:pPr algn="just"/>
            <a:r>
              <a:rPr lang="it-IT" sz="2000" dirty="0" smtClean="0">
                <a:ea typeface="Arial" charset="0"/>
                <a:cs typeface="Arial" charset="0"/>
                <a:sym typeface="Wingdings"/>
              </a:rPr>
              <a:t>Probiotici;</a:t>
            </a:r>
          </a:p>
          <a:p>
            <a:pPr algn="just"/>
            <a:r>
              <a:rPr lang="it-IT" sz="2000" dirty="0" smtClean="0">
                <a:ea typeface="Arial" charset="0"/>
                <a:cs typeface="Arial" charset="0"/>
                <a:sym typeface="Wingdings"/>
              </a:rPr>
              <a:t>Inibitori delle glutaminasi;</a:t>
            </a:r>
          </a:p>
          <a:p>
            <a:pPr algn="just"/>
            <a:r>
              <a:rPr lang="it-IT" sz="2000" dirty="0" smtClean="0">
                <a:ea typeface="Arial" charset="0"/>
                <a:cs typeface="Arial" charset="0"/>
                <a:sym typeface="Wingdings"/>
              </a:rPr>
              <a:t>Neomicina;</a:t>
            </a:r>
          </a:p>
          <a:p>
            <a:pPr algn="just"/>
            <a:r>
              <a:rPr lang="it-IT" sz="2000" dirty="0" err="1" smtClean="0">
                <a:ea typeface="Arial" charset="0"/>
                <a:cs typeface="Arial" charset="0"/>
                <a:sym typeface="Wingdings"/>
              </a:rPr>
              <a:t>Metronidazolo</a:t>
            </a:r>
            <a:r>
              <a:rPr lang="it-IT" sz="2000" dirty="0" smtClean="0">
                <a:ea typeface="Arial" charset="0"/>
                <a:cs typeface="Arial" charset="0"/>
                <a:sym typeface="Wingdings"/>
              </a:rPr>
              <a:t>;</a:t>
            </a:r>
          </a:p>
          <a:p>
            <a:pPr algn="just"/>
            <a:r>
              <a:rPr lang="it-IT" sz="2000" dirty="0" err="1" smtClean="0">
                <a:ea typeface="Arial" charset="0"/>
                <a:cs typeface="Arial" charset="0"/>
                <a:sym typeface="Wingdings"/>
              </a:rPr>
              <a:t>Flumazenil</a:t>
            </a:r>
            <a:r>
              <a:rPr lang="it-IT" sz="2000" dirty="0" smtClean="0">
                <a:ea typeface="Arial" charset="0"/>
                <a:cs typeface="Arial" charset="0"/>
                <a:sym typeface="Wingdings"/>
              </a:rPr>
              <a:t>;</a:t>
            </a:r>
          </a:p>
          <a:p>
            <a:pPr algn="just"/>
            <a:r>
              <a:rPr lang="it-IT" sz="2000" dirty="0" smtClean="0">
                <a:ea typeface="Arial" charset="0"/>
                <a:cs typeface="Arial" charset="0"/>
                <a:sym typeface="Wingdings"/>
              </a:rPr>
              <a:t>Altri lassativi;</a:t>
            </a:r>
          </a:p>
          <a:p>
            <a:pPr algn="just"/>
            <a:r>
              <a:rPr lang="it-IT" sz="2000" dirty="0" smtClean="0">
                <a:ea typeface="Arial" charset="0"/>
                <a:cs typeface="Arial" charset="0"/>
                <a:sym typeface="Wingdings"/>
              </a:rPr>
              <a:t>Albumina.</a:t>
            </a:r>
            <a:endParaRPr lang="it-IT" sz="2000" dirty="0">
              <a:ea typeface="Arial" charset="0"/>
              <a:cs typeface="Arial" charset="0"/>
              <a:sym typeface="Wingdings"/>
            </a:endParaRPr>
          </a:p>
          <a:p>
            <a:endParaRPr lang="it-IT" sz="2000" dirty="0"/>
          </a:p>
          <a:p>
            <a:pPr marL="0" indent="0" algn="just">
              <a:lnSpc>
                <a:spcPct val="100000"/>
              </a:lnSpc>
              <a:buNone/>
            </a:pPr>
            <a:endParaRPr lang="it-IT" sz="2000" dirty="0" smtClean="0"/>
          </a:p>
          <a:p>
            <a:pPr algn="just">
              <a:lnSpc>
                <a:spcPct val="100000"/>
              </a:lnSpc>
            </a:pPr>
            <a:endParaRPr lang="it-IT" sz="2000" dirty="0"/>
          </a:p>
          <a:p>
            <a:endParaRPr lang="it-IT" sz="2000" dirty="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sp>
        <p:nvSpPr>
          <p:cNvPr id="3" name="Parentesi graffa chiusa 2"/>
          <p:cNvSpPr/>
          <p:nvPr/>
        </p:nvSpPr>
        <p:spPr>
          <a:xfrm>
            <a:off x="4885738" y="2145722"/>
            <a:ext cx="342900" cy="3408218"/>
          </a:xfrm>
          <a:prstGeom prst="rightBrace">
            <a:avLst>
              <a:gd name="adj1" fmla="val 8333"/>
              <a:gd name="adj2" fmla="val 5030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ln>
                <a:solidFill>
                  <a:sysClr val="windowText" lastClr="000000"/>
                </a:solidFill>
              </a:ln>
              <a:solidFill>
                <a:sysClr val="windowText" lastClr="000000"/>
              </a:solidFill>
            </a:endParaRPr>
          </a:p>
        </p:txBody>
      </p:sp>
      <p:sp>
        <p:nvSpPr>
          <p:cNvPr id="4" name="CasellaDiTesto 3"/>
          <p:cNvSpPr txBox="1"/>
          <p:nvPr/>
        </p:nvSpPr>
        <p:spPr>
          <a:xfrm>
            <a:off x="5526789" y="2557169"/>
            <a:ext cx="2919846" cy="2585323"/>
          </a:xfrm>
          <a:prstGeom prst="rect">
            <a:avLst/>
          </a:prstGeom>
          <a:noFill/>
          <a:ln w="28575">
            <a:solidFill>
              <a:schemeClr val="accent1"/>
            </a:solidFill>
          </a:ln>
        </p:spPr>
        <p:txBody>
          <a:bodyPr wrap="square" rtlCol="0">
            <a:spAutoFit/>
          </a:bodyPr>
          <a:lstStyle/>
          <a:p>
            <a:pPr algn="just"/>
            <a:r>
              <a:rPr lang="it-IT" dirty="0" smtClean="0"/>
              <a:t>I dati a supporto di tali farmaci sono tuttavia limitati, preliminari o carenti; in ogni caso la maggior parte di essi può essere utilizzata in modo sicuro, indipendentemente dalla provata efficacia, nei pazienti non responsivi alla terapia convenzionale. </a:t>
            </a:r>
            <a:endParaRPr lang="it-IT" dirty="0"/>
          </a:p>
        </p:txBody>
      </p:sp>
      <p:sp>
        <p:nvSpPr>
          <p:cNvPr id="2" name="Rettangolo 1"/>
          <p:cNvSpPr/>
          <p:nvPr/>
        </p:nvSpPr>
        <p:spPr>
          <a:xfrm>
            <a:off x="409849" y="1043002"/>
            <a:ext cx="8036786" cy="430887"/>
          </a:xfrm>
          <a:prstGeom prst="rect">
            <a:avLst/>
          </a:prstGeom>
        </p:spPr>
        <p:txBody>
          <a:bodyPr wrap="square">
            <a:spAutoFit/>
          </a:bodyPr>
          <a:lstStyle/>
          <a:p>
            <a:pPr algn="ctr"/>
            <a:r>
              <a:rPr lang="it-IT" sz="2200" b="1" dirty="0">
                <a:ea typeface="Arial" charset="0"/>
                <a:cs typeface="Arial" charset="0"/>
              </a:rPr>
              <a:t>Trattamento </a:t>
            </a:r>
            <a:r>
              <a:rPr lang="it-IT" sz="2200" b="1" dirty="0">
                <a:ea typeface="Arial" charset="0"/>
                <a:cs typeface="Arial" charset="0"/>
                <a:sym typeface="Wingdings"/>
              </a:rPr>
              <a:t> farmaci </a:t>
            </a:r>
            <a:r>
              <a:rPr lang="it-IT" sz="2200" b="1" dirty="0" smtClean="0">
                <a:ea typeface="Arial" charset="0"/>
                <a:cs typeface="Arial" charset="0"/>
                <a:sym typeface="Wingdings"/>
              </a:rPr>
              <a:t>utilizzabili (2)</a:t>
            </a:r>
            <a:endParaRPr lang="it-IT" sz="2200" b="1" dirty="0">
              <a:ea typeface="Arial" charset="0"/>
              <a:cs typeface="Arial" charset="0"/>
              <a:sym typeface="Wingdings"/>
            </a:endParaRPr>
          </a:p>
        </p:txBody>
      </p:sp>
    </p:spTree>
    <p:extLst>
      <p:ext uri="{BB962C8B-B14F-4D97-AF65-F5344CB8AC3E}">
        <p14:creationId xmlns:p14="http://schemas.microsoft.com/office/powerpoint/2010/main" val="1572091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24</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361916" y="1039086"/>
            <a:ext cx="8084719" cy="507076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200" b="1" dirty="0" smtClean="0">
                <a:ea typeface="Arial" charset="0"/>
                <a:cs typeface="Arial" charset="0"/>
              </a:rPr>
              <a:t>Trattamento </a:t>
            </a:r>
            <a:r>
              <a:rPr lang="it-IT" sz="2200" b="1" dirty="0" smtClean="0">
                <a:ea typeface="Arial" charset="0"/>
                <a:cs typeface="Arial" charset="0"/>
                <a:sym typeface="Wingdings"/>
              </a:rPr>
              <a:t> altre strategie terapeutiche</a:t>
            </a:r>
          </a:p>
          <a:p>
            <a:pPr marL="0" indent="0">
              <a:buNone/>
            </a:pPr>
            <a:endParaRPr lang="it-IT" sz="2000" b="1" dirty="0">
              <a:ea typeface="Arial" charset="0"/>
              <a:cs typeface="Arial" charset="0"/>
              <a:sym typeface="Wingdings"/>
            </a:endParaRPr>
          </a:p>
          <a:p>
            <a:pPr algn="just"/>
            <a:r>
              <a:rPr lang="it-IT" sz="2000" dirty="0" smtClean="0">
                <a:ea typeface="Arial" charset="0"/>
                <a:cs typeface="Arial" charset="0"/>
                <a:sym typeface="Wingdings"/>
              </a:rPr>
              <a:t>Nei pazienti con  EE persistente/altamente ricorrente dovrebbe essere esclusa la presenza di shunt porto-sistemici mediante </a:t>
            </a:r>
            <a:r>
              <a:rPr lang="it-IT" sz="2000" dirty="0" err="1" smtClean="0">
                <a:ea typeface="Arial" charset="0"/>
                <a:cs typeface="Arial" charset="0"/>
                <a:sym typeface="Wingdings"/>
              </a:rPr>
              <a:t>ecocolor</a:t>
            </a:r>
            <a:r>
              <a:rPr lang="it-IT" sz="2000" dirty="0" smtClean="0">
                <a:ea typeface="Arial" charset="0"/>
                <a:cs typeface="Arial" charset="0"/>
                <a:sym typeface="Wingdings"/>
              </a:rPr>
              <a:t>-Doppler e, se negativo, </a:t>
            </a:r>
            <a:r>
              <a:rPr lang="it-IT" sz="2000" dirty="0" err="1" smtClean="0">
                <a:ea typeface="Arial" charset="0"/>
                <a:cs typeface="Arial" charset="0"/>
                <a:sym typeface="Wingdings"/>
              </a:rPr>
              <a:t>angio</a:t>
            </a:r>
            <a:r>
              <a:rPr lang="it-IT" sz="2000" dirty="0" smtClean="0">
                <a:ea typeface="Arial" charset="0"/>
                <a:cs typeface="Arial" charset="0"/>
                <a:sym typeface="Wingdings"/>
              </a:rPr>
              <a:t>-TC addome  il riscontro di tali shunt pone indicazione alla loro riduzione/obliterazione;</a:t>
            </a:r>
          </a:p>
          <a:p>
            <a:pPr algn="just"/>
            <a:r>
              <a:rPr lang="it-IT" sz="2000" dirty="0" smtClean="0">
                <a:ea typeface="Arial" charset="0"/>
                <a:cs typeface="Arial" charset="0"/>
                <a:sym typeface="Wingdings"/>
              </a:rPr>
              <a:t>La presenza di EE persistente/altamente ricorrente associata a mielopatia epatica pone indicazione al trapianto di fegato;</a:t>
            </a:r>
          </a:p>
          <a:p>
            <a:pPr algn="just"/>
            <a:r>
              <a:rPr lang="it-IT" sz="2000" dirty="0" smtClean="0">
                <a:ea typeface="Arial" charset="0"/>
                <a:cs typeface="Arial" charset="0"/>
                <a:sym typeface="Wingdings"/>
              </a:rPr>
              <a:t>La </a:t>
            </a:r>
            <a:r>
              <a:rPr lang="it-IT" sz="2000" dirty="0" err="1" smtClean="0">
                <a:ea typeface="Arial" charset="0"/>
                <a:cs typeface="Arial" charset="0"/>
                <a:sym typeface="Wingdings"/>
              </a:rPr>
              <a:t>supplementazione</a:t>
            </a:r>
            <a:r>
              <a:rPr lang="it-IT" sz="2000" dirty="0" smtClean="0">
                <a:ea typeface="Arial" charset="0"/>
                <a:cs typeface="Arial" charset="0"/>
                <a:sym typeface="Wingdings"/>
              </a:rPr>
              <a:t> di zinco può essere presa in considerazione nei pazienti con EE conclamata e carenza di zinco documentata;</a:t>
            </a:r>
          </a:p>
          <a:p>
            <a:pPr algn="just"/>
            <a:r>
              <a:rPr lang="it-IT" sz="2000" dirty="0" smtClean="0">
                <a:ea typeface="Arial" charset="0"/>
                <a:cs typeface="Arial" charset="0"/>
                <a:sym typeface="Wingdings"/>
              </a:rPr>
              <a:t>I deficit di vitamine ed oligoelementi devono essere corretti perché potrebbero alterare lo stato cognitivo e confondere la diagnosi di EE;</a:t>
            </a:r>
          </a:p>
          <a:p>
            <a:pPr algn="just"/>
            <a:r>
              <a:rPr lang="it-IT" sz="2000" dirty="0">
                <a:ea typeface="Arial" charset="0"/>
                <a:cs typeface="Arial" charset="0"/>
                <a:sym typeface="Wingdings"/>
              </a:rPr>
              <a:t>L’</a:t>
            </a:r>
            <a:r>
              <a:rPr lang="it-IT" sz="2000" dirty="0" err="1">
                <a:ea typeface="Arial" charset="0"/>
                <a:cs typeface="Arial" charset="0"/>
                <a:sym typeface="Wingdings"/>
              </a:rPr>
              <a:t>intake</a:t>
            </a:r>
            <a:r>
              <a:rPr lang="it-IT" sz="2000" dirty="0">
                <a:ea typeface="Arial" charset="0"/>
                <a:cs typeface="Arial" charset="0"/>
                <a:sym typeface="Wingdings"/>
              </a:rPr>
              <a:t> energetico giornaliero dovrebbe essere pari a 35-40 </a:t>
            </a:r>
            <a:r>
              <a:rPr lang="it-IT" sz="2000" dirty="0" smtClean="0">
                <a:ea typeface="Arial" charset="0"/>
                <a:cs typeface="Arial" charset="0"/>
                <a:sym typeface="Wingdings"/>
              </a:rPr>
              <a:t>kcal/kg/die;</a:t>
            </a:r>
          </a:p>
          <a:p>
            <a:pPr algn="just"/>
            <a:r>
              <a:rPr lang="it-IT" sz="2000" dirty="0">
                <a:ea typeface="Arial" charset="0"/>
                <a:cs typeface="Arial" charset="0"/>
                <a:sym typeface="Wingdings"/>
              </a:rPr>
              <a:t>L</a:t>
            </a:r>
            <a:r>
              <a:rPr lang="it-IT" sz="2000" dirty="0" smtClean="0">
                <a:ea typeface="Arial" charset="0"/>
                <a:cs typeface="Arial" charset="0"/>
                <a:sym typeface="Wingdings"/>
              </a:rPr>
              <a:t>’</a:t>
            </a:r>
            <a:r>
              <a:rPr lang="it-IT" sz="2000" dirty="0" err="1" smtClean="0">
                <a:ea typeface="Arial" charset="0"/>
                <a:cs typeface="Arial" charset="0"/>
                <a:sym typeface="Wingdings"/>
              </a:rPr>
              <a:t>intake</a:t>
            </a:r>
            <a:r>
              <a:rPr lang="it-IT" sz="2000" dirty="0" smtClean="0">
                <a:ea typeface="Arial" charset="0"/>
                <a:cs typeface="Arial" charset="0"/>
                <a:sym typeface="Wingdings"/>
              </a:rPr>
              <a:t> </a:t>
            </a:r>
            <a:r>
              <a:rPr lang="it-IT" sz="2000" dirty="0">
                <a:ea typeface="Arial" charset="0"/>
                <a:cs typeface="Arial" charset="0"/>
                <a:sym typeface="Wingdings"/>
              </a:rPr>
              <a:t>proteico giornaliero dovrebbe </a:t>
            </a:r>
            <a:r>
              <a:rPr lang="it-IT" sz="2000" dirty="0" smtClean="0">
                <a:ea typeface="Arial" charset="0"/>
                <a:cs typeface="Arial" charset="0"/>
                <a:sym typeface="Wingdings"/>
              </a:rPr>
              <a:t>essere pari a 1.2-1.5 g/kg/die.</a:t>
            </a:r>
            <a:endParaRPr lang="it-IT" sz="2000" dirty="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endParaRPr lang="it-IT" sz="2000" b="1" dirty="0" smtClean="0">
              <a:ea typeface="Arial" charset="0"/>
              <a:cs typeface="Arial" charset="0"/>
              <a:sym typeface="Wingdings"/>
            </a:endParaRPr>
          </a:p>
          <a:p>
            <a:endParaRPr lang="it-IT" sz="2000" dirty="0"/>
          </a:p>
          <a:p>
            <a:pPr marL="0" indent="0" algn="just">
              <a:lnSpc>
                <a:spcPct val="100000"/>
              </a:lnSpc>
              <a:buNone/>
            </a:pPr>
            <a:endParaRPr lang="it-IT" sz="2000" dirty="0" smtClean="0"/>
          </a:p>
          <a:p>
            <a:pPr algn="just">
              <a:lnSpc>
                <a:spcPct val="100000"/>
              </a:lnSpc>
            </a:pPr>
            <a:endParaRPr lang="it-IT" sz="2000" dirty="0"/>
          </a:p>
          <a:p>
            <a:endParaRPr lang="it-IT" sz="2000" dirty="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spTree>
    <p:extLst>
      <p:ext uri="{BB962C8B-B14F-4D97-AF65-F5344CB8AC3E}">
        <p14:creationId xmlns:p14="http://schemas.microsoft.com/office/powerpoint/2010/main" val="1679973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25</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216441" y="2086840"/>
            <a:ext cx="4480250" cy="3072246"/>
          </a:xfrm>
          <a:prstGeom prst="rect">
            <a:avLst/>
          </a:prstGeom>
          <a:noFill/>
          <a:ln w="28575">
            <a:solidFill>
              <a:schemeClr val="accent4"/>
            </a:solidFill>
          </a:ln>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70000"/>
              </a:lnSpc>
              <a:buNone/>
            </a:pPr>
            <a:r>
              <a:rPr lang="it-IT" sz="2200" u="sng" dirty="0" smtClean="0">
                <a:ea typeface="Arial" charset="0"/>
                <a:cs typeface="Arial" charset="0"/>
                <a:sym typeface="Wingdings"/>
              </a:rPr>
              <a:t>Sequenze T2-FLAIR</a:t>
            </a:r>
          </a:p>
          <a:p>
            <a:pPr algn="just"/>
            <a:r>
              <a:rPr lang="it-IT" sz="2200" dirty="0" err="1" smtClean="0">
                <a:ea typeface="Arial" charset="0"/>
                <a:cs typeface="Arial" charset="0"/>
                <a:sym typeface="Wingdings"/>
              </a:rPr>
              <a:t>Iperintensità</a:t>
            </a:r>
            <a:r>
              <a:rPr lang="it-IT" sz="2200" dirty="0" smtClean="0">
                <a:ea typeface="Arial" charset="0"/>
                <a:cs typeface="Arial" charset="0"/>
                <a:sym typeface="Wingdings"/>
              </a:rPr>
              <a:t> del tratto corticospinale (tale reperto si può riscontrare in più del 50% dei soggetti sani e, pertanto, deve essere interpretato con cautela);</a:t>
            </a:r>
          </a:p>
          <a:p>
            <a:pPr algn="just"/>
            <a:r>
              <a:rPr lang="it-IT" sz="2200" dirty="0" err="1" smtClean="0">
                <a:ea typeface="Arial" charset="0"/>
                <a:cs typeface="Arial" charset="0"/>
                <a:sym typeface="Wingdings"/>
              </a:rPr>
              <a:t>Iperintensità</a:t>
            </a:r>
            <a:r>
              <a:rPr lang="it-IT" sz="2200" dirty="0" smtClean="0">
                <a:ea typeface="Arial" charset="0"/>
                <a:cs typeface="Arial" charset="0"/>
                <a:sym typeface="Wingdings"/>
              </a:rPr>
              <a:t> della sostanza bianca peri-ventricolare, dei talami, della corteccia e del ramo posteriore della capsula interna.</a:t>
            </a:r>
          </a:p>
          <a:p>
            <a:endParaRPr lang="it-IT" sz="2000" dirty="0"/>
          </a:p>
          <a:p>
            <a:pPr marL="0" indent="0" algn="just">
              <a:lnSpc>
                <a:spcPct val="100000"/>
              </a:lnSpc>
              <a:buNone/>
            </a:pPr>
            <a:endParaRPr lang="it-IT" sz="2000" dirty="0" smtClean="0"/>
          </a:p>
          <a:p>
            <a:pPr algn="just">
              <a:lnSpc>
                <a:spcPct val="100000"/>
              </a:lnSpc>
            </a:pPr>
            <a:endParaRPr lang="it-IT" sz="2000" dirty="0" smtClean="0"/>
          </a:p>
          <a:p>
            <a:endParaRPr lang="it-IT" sz="2000" dirty="0" smtClean="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744" y="1808017"/>
            <a:ext cx="3629891" cy="3629891"/>
          </a:xfrm>
          <a:prstGeom prst="rect">
            <a:avLst/>
          </a:prstGeom>
        </p:spPr>
      </p:pic>
      <p:sp>
        <p:nvSpPr>
          <p:cNvPr id="4" name="CasellaDiTesto 3"/>
          <p:cNvSpPr txBox="1"/>
          <p:nvPr/>
        </p:nvSpPr>
        <p:spPr>
          <a:xfrm>
            <a:off x="216441" y="1089503"/>
            <a:ext cx="8230194" cy="430887"/>
          </a:xfrm>
          <a:prstGeom prst="rect">
            <a:avLst/>
          </a:prstGeom>
          <a:noFill/>
        </p:spPr>
        <p:txBody>
          <a:bodyPr wrap="square" rtlCol="0">
            <a:spAutoFit/>
          </a:bodyPr>
          <a:lstStyle/>
          <a:p>
            <a:pPr algn="ctr"/>
            <a:r>
              <a:rPr lang="it-IT" sz="2200" b="1" dirty="0">
                <a:ea typeface="Arial" charset="0"/>
                <a:cs typeface="Arial" charset="0"/>
              </a:rPr>
              <a:t>Segni di encefalopatia epatica </a:t>
            </a:r>
            <a:r>
              <a:rPr lang="it-IT" sz="2200" b="1" dirty="0" smtClean="0">
                <a:ea typeface="Arial" charset="0"/>
                <a:cs typeface="Arial" charset="0"/>
              </a:rPr>
              <a:t>in RM encefalo (1)</a:t>
            </a:r>
            <a:endParaRPr lang="it-IT" sz="2200" b="1" dirty="0">
              <a:ea typeface="Arial" charset="0"/>
              <a:cs typeface="Arial" charset="0"/>
            </a:endParaRPr>
          </a:p>
        </p:txBody>
      </p:sp>
      <p:sp>
        <p:nvSpPr>
          <p:cNvPr id="5" name="CasellaDiTesto 4"/>
          <p:cNvSpPr txBox="1"/>
          <p:nvPr/>
        </p:nvSpPr>
        <p:spPr>
          <a:xfrm>
            <a:off x="4951238" y="5451763"/>
            <a:ext cx="3360902" cy="276999"/>
          </a:xfrm>
          <a:prstGeom prst="rect">
            <a:avLst/>
          </a:prstGeom>
          <a:noFill/>
        </p:spPr>
        <p:txBody>
          <a:bodyPr wrap="square" rtlCol="0">
            <a:spAutoFit/>
          </a:bodyPr>
          <a:lstStyle/>
          <a:p>
            <a:r>
              <a:rPr lang="it-IT" sz="1200" dirty="0" err="1" smtClean="0"/>
              <a:t>Iperintensità</a:t>
            </a:r>
            <a:r>
              <a:rPr lang="it-IT" sz="1200" dirty="0" smtClean="0"/>
              <a:t> della sostanza bianca </a:t>
            </a:r>
            <a:r>
              <a:rPr lang="it-IT" sz="1200" dirty="0" err="1" smtClean="0"/>
              <a:t>periventricolare</a:t>
            </a:r>
            <a:endParaRPr lang="it-IT" sz="1200" dirty="0"/>
          </a:p>
        </p:txBody>
      </p:sp>
    </p:spTree>
    <p:extLst>
      <p:ext uri="{BB962C8B-B14F-4D97-AF65-F5344CB8AC3E}">
        <p14:creationId xmlns:p14="http://schemas.microsoft.com/office/powerpoint/2010/main" val="1928048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26</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216441" y="2177571"/>
            <a:ext cx="4885495" cy="3090620"/>
          </a:xfrm>
          <a:prstGeom prst="rect">
            <a:avLst/>
          </a:prstGeom>
          <a:noFill/>
          <a:ln w="28575">
            <a:solidFill>
              <a:schemeClr val="accent6"/>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50000"/>
              </a:lnSpc>
              <a:buNone/>
            </a:pPr>
            <a:r>
              <a:rPr lang="it-IT" sz="2000" u="sng" dirty="0" smtClean="0">
                <a:ea typeface="Arial" charset="0"/>
                <a:cs typeface="Arial" charset="0"/>
                <a:sym typeface="Wingdings"/>
              </a:rPr>
              <a:t>Sequenze T2-DWI</a:t>
            </a:r>
          </a:p>
          <a:p>
            <a:pPr marL="0" indent="0" algn="just">
              <a:buNone/>
            </a:pPr>
            <a:r>
              <a:rPr lang="it-IT" sz="2000" b="1" dirty="0" err="1" smtClean="0">
                <a:ea typeface="Arial" charset="0"/>
                <a:cs typeface="Arial" charset="0"/>
                <a:sym typeface="Wingdings"/>
              </a:rPr>
              <a:t>Iperammoniemia</a:t>
            </a:r>
            <a:r>
              <a:rPr lang="it-IT" sz="2000" dirty="0">
                <a:ea typeface="Arial" charset="0"/>
                <a:cs typeface="Arial" charset="0"/>
                <a:sym typeface="Wingdings"/>
              </a:rPr>
              <a:t> </a:t>
            </a:r>
            <a:r>
              <a:rPr lang="it-IT" sz="2000" dirty="0" smtClean="0">
                <a:ea typeface="Arial" charset="0"/>
                <a:cs typeface="Arial" charset="0"/>
                <a:sym typeface="Wingdings"/>
              </a:rPr>
              <a:t> aree di restrizione bilaterali e </a:t>
            </a:r>
            <a:r>
              <a:rPr lang="it-IT" sz="2000" dirty="0">
                <a:ea typeface="Arial" charset="0"/>
                <a:cs typeface="Arial" charset="0"/>
                <a:sym typeface="Wingdings"/>
              </a:rPr>
              <a:t>s</a:t>
            </a:r>
            <a:r>
              <a:rPr lang="it-IT" sz="2000" dirty="0" smtClean="0">
                <a:ea typeface="Arial" charset="0"/>
                <a:cs typeface="Arial" charset="0"/>
                <a:sym typeface="Wingdings"/>
              </a:rPr>
              <a:t>immetriche a livello della corteccia insulare e del giro del cingolo, meno frequentemente nel resto della corteccia cerebrale. Il trattamento dell’EE può portare ad una risoluzione completa di tali alterazioni o residuare in lieve atrofia della corteccia insulare o del giro del cingolo.</a:t>
            </a:r>
            <a:endParaRPr lang="it-IT" sz="2000" u="sng" dirty="0" smtClean="0">
              <a:ea typeface="Arial" charset="0"/>
              <a:cs typeface="Arial" charset="0"/>
              <a:sym typeface="Wingdings"/>
            </a:endParaRPr>
          </a:p>
          <a:p>
            <a:endParaRPr lang="it-IT" sz="2000" dirty="0"/>
          </a:p>
          <a:p>
            <a:pPr marL="0" indent="0" algn="just">
              <a:lnSpc>
                <a:spcPct val="100000"/>
              </a:lnSpc>
              <a:buNone/>
            </a:pPr>
            <a:endParaRPr lang="it-IT" sz="2000" dirty="0" smtClean="0"/>
          </a:p>
          <a:p>
            <a:pPr algn="just">
              <a:lnSpc>
                <a:spcPct val="100000"/>
              </a:lnSpc>
            </a:pPr>
            <a:endParaRPr lang="it-IT" sz="2000" dirty="0" smtClean="0"/>
          </a:p>
          <a:p>
            <a:endParaRPr lang="it-IT" sz="2000" dirty="0" smtClean="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sp>
        <p:nvSpPr>
          <p:cNvPr id="4" name="CasellaDiTesto 3"/>
          <p:cNvSpPr txBox="1"/>
          <p:nvPr/>
        </p:nvSpPr>
        <p:spPr>
          <a:xfrm>
            <a:off x="216441" y="1079111"/>
            <a:ext cx="8230194" cy="430887"/>
          </a:xfrm>
          <a:prstGeom prst="rect">
            <a:avLst/>
          </a:prstGeom>
          <a:noFill/>
        </p:spPr>
        <p:txBody>
          <a:bodyPr wrap="square" rtlCol="0">
            <a:spAutoFit/>
          </a:bodyPr>
          <a:lstStyle/>
          <a:p>
            <a:pPr algn="ctr"/>
            <a:r>
              <a:rPr lang="it-IT" sz="2200" b="1" dirty="0">
                <a:ea typeface="Arial" charset="0"/>
                <a:cs typeface="Arial" charset="0"/>
              </a:rPr>
              <a:t>Segni di encefalopatia epatica </a:t>
            </a:r>
            <a:r>
              <a:rPr lang="it-IT" sz="2200" b="1" dirty="0" smtClean="0">
                <a:ea typeface="Arial" charset="0"/>
                <a:cs typeface="Arial" charset="0"/>
              </a:rPr>
              <a:t>in RM encefalo (2)</a:t>
            </a:r>
            <a:endParaRPr lang="it-IT" sz="2200" b="1" dirty="0">
              <a:ea typeface="Arial" charset="0"/>
              <a:cs typeface="Arial" charset="0"/>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492" y="1918023"/>
            <a:ext cx="2957143" cy="3600000"/>
          </a:xfrm>
          <a:prstGeom prst="rect">
            <a:avLst/>
          </a:prstGeom>
        </p:spPr>
      </p:pic>
      <p:sp>
        <p:nvSpPr>
          <p:cNvPr id="10" name="CasellaDiTesto 9"/>
          <p:cNvSpPr txBox="1"/>
          <p:nvPr/>
        </p:nvSpPr>
        <p:spPr>
          <a:xfrm>
            <a:off x="5410013" y="5518023"/>
            <a:ext cx="3116099" cy="276999"/>
          </a:xfrm>
          <a:prstGeom prst="rect">
            <a:avLst/>
          </a:prstGeom>
          <a:noFill/>
        </p:spPr>
        <p:txBody>
          <a:bodyPr wrap="square" rtlCol="0">
            <a:spAutoFit/>
          </a:bodyPr>
          <a:lstStyle/>
          <a:p>
            <a:r>
              <a:rPr lang="it-IT" sz="1200" dirty="0" smtClean="0"/>
              <a:t>Aree di restrizione in sede frontale e temporale </a:t>
            </a:r>
            <a:endParaRPr lang="it-IT" sz="1200" dirty="0"/>
          </a:p>
        </p:txBody>
      </p:sp>
    </p:spTree>
    <p:extLst>
      <p:ext uri="{BB962C8B-B14F-4D97-AF65-F5344CB8AC3E}">
        <p14:creationId xmlns:p14="http://schemas.microsoft.com/office/powerpoint/2010/main" val="1174263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27</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216441" y="2089983"/>
            <a:ext cx="4791977" cy="3280705"/>
          </a:xfrm>
          <a:prstGeom prst="rect">
            <a:avLst/>
          </a:prstGeom>
          <a:noFill/>
          <a:ln w="28575">
            <a:solidFill>
              <a:schemeClr val="accent2"/>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50000"/>
              </a:lnSpc>
              <a:buNone/>
            </a:pPr>
            <a:r>
              <a:rPr lang="it-IT" sz="2000" u="sng" dirty="0" smtClean="0">
                <a:ea typeface="Arial" charset="0"/>
                <a:cs typeface="Arial" charset="0"/>
                <a:sym typeface="Wingdings"/>
              </a:rPr>
              <a:t>Sequenze T1</a:t>
            </a:r>
          </a:p>
          <a:p>
            <a:pPr marL="0" indent="0" algn="just">
              <a:buNone/>
            </a:pPr>
            <a:r>
              <a:rPr lang="it-IT" sz="2000" b="1" dirty="0" smtClean="0">
                <a:ea typeface="Arial" charset="0"/>
                <a:cs typeface="Arial" charset="0"/>
                <a:sym typeface="Wingdings"/>
              </a:rPr>
              <a:t>Ipermanganesemia</a:t>
            </a:r>
            <a:r>
              <a:rPr lang="it-IT" sz="2000" dirty="0" smtClean="0">
                <a:ea typeface="Arial" charset="0"/>
                <a:cs typeface="Arial" charset="0"/>
                <a:sym typeface="Wingdings"/>
              </a:rPr>
              <a:t>  </a:t>
            </a:r>
            <a:r>
              <a:rPr lang="it-IT" sz="2000" dirty="0" err="1" smtClean="0">
                <a:ea typeface="Arial" charset="0"/>
                <a:cs typeface="Arial" charset="0"/>
                <a:sym typeface="Wingdings"/>
              </a:rPr>
              <a:t>iperintensità</a:t>
            </a:r>
            <a:r>
              <a:rPr lang="it-IT" sz="2000" dirty="0" smtClean="0">
                <a:ea typeface="Arial" charset="0"/>
                <a:cs typeface="Arial" charset="0"/>
                <a:sym typeface="Wingdings"/>
              </a:rPr>
              <a:t> bilaterale dei globi pallidi o della sostanza nera reticolata; meno frequentemente dei nuclei subtalamici, del tetto del mesencefalo, dell’ipotalamo e dell’adenoipofisi (reperti non specifici). Il trattamento dell’EE e/o il trapianto epatico determinano una risoluzione di tali </a:t>
            </a:r>
            <a:r>
              <a:rPr lang="it-IT" sz="2000" dirty="0" err="1" smtClean="0">
                <a:ea typeface="Arial" charset="0"/>
                <a:cs typeface="Arial" charset="0"/>
                <a:sym typeface="Wingdings"/>
              </a:rPr>
              <a:t>iperintensità</a:t>
            </a:r>
            <a:r>
              <a:rPr lang="it-IT" sz="2000" dirty="0" smtClean="0">
                <a:ea typeface="Arial" charset="0"/>
                <a:cs typeface="Arial" charset="0"/>
                <a:sym typeface="Wingdings"/>
              </a:rPr>
              <a:t>.</a:t>
            </a:r>
            <a:endParaRPr lang="it-IT" sz="2000" dirty="0">
              <a:ea typeface="Arial" charset="0"/>
              <a:cs typeface="Arial" charset="0"/>
              <a:sym typeface="Wingdings"/>
            </a:endParaRPr>
          </a:p>
          <a:p>
            <a:pPr marL="0" indent="0" algn="just">
              <a:buNone/>
            </a:pPr>
            <a:endParaRPr lang="it-IT" sz="2000" dirty="0" smtClean="0">
              <a:ea typeface="Arial" charset="0"/>
              <a:cs typeface="Arial" charset="0"/>
              <a:sym typeface="Wingdings"/>
            </a:endParaRPr>
          </a:p>
          <a:p>
            <a:pPr marL="0" indent="0" algn="ctr">
              <a:buNone/>
            </a:pPr>
            <a:endParaRPr lang="it-IT" sz="2200" u="sng" dirty="0" smtClean="0">
              <a:ea typeface="Arial" charset="0"/>
              <a:cs typeface="Arial" charset="0"/>
              <a:sym typeface="Wingdings"/>
            </a:endParaRPr>
          </a:p>
          <a:p>
            <a:endParaRPr lang="it-IT" sz="2000" dirty="0"/>
          </a:p>
          <a:p>
            <a:pPr marL="0" indent="0" algn="just">
              <a:lnSpc>
                <a:spcPct val="100000"/>
              </a:lnSpc>
              <a:buNone/>
            </a:pPr>
            <a:endParaRPr lang="it-IT" sz="2000" dirty="0" smtClean="0"/>
          </a:p>
          <a:p>
            <a:pPr algn="just">
              <a:lnSpc>
                <a:spcPct val="100000"/>
              </a:lnSpc>
            </a:pPr>
            <a:endParaRPr lang="it-IT" sz="2000" dirty="0" smtClean="0"/>
          </a:p>
          <a:p>
            <a:endParaRPr lang="it-IT" sz="2000" dirty="0" smtClean="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sp>
        <p:nvSpPr>
          <p:cNvPr id="4" name="CasellaDiTesto 3"/>
          <p:cNvSpPr txBox="1"/>
          <p:nvPr/>
        </p:nvSpPr>
        <p:spPr>
          <a:xfrm>
            <a:off x="216441" y="1079111"/>
            <a:ext cx="8230194" cy="430887"/>
          </a:xfrm>
          <a:prstGeom prst="rect">
            <a:avLst/>
          </a:prstGeom>
          <a:noFill/>
        </p:spPr>
        <p:txBody>
          <a:bodyPr wrap="square" rtlCol="0">
            <a:spAutoFit/>
          </a:bodyPr>
          <a:lstStyle/>
          <a:p>
            <a:pPr algn="ctr"/>
            <a:r>
              <a:rPr lang="it-IT" sz="2200" b="1" dirty="0">
                <a:ea typeface="Arial" charset="0"/>
                <a:cs typeface="Arial" charset="0"/>
              </a:rPr>
              <a:t>Segni di encefalopatia epatica </a:t>
            </a:r>
            <a:r>
              <a:rPr lang="it-IT" sz="2200" b="1" dirty="0" smtClean="0">
                <a:ea typeface="Arial" charset="0"/>
                <a:cs typeface="Arial" charset="0"/>
              </a:rPr>
              <a:t>in RM encefalo (3)</a:t>
            </a:r>
            <a:endParaRPr lang="it-IT" sz="2200" b="1" dirty="0">
              <a:ea typeface="Arial" charset="0"/>
              <a:cs typeface="Arial"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506" y="1930335"/>
            <a:ext cx="2997129" cy="3600000"/>
          </a:xfrm>
          <a:prstGeom prst="rect">
            <a:avLst/>
          </a:prstGeom>
        </p:spPr>
      </p:pic>
      <p:sp>
        <p:nvSpPr>
          <p:cNvPr id="10" name="CasellaDiTesto 9"/>
          <p:cNvSpPr txBox="1"/>
          <p:nvPr/>
        </p:nvSpPr>
        <p:spPr>
          <a:xfrm>
            <a:off x="5630999" y="5530335"/>
            <a:ext cx="2634141" cy="276999"/>
          </a:xfrm>
          <a:prstGeom prst="rect">
            <a:avLst/>
          </a:prstGeom>
          <a:noFill/>
        </p:spPr>
        <p:txBody>
          <a:bodyPr wrap="square" rtlCol="0">
            <a:spAutoFit/>
          </a:bodyPr>
          <a:lstStyle/>
          <a:p>
            <a:r>
              <a:rPr lang="it-IT" sz="1200" dirty="0" err="1" smtClean="0"/>
              <a:t>Iperintensità</a:t>
            </a:r>
            <a:r>
              <a:rPr lang="it-IT" sz="1200" dirty="0" smtClean="0"/>
              <a:t> bilaterale dei globi pallidi </a:t>
            </a:r>
            <a:endParaRPr lang="it-IT" sz="1200" dirty="0"/>
          </a:p>
        </p:txBody>
      </p:sp>
    </p:spTree>
    <p:extLst>
      <p:ext uri="{BB962C8B-B14F-4D97-AF65-F5344CB8AC3E}">
        <p14:creationId xmlns:p14="http://schemas.microsoft.com/office/powerpoint/2010/main" val="1301960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28</a:t>
            </a:fld>
            <a:endParaRPr lang="it-IT" sz="2400" dirty="0">
              <a:solidFill>
                <a:schemeClr val="bg2">
                  <a:lumMod val="50000"/>
                </a:schemeClr>
              </a:solidFill>
              <a:latin typeface="Helvetica" charset="0"/>
              <a:ea typeface="Helvetica" charset="0"/>
              <a:cs typeface="Helvetica" charset="0"/>
            </a:endParaRPr>
          </a:p>
        </p:txBody>
      </p:sp>
      <p:sp>
        <p:nvSpPr>
          <p:cNvPr id="4" name="CasellaDiTesto 3"/>
          <p:cNvSpPr txBox="1"/>
          <p:nvPr/>
        </p:nvSpPr>
        <p:spPr>
          <a:xfrm>
            <a:off x="240774" y="754164"/>
            <a:ext cx="8205861" cy="430887"/>
          </a:xfrm>
          <a:prstGeom prst="rect">
            <a:avLst/>
          </a:prstGeom>
          <a:noFill/>
        </p:spPr>
        <p:txBody>
          <a:bodyPr wrap="square" rtlCol="0">
            <a:spAutoFit/>
          </a:bodyPr>
          <a:lstStyle/>
          <a:p>
            <a:pPr algn="ctr"/>
            <a:r>
              <a:rPr lang="it-IT" sz="2200" b="1" dirty="0" smtClean="0">
                <a:ea typeface="Arial" charset="0"/>
                <a:cs typeface="Arial" charset="0"/>
              </a:rPr>
              <a:t>Ruolo dell’ammonio nelle alterazioni cerebrali</a:t>
            </a:r>
            <a:endParaRPr lang="it-IT" sz="2200" b="1" dirty="0">
              <a:ea typeface="Arial" charset="0"/>
              <a:cs typeface="Arial" charset="0"/>
            </a:endParaRPr>
          </a:p>
        </p:txBody>
      </p:sp>
      <p:sp>
        <p:nvSpPr>
          <p:cNvPr id="2" name="Rettangolo 1"/>
          <p:cNvSpPr/>
          <p:nvPr/>
        </p:nvSpPr>
        <p:spPr>
          <a:xfrm>
            <a:off x="5943794" y="4468620"/>
            <a:ext cx="2057400" cy="1477328"/>
          </a:xfrm>
          <a:prstGeom prst="rect">
            <a:avLst/>
          </a:prstGeom>
          <a:ln w="19050">
            <a:solidFill>
              <a:schemeClr val="accent6"/>
            </a:solidFill>
          </a:ln>
        </p:spPr>
        <p:txBody>
          <a:bodyPr wrap="square">
            <a:spAutoFit/>
          </a:bodyPr>
          <a:lstStyle/>
          <a:p>
            <a:pPr algn="ctr"/>
            <a:r>
              <a:rPr lang="it-IT" dirty="0">
                <a:ea typeface="Arial" charset="0"/>
                <a:cs typeface="Arial" charset="0"/>
                <a:sym typeface="Wingdings"/>
              </a:rPr>
              <a:t>R</a:t>
            </a:r>
            <a:r>
              <a:rPr lang="it-IT" dirty="0" smtClean="0">
                <a:ea typeface="Arial" charset="0"/>
                <a:cs typeface="Arial" charset="0"/>
                <a:sym typeface="Wingdings"/>
              </a:rPr>
              <a:t>igonfiamento </a:t>
            </a:r>
            <a:r>
              <a:rPr lang="it-IT" dirty="0">
                <a:ea typeface="Arial" charset="0"/>
                <a:cs typeface="Arial" charset="0"/>
                <a:sym typeface="Wingdings"/>
              </a:rPr>
              <a:t>degli </a:t>
            </a:r>
            <a:r>
              <a:rPr lang="it-IT" dirty="0" err="1" smtClean="0">
                <a:ea typeface="Arial" charset="0"/>
                <a:cs typeface="Arial" charset="0"/>
                <a:sym typeface="Wingdings"/>
              </a:rPr>
              <a:t>astrociti</a:t>
            </a:r>
            <a:r>
              <a:rPr lang="it-IT" dirty="0" smtClean="0">
                <a:ea typeface="Arial" charset="0"/>
                <a:cs typeface="Arial" charset="0"/>
                <a:sym typeface="Wingdings"/>
              </a:rPr>
              <a:t>, morte </a:t>
            </a:r>
            <a:r>
              <a:rPr lang="it-IT" dirty="0">
                <a:ea typeface="Arial" charset="0"/>
                <a:cs typeface="Arial" charset="0"/>
                <a:sym typeface="Wingdings"/>
              </a:rPr>
              <a:t>cellulare e </a:t>
            </a:r>
            <a:r>
              <a:rPr lang="it-IT" dirty="0" smtClean="0">
                <a:ea typeface="Arial" charset="0"/>
                <a:cs typeface="Arial" charset="0"/>
                <a:sym typeface="Wingdings"/>
              </a:rPr>
              <a:t>successivo edema cerebrale</a:t>
            </a:r>
            <a:endParaRPr lang="it-IT" dirty="0"/>
          </a:p>
        </p:txBody>
      </p:sp>
      <p:sp>
        <p:nvSpPr>
          <p:cNvPr id="12" name="CasellaDiTesto 11"/>
          <p:cNvSpPr txBox="1"/>
          <p:nvPr/>
        </p:nvSpPr>
        <p:spPr>
          <a:xfrm>
            <a:off x="1629887" y="2717507"/>
            <a:ext cx="2644973" cy="1477328"/>
          </a:xfrm>
          <a:prstGeom prst="rect">
            <a:avLst/>
          </a:prstGeom>
          <a:noFill/>
          <a:ln w="19050">
            <a:solidFill>
              <a:schemeClr val="accent6"/>
            </a:solidFill>
          </a:ln>
        </p:spPr>
        <p:txBody>
          <a:bodyPr wrap="square" rtlCol="0">
            <a:spAutoFit/>
          </a:bodyPr>
          <a:lstStyle/>
          <a:p>
            <a:pPr algn="ctr"/>
            <a:r>
              <a:rPr lang="it-IT" dirty="0" smtClean="0"/>
              <a:t>- Inibizione del trasporto di glutammato</a:t>
            </a:r>
          </a:p>
          <a:p>
            <a:pPr algn="ctr"/>
            <a:r>
              <a:rPr lang="it-IT" dirty="0" smtClean="0"/>
              <a:t>- Aumento dell’attività della glutammato-</a:t>
            </a:r>
            <a:r>
              <a:rPr lang="it-IT" dirty="0" err="1" smtClean="0"/>
              <a:t>sintetasi</a:t>
            </a:r>
            <a:endParaRPr lang="it-IT" dirty="0"/>
          </a:p>
        </p:txBody>
      </p:sp>
      <p:sp>
        <p:nvSpPr>
          <p:cNvPr id="13" name="Rettangolo 12"/>
          <p:cNvSpPr/>
          <p:nvPr/>
        </p:nvSpPr>
        <p:spPr>
          <a:xfrm>
            <a:off x="2961023" y="1691516"/>
            <a:ext cx="411480" cy="369332"/>
          </a:xfrm>
          <a:prstGeom prst="rect">
            <a:avLst/>
          </a:prstGeom>
        </p:spPr>
        <p:txBody>
          <a:bodyPr wrap="square">
            <a:spAutoFit/>
          </a:bodyPr>
          <a:lstStyle/>
          <a:p>
            <a:r>
              <a:rPr lang="it-IT" dirty="0" smtClean="0">
                <a:sym typeface="Wingdings"/>
              </a:rPr>
              <a:t></a:t>
            </a:r>
            <a:endParaRPr lang="it-IT" dirty="0"/>
          </a:p>
        </p:txBody>
      </p:sp>
      <p:sp>
        <p:nvSpPr>
          <p:cNvPr id="15" name="Rettangolo 14"/>
          <p:cNvSpPr/>
          <p:nvPr/>
        </p:nvSpPr>
        <p:spPr>
          <a:xfrm>
            <a:off x="5532314" y="5019404"/>
            <a:ext cx="411480" cy="369332"/>
          </a:xfrm>
          <a:prstGeom prst="rect">
            <a:avLst/>
          </a:prstGeom>
        </p:spPr>
        <p:txBody>
          <a:bodyPr wrap="square">
            <a:spAutoFit/>
          </a:bodyPr>
          <a:lstStyle/>
          <a:p>
            <a:r>
              <a:rPr lang="it-IT" dirty="0" smtClean="0">
                <a:sym typeface="Wingdings"/>
              </a:rPr>
              <a:t></a:t>
            </a:r>
            <a:endParaRPr lang="it-IT" dirty="0"/>
          </a:p>
        </p:txBody>
      </p:sp>
      <p:sp>
        <p:nvSpPr>
          <p:cNvPr id="18" name="Rettangolo 17"/>
          <p:cNvSpPr/>
          <p:nvPr/>
        </p:nvSpPr>
        <p:spPr>
          <a:xfrm rot="5400000">
            <a:off x="4248264" y="2207684"/>
            <a:ext cx="411480" cy="369332"/>
          </a:xfrm>
          <a:prstGeom prst="rect">
            <a:avLst/>
          </a:prstGeom>
        </p:spPr>
        <p:txBody>
          <a:bodyPr wrap="square">
            <a:spAutoFit/>
          </a:bodyPr>
          <a:lstStyle/>
          <a:p>
            <a:r>
              <a:rPr lang="it-IT" dirty="0" smtClean="0">
                <a:sym typeface="Wingdings"/>
              </a:rPr>
              <a:t></a:t>
            </a:r>
            <a:endParaRPr lang="it-IT" dirty="0"/>
          </a:p>
        </p:txBody>
      </p:sp>
      <p:sp>
        <p:nvSpPr>
          <p:cNvPr id="19" name="Rettangolo 18"/>
          <p:cNvSpPr/>
          <p:nvPr/>
        </p:nvSpPr>
        <p:spPr>
          <a:xfrm>
            <a:off x="3533136" y="4742405"/>
            <a:ext cx="1999178" cy="923330"/>
          </a:xfrm>
          <a:prstGeom prst="rect">
            <a:avLst/>
          </a:prstGeom>
          <a:noFill/>
          <a:ln w="19050">
            <a:solidFill>
              <a:schemeClr val="accent6"/>
            </a:solidFill>
          </a:ln>
        </p:spPr>
        <p:txBody>
          <a:bodyPr wrap="square">
            <a:spAutoFit/>
          </a:bodyPr>
          <a:lstStyle/>
          <a:p>
            <a:pPr algn="ctr"/>
            <a:r>
              <a:rPr lang="it-IT" dirty="0" smtClean="0">
                <a:sym typeface="Wingdings"/>
              </a:rPr>
              <a:t>Aumento della glutammina cerebrale</a:t>
            </a:r>
            <a:endParaRPr lang="it-IT" dirty="0"/>
          </a:p>
        </p:txBody>
      </p:sp>
      <p:sp>
        <p:nvSpPr>
          <p:cNvPr id="20" name="Rettangolo 19"/>
          <p:cNvSpPr/>
          <p:nvPr/>
        </p:nvSpPr>
        <p:spPr>
          <a:xfrm rot="5400000">
            <a:off x="4248264" y="4283954"/>
            <a:ext cx="411480" cy="369332"/>
          </a:xfrm>
          <a:prstGeom prst="rect">
            <a:avLst/>
          </a:prstGeom>
        </p:spPr>
        <p:txBody>
          <a:bodyPr wrap="square">
            <a:spAutoFit/>
          </a:bodyPr>
          <a:lstStyle/>
          <a:p>
            <a:r>
              <a:rPr lang="it-IT" dirty="0" smtClean="0">
                <a:sym typeface="Wingdings"/>
              </a:rPr>
              <a:t></a:t>
            </a:r>
            <a:endParaRPr lang="it-IT" dirty="0"/>
          </a:p>
        </p:txBody>
      </p:sp>
      <p:sp>
        <p:nvSpPr>
          <p:cNvPr id="21" name="CasellaDiTesto 20"/>
          <p:cNvSpPr txBox="1"/>
          <p:nvPr/>
        </p:nvSpPr>
        <p:spPr>
          <a:xfrm>
            <a:off x="389732" y="1412631"/>
            <a:ext cx="2480310" cy="923330"/>
          </a:xfrm>
          <a:prstGeom prst="rect">
            <a:avLst/>
          </a:prstGeom>
          <a:noFill/>
          <a:ln w="19050">
            <a:solidFill>
              <a:schemeClr val="accent6"/>
            </a:solidFill>
          </a:ln>
        </p:spPr>
        <p:txBody>
          <a:bodyPr wrap="square" rtlCol="0">
            <a:spAutoFit/>
          </a:bodyPr>
          <a:lstStyle/>
          <a:p>
            <a:pPr algn="ctr"/>
            <a:r>
              <a:rPr lang="it-IT" dirty="0" smtClean="0"/>
              <a:t>Ridotta trasformazione epatica dell’ammonio in urea </a:t>
            </a:r>
            <a:endParaRPr lang="it-IT" dirty="0"/>
          </a:p>
        </p:txBody>
      </p:sp>
      <p:sp>
        <p:nvSpPr>
          <p:cNvPr id="22" name="Rettangolo 21"/>
          <p:cNvSpPr/>
          <p:nvPr/>
        </p:nvSpPr>
        <p:spPr>
          <a:xfrm>
            <a:off x="3463484" y="1691516"/>
            <a:ext cx="2068830" cy="369332"/>
          </a:xfrm>
          <a:prstGeom prst="rect">
            <a:avLst/>
          </a:prstGeom>
          <a:noFill/>
          <a:ln w="19050">
            <a:solidFill>
              <a:schemeClr val="accent6"/>
            </a:solidFill>
          </a:ln>
        </p:spPr>
        <p:txBody>
          <a:bodyPr wrap="square">
            <a:spAutoFit/>
          </a:bodyPr>
          <a:lstStyle/>
          <a:p>
            <a:pPr algn="ctr"/>
            <a:r>
              <a:rPr lang="it-IT" smtClean="0">
                <a:sym typeface="Wingdings"/>
              </a:rPr>
              <a:t>Iperammoniemia</a:t>
            </a:r>
            <a:endParaRPr lang="it-IT" dirty="0"/>
          </a:p>
        </p:txBody>
      </p:sp>
      <p:sp>
        <p:nvSpPr>
          <p:cNvPr id="23" name="Rettangolo 22"/>
          <p:cNvSpPr/>
          <p:nvPr/>
        </p:nvSpPr>
        <p:spPr>
          <a:xfrm>
            <a:off x="4674527" y="2717507"/>
            <a:ext cx="1999178" cy="923330"/>
          </a:xfrm>
          <a:prstGeom prst="rect">
            <a:avLst/>
          </a:prstGeom>
          <a:noFill/>
          <a:ln w="19050">
            <a:solidFill>
              <a:schemeClr val="accent6"/>
            </a:solidFill>
          </a:ln>
        </p:spPr>
        <p:txBody>
          <a:bodyPr wrap="square">
            <a:spAutoFit/>
          </a:bodyPr>
          <a:lstStyle/>
          <a:p>
            <a:pPr algn="ctr"/>
            <a:r>
              <a:rPr lang="it-IT" dirty="0" smtClean="0">
                <a:sym typeface="Wingdings"/>
              </a:rPr>
              <a:t>Trasformazione dell’ammonio in glutammina</a:t>
            </a:r>
            <a:endParaRPr lang="it-IT" dirty="0"/>
          </a:p>
        </p:txBody>
      </p:sp>
    </p:spTree>
    <p:extLst>
      <p:ext uri="{BB962C8B-B14F-4D97-AF65-F5344CB8AC3E}">
        <p14:creationId xmlns:p14="http://schemas.microsoft.com/office/powerpoint/2010/main" val="1255246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BA98E3E7-E1A5-4F42-953F-E2915433E1A4}" type="slidenum">
              <a:rPr lang="it-IT" sz="2400" smtClean="0">
                <a:solidFill>
                  <a:schemeClr val="bg2">
                    <a:lumMod val="50000"/>
                  </a:schemeClr>
                </a:solidFill>
                <a:latin typeface="Helvetica" charset="0"/>
                <a:ea typeface="Helvetica" charset="0"/>
                <a:cs typeface="Helvetica" charset="0"/>
              </a:rPr>
              <a:t>2</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685213" y="1095748"/>
            <a:ext cx="7761422" cy="483642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buNone/>
            </a:pPr>
            <a:r>
              <a:rPr lang="it-IT" sz="2000" b="1" dirty="0" smtClean="0">
                <a:ea typeface="Arial" charset="0"/>
                <a:cs typeface="Arial" charset="0"/>
              </a:rPr>
              <a:t>Anamnesi patologica prossima:</a:t>
            </a:r>
          </a:p>
          <a:p>
            <a:pPr marL="0" indent="0" algn="just">
              <a:lnSpc>
                <a:spcPct val="100000"/>
              </a:lnSpc>
              <a:buNone/>
            </a:pPr>
            <a:endParaRPr lang="it-IT" sz="2000" b="1" dirty="0" smtClean="0">
              <a:ea typeface="Arial" charset="0"/>
              <a:cs typeface="Arial" charset="0"/>
            </a:endParaRPr>
          </a:p>
          <a:p>
            <a:pPr marL="0" indent="0" algn="just">
              <a:lnSpc>
                <a:spcPct val="100000"/>
              </a:lnSpc>
              <a:buNone/>
            </a:pPr>
            <a:r>
              <a:rPr lang="it-IT" sz="2000" dirty="0" smtClean="0">
                <a:ea typeface="Arial" charset="0"/>
                <a:cs typeface="Arial" charset="0"/>
              </a:rPr>
              <a:t>Nel </a:t>
            </a:r>
            <a:r>
              <a:rPr lang="it-IT" sz="2000" u="sng" dirty="0" smtClean="0">
                <a:ea typeface="Arial" charset="0"/>
                <a:cs typeface="Arial" charset="0"/>
              </a:rPr>
              <a:t>maggio 2019</a:t>
            </a:r>
            <a:r>
              <a:rPr lang="it-IT" sz="2000" dirty="0" smtClean="0">
                <a:ea typeface="Arial" charset="0"/>
                <a:cs typeface="Arial" charset="0"/>
              </a:rPr>
              <a:t> sviluppo di marcata astenia per cui eseguiva: </a:t>
            </a:r>
          </a:p>
          <a:p>
            <a:pPr marL="0" indent="0" algn="just">
              <a:lnSpc>
                <a:spcPct val="100000"/>
              </a:lnSpc>
              <a:buNone/>
            </a:pPr>
            <a:endParaRPr lang="it-IT" sz="2000" dirty="0">
              <a:ea typeface="Arial" charset="0"/>
              <a:cs typeface="Arial" charset="0"/>
            </a:endParaRPr>
          </a:p>
          <a:p>
            <a:pPr algn="just">
              <a:lnSpc>
                <a:spcPct val="100000"/>
              </a:lnSpc>
            </a:pPr>
            <a:r>
              <a:rPr lang="it-IT" sz="2000" b="1" dirty="0">
                <a:ea typeface="Arial" charset="0"/>
                <a:cs typeface="Arial" charset="0"/>
              </a:rPr>
              <a:t>E</a:t>
            </a:r>
            <a:r>
              <a:rPr lang="it-IT" sz="2000" b="1" dirty="0" smtClean="0">
                <a:ea typeface="Arial" charset="0"/>
                <a:cs typeface="Arial" charset="0"/>
              </a:rPr>
              <a:t>sami </a:t>
            </a:r>
            <a:r>
              <a:rPr lang="it-IT" sz="2000" b="1" dirty="0" err="1" smtClean="0">
                <a:ea typeface="Arial" charset="0"/>
                <a:cs typeface="Arial" charset="0"/>
              </a:rPr>
              <a:t>bioumorali</a:t>
            </a:r>
            <a:r>
              <a:rPr lang="it-IT" sz="2000" dirty="0" smtClean="0">
                <a:ea typeface="Arial" charset="0"/>
                <a:cs typeface="Arial" charset="0"/>
              </a:rPr>
              <a:t>: AST 2N, bilirubina totale 3N, amilasi e lipasi 1.5N, </a:t>
            </a:r>
            <a:r>
              <a:rPr lang="el-GR" sz="2000" dirty="0" smtClean="0"/>
              <a:t>α</a:t>
            </a:r>
            <a:r>
              <a:rPr lang="it-IT" sz="2000" dirty="0" smtClean="0"/>
              <a:t>-1 </a:t>
            </a:r>
            <a:r>
              <a:rPr lang="it-IT" sz="2000" dirty="0" err="1" smtClean="0"/>
              <a:t>antitripsina</a:t>
            </a:r>
            <a:r>
              <a:rPr lang="it-IT" sz="2000" dirty="0" smtClean="0"/>
              <a:t> 1.5N, </a:t>
            </a:r>
            <a:r>
              <a:rPr lang="el-GR" sz="2000" dirty="0" smtClean="0"/>
              <a:t>α</a:t>
            </a:r>
            <a:r>
              <a:rPr lang="it-IT" sz="2000" dirty="0" smtClean="0"/>
              <a:t>-</a:t>
            </a:r>
            <a:r>
              <a:rPr lang="it-IT" sz="2000" dirty="0" err="1" smtClean="0"/>
              <a:t>fetoproteina</a:t>
            </a:r>
            <a:r>
              <a:rPr lang="it-IT" sz="2000" dirty="0" smtClean="0"/>
              <a:t> nella norma. </a:t>
            </a:r>
          </a:p>
          <a:p>
            <a:pPr algn="just">
              <a:lnSpc>
                <a:spcPct val="100000"/>
              </a:lnSpc>
            </a:pPr>
            <a:endParaRPr lang="it-IT" sz="2000" dirty="0">
              <a:ea typeface="Arial" charset="0"/>
              <a:cs typeface="Arial" charset="0"/>
            </a:endParaRPr>
          </a:p>
          <a:p>
            <a:pPr algn="just">
              <a:lnSpc>
                <a:spcPct val="100000"/>
              </a:lnSpc>
            </a:pPr>
            <a:r>
              <a:rPr lang="it-IT" sz="2000" b="1" dirty="0" smtClean="0">
                <a:ea typeface="Arial" charset="0"/>
                <a:cs typeface="Arial" charset="0"/>
              </a:rPr>
              <a:t>Ecografia addome completo</a:t>
            </a:r>
            <a:r>
              <a:rPr lang="it-IT" sz="2000" dirty="0" smtClean="0">
                <a:ea typeface="Arial" charset="0"/>
                <a:cs typeface="Arial" charset="0"/>
              </a:rPr>
              <a:t>: “fegato aumentato di volume ad </a:t>
            </a:r>
            <a:r>
              <a:rPr lang="it-IT" sz="2000" dirty="0" err="1" smtClean="0">
                <a:ea typeface="Arial" charset="0"/>
                <a:cs typeface="Arial" charset="0"/>
              </a:rPr>
              <a:t>ecostruttura</a:t>
            </a:r>
            <a:r>
              <a:rPr lang="it-IT" sz="2000" dirty="0" smtClean="0">
                <a:ea typeface="Arial" charset="0"/>
                <a:cs typeface="Arial" charset="0"/>
              </a:rPr>
              <a:t> addensata (steatosi/fibrosi), non lesioni focali, colecisti assente (exeresi), vie biliari intra ed extraepatiche non dilatate, asse venoso </a:t>
            </a:r>
            <a:r>
              <a:rPr lang="it-IT" sz="2000" dirty="0" err="1" smtClean="0">
                <a:ea typeface="Arial" charset="0"/>
                <a:cs typeface="Arial" charset="0"/>
              </a:rPr>
              <a:t>spleno</a:t>
            </a:r>
            <a:r>
              <a:rPr lang="it-IT" sz="2000" dirty="0" smtClean="0">
                <a:ea typeface="Arial" charset="0"/>
                <a:cs typeface="Arial" charset="0"/>
              </a:rPr>
              <a:t>-portale ectasico con flusso </a:t>
            </a:r>
            <a:r>
              <a:rPr lang="it-IT" sz="2000" dirty="0" err="1" smtClean="0">
                <a:ea typeface="Arial" charset="0"/>
                <a:cs typeface="Arial" charset="0"/>
              </a:rPr>
              <a:t>epatopeto</a:t>
            </a:r>
            <a:r>
              <a:rPr lang="it-IT" sz="2000" dirty="0" smtClean="0">
                <a:ea typeface="Arial" charset="0"/>
                <a:cs typeface="Arial" charset="0"/>
              </a:rPr>
              <a:t>; milza aumentata di volume (diametro bipolare 16 cm) ad </a:t>
            </a:r>
            <a:r>
              <a:rPr lang="it-IT" sz="2000" dirty="0" err="1" smtClean="0">
                <a:ea typeface="Arial" charset="0"/>
                <a:cs typeface="Arial" charset="0"/>
              </a:rPr>
              <a:t>ecostruttura</a:t>
            </a:r>
            <a:r>
              <a:rPr lang="it-IT" sz="2000" dirty="0" smtClean="0">
                <a:ea typeface="Arial" charset="0"/>
                <a:cs typeface="Arial" charset="0"/>
              </a:rPr>
              <a:t> omogenea; non versamento ascitico”.</a:t>
            </a:r>
            <a:endParaRPr lang="it-IT" sz="2000" dirty="0">
              <a:ea typeface="Arial" charset="0"/>
              <a:cs typeface="Arial" charset="0"/>
            </a:endParaRPr>
          </a:p>
          <a:p>
            <a:endParaRPr lang="it-IT" dirty="0" smtClean="0">
              <a:ea typeface="Arial" charset="0"/>
              <a:cs typeface="Arial" charset="0"/>
            </a:endParaRPr>
          </a:p>
          <a:p>
            <a:pPr marL="285750" indent="-285750">
              <a:buFont typeface="Arial" charset="0"/>
              <a:buChar char="•"/>
            </a:pPr>
            <a:endParaRPr lang="it-IT" dirty="0" smtClean="0">
              <a:latin typeface="Arial" charset="0"/>
              <a:ea typeface="Arial" charset="0"/>
              <a:cs typeface="Arial" charset="0"/>
            </a:endParaRPr>
          </a:p>
          <a:p>
            <a:endParaRPr lang="it-IT" dirty="0">
              <a:latin typeface="Arial" charset="0"/>
              <a:ea typeface="Arial" charset="0"/>
              <a:cs typeface="Arial" charset="0"/>
            </a:endParaRPr>
          </a:p>
        </p:txBody>
      </p:sp>
    </p:spTree>
    <p:extLst>
      <p:ext uri="{BB962C8B-B14F-4D97-AF65-F5344CB8AC3E}">
        <p14:creationId xmlns:p14="http://schemas.microsoft.com/office/powerpoint/2010/main" val="1014980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29</a:t>
            </a:fld>
            <a:endParaRPr lang="it-IT" sz="2400" dirty="0">
              <a:solidFill>
                <a:schemeClr val="bg2">
                  <a:lumMod val="50000"/>
                </a:schemeClr>
              </a:solidFill>
              <a:latin typeface="Helvetica" charset="0"/>
              <a:ea typeface="Helvetica" charset="0"/>
              <a:cs typeface="Helvetica" charset="0"/>
            </a:endParaRPr>
          </a:p>
        </p:txBody>
      </p:sp>
      <p:sp>
        <p:nvSpPr>
          <p:cNvPr id="4" name="CasellaDiTesto 3"/>
          <p:cNvSpPr txBox="1"/>
          <p:nvPr/>
        </p:nvSpPr>
        <p:spPr>
          <a:xfrm>
            <a:off x="250731" y="936847"/>
            <a:ext cx="8195904" cy="430887"/>
          </a:xfrm>
          <a:prstGeom prst="rect">
            <a:avLst/>
          </a:prstGeom>
          <a:noFill/>
        </p:spPr>
        <p:txBody>
          <a:bodyPr wrap="square" rtlCol="0">
            <a:spAutoFit/>
          </a:bodyPr>
          <a:lstStyle/>
          <a:p>
            <a:pPr algn="ctr"/>
            <a:r>
              <a:rPr lang="it-IT" sz="2200" b="1" dirty="0" smtClean="0">
                <a:ea typeface="Arial" charset="0"/>
                <a:cs typeface="Arial" charset="0"/>
              </a:rPr>
              <a:t>Ruolo del manganese nelle alterazioni cerebrali (1)</a:t>
            </a:r>
            <a:endParaRPr lang="it-IT" sz="2200" b="1" dirty="0">
              <a:ea typeface="Arial" charset="0"/>
              <a:cs typeface="Arial" charset="0"/>
            </a:endParaRPr>
          </a:p>
        </p:txBody>
      </p:sp>
      <p:sp>
        <p:nvSpPr>
          <p:cNvPr id="2" name="Rettangolo 1"/>
          <p:cNvSpPr/>
          <p:nvPr/>
        </p:nvSpPr>
        <p:spPr>
          <a:xfrm>
            <a:off x="422910" y="3845211"/>
            <a:ext cx="2057400" cy="1477328"/>
          </a:xfrm>
          <a:prstGeom prst="rect">
            <a:avLst/>
          </a:prstGeom>
          <a:ln w="19050">
            <a:solidFill>
              <a:schemeClr val="accent2"/>
            </a:solidFill>
          </a:ln>
        </p:spPr>
        <p:txBody>
          <a:bodyPr wrap="square">
            <a:spAutoFit/>
          </a:bodyPr>
          <a:lstStyle/>
          <a:p>
            <a:pPr algn="ctr"/>
            <a:r>
              <a:rPr lang="it-IT" dirty="0">
                <a:ea typeface="Arial" charset="0"/>
                <a:cs typeface="Arial" charset="0"/>
                <a:sym typeface="Wingdings"/>
              </a:rPr>
              <a:t>R</a:t>
            </a:r>
            <a:r>
              <a:rPr lang="it-IT" dirty="0" smtClean="0">
                <a:ea typeface="Arial" charset="0"/>
                <a:cs typeface="Arial" charset="0"/>
                <a:sym typeface="Wingdings"/>
              </a:rPr>
              <a:t>igonfiamento </a:t>
            </a:r>
            <a:r>
              <a:rPr lang="it-IT" dirty="0">
                <a:ea typeface="Arial" charset="0"/>
                <a:cs typeface="Arial" charset="0"/>
                <a:sym typeface="Wingdings"/>
              </a:rPr>
              <a:t>degli </a:t>
            </a:r>
            <a:r>
              <a:rPr lang="it-IT" dirty="0" err="1" smtClean="0">
                <a:ea typeface="Arial" charset="0"/>
                <a:cs typeface="Arial" charset="0"/>
                <a:sym typeface="Wingdings"/>
              </a:rPr>
              <a:t>astrociti</a:t>
            </a:r>
            <a:r>
              <a:rPr lang="it-IT" dirty="0" smtClean="0">
                <a:ea typeface="Arial" charset="0"/>
                <a:cs typeface="Arial" charset="0"/>
                <a:sym typeface="Wingdings"/>
              </a:rPr>
              <a:t>*, morte </a:t>
            </a:r>
            <a:r>
              <a:rPr lang="it-IT" dirty="0">
                <a:ea typeface="Arial" charset="0"/>
                <a:cs typeface="Arial" charset="0"/>
                <a:sym typeface="Wingdings"/>
              </a:rPr>
              <a:t>cellulare e </a:t>
            </a:r>
            <a:r>
              <a:rPr lang="it-IT" dirty="0" smtClean="0">
                <a:ea typeface="Arial" charset="0"/>
                <a:cs typeface="Arial" charset="0"/>
                <a:sym typeface="Wingdings"/>
              </a:rPr>
              <a:t>successivo edema cerebrale</a:t>
            </a:r>
            <a:endParaRPr lang="it-IT" dirty="0"/>
          </a:p>
        </p:txBody>
      </p:sp>
      <p:sp>
        <p:nvSpPr>
          <p:cNvPr id="3" name="CasellaDiTesto 2"/>
          <p:cNvSpPr txBox="1"/>
          <p:nvPr/>
        </p:nvSpPr>
        <p:spPr>
          <a:xfrm>
            <a:off x="422910" y="2306411"/>
            <a:ext cx="2480310" cy="369332"/>
          </a:xfrm>
          <a:prstGeom prst="rect">
            <a:avLst/>
          </a:prstGeom>
          <a:noFill/>
          <a:ln w="19050">
            <a:solidFill>
              <a:schemeClr val="accent2"/>
            </a:solidFill>
          </a:ln>
        </p:spPr>
        <p:txBody>
          <a:bodyPr wrap="square" rtlCol="0">
            <a:spAutoFit/>
          </a:bodyPr>
          <a:lstStyle/>
          <a:p>
            <a:r>
              <a:rPr lang="it-IT" dirty="0" smtClean="0"/>
              <a:t>Ridotta clearance biliare</a:t>
            </a:r>
            <a:endParaRPr lang="it-IT" dirty="0"/>
          </a:p>
        </p:txBody>
      </p:sp>
      <p:sp>
        <p:nvSpPr>
          <p:cNvPr id="11" name="CasellaDiTesto 10"/>
          <p:cNvSpPr txBox="1"/>
          <p:nvPr/>
        </p:nvSpPr>
        <p:spPr>
          <a:xfrm rot="5400000">
            <a:off x="7084031" y="3154372"/>
            <a:ext cx="377190" cy="369332"/>
          </a:xfrm>
          <a:prstGeom prst="rect">
            <a:avLst/>
          </a:prstGeom>
          <a:noFill/>
        </p:spPr>
        <p:txBody>
          <a:bodyPr wrap="square" rtlCol="0">
            <a:spAutoFit/>
          </a:bodyPr>
          <a:lstStyle/>
          <a:p>
            <a:r>
              <a:rPr lang="it-IT" dirty="0" smtClean="0">
                <a:sym typeface="Wingdings"/>
              </a:rPr>
              <a:t></a:t>
            </a:r>
            <a:endParaRPr lang="it-IT" dirty="0"/>
          </a:p>
        </p:txBody>
      </p:sp>
      <p:sp>
        <p:nvSpPr>
          <p:cNvPr id="12" name="CasellaDiTesto 11"/>
          <p:cNvSpPr txBox="1"/>
          <p:nvPr/>
        </p:nvSpPr>
        <p:spPr>
          <a:xfrm>
            <a:off x="5801662" y="3845211"/>
            <a:ext cx="2644973" cy="1477328"/>
          </a:xfrm>
          <a:prstGeom prst="rect">
            <a:avLst/>
          </a:prstGeom>
          <a:noFill/>
          <a:ln w="19050">
            <a:solidFill>
              <a:schemeClr val="accent2"/>
            </a:solidFill>
          </a:ln>
        </p:spPr>
        <p:txBody>
          <a:bodyPr wrap="square" rtlCol="0">
            <a:spAutoFit/>
          </a:bodyPr>
          <a:lstStyle/>
          <a:p>
            <a:pPr algn="ctr"/>
            <a:r>
              <a:rPr lang="it-IT" dirty="0" smtClean="0"/>
              <a:t>- Inibizione del trasporto di glutammato</a:t>
            </a:r>
          </a:p>
          <a:p>
            <a:pPr algn="ctr"/>
            <a:r>
              <a:rPr lang="it-IT" dirty="0" smtClean="0"/>
              <a:t>- Aumento dell’attività della glutammato-</a:t>
            </a:r>
            <a:r>
              <a:rPr lang="it-IT" dirty="0" err="1" smtClean="0"/>
              <a:t>sintetasi</a:t>
            </a:r>
            <a:endParaRPr lang="it-IT" dirty="0"/>
          </a:p>
        </p:txBody>
      </p:sp>
      <p:sp>
        <p:nvSpPr>
          <p:cNvPr id="13" name="Rettangolo 12"/>
          <p:cNvSpPr/>
          <p:nvPr/>
        </p:nvSpPr>
        <p:spPr>
          <a:xfrm>
            <a:off x="2903220" y="2306411"/>
            <a:ext cx="411480" cy="369332"/>
          </a:xfrm>
          <a:prstGeom prst="rect">
            <a:avLst/>
          </a:prstGeom>
        </p:spPr>
        <p:txBody>
          <a:bodyPr wrap="square">
            <a:spAutoFit/>
          </a:bodyPr>
          <a:lstStyle/>
          <a:p>
            <a:r>
              <a:rPr lang="it-IT" dirty="0" smtClean="0">
                <a:sym typeface="Wingdings"/>
              </a:rPr>
              <a:t></a:t>
            </a:r>
            <a:endParaRPr lang="it-IT" dirty="0"/>
          </a:p>
        </p:txBody>
      </p:sp>
      <p:sp>
        <p:nvSpPr>
          <p:cNvPr id="14" name="Rettangolo 13"/>
          <p:cNvSpPr/>
          <p:nvPr/>
        </p:nvSpPr>
        <p:spPr>
          <a:xfrm>
            <a:off x="3390602" y="2306411"/>
            <a:ext cx="2068830" cy="369332"/>
          </a:xfrm>
          <a:prstGeom prst="rect">
            <a:avLst/>
          </a:prstGeom>
          <a:noFill/>
          <a:ln w="19050">
            <a:solidFill>
              <a:schemeClr val="accent2"/>
            </a:solidFill>
          </a:ln>
        </p:spPr>
        <p:txBody>
          <a:bodyPr wrap="square">
            <a:spAutoFit/>
          </a:bodyPr>
          <a:lstStyle/>
          <a:p>
            <a:pPr algn="ctr"/>
            <a:r>
              <a:rPr lang="it-IT" dirty="0">
                <a:sym typeface="Wingdings"/>
              </a:rPr>
              <a:t>I</a:t>
            </a:r>
            <a:r>
              <a:rPr lang="it-IT" dirty="0" smtClean="0">
                <a:sym typeface="Wingdings"/>
              </a:rPr>
              <a:t>permanganesemia</a:t>
            </a:r>
            <a:endParaRPr lang="it-IT" dirty="0"/>
          </a:p>
        </p:txBody>
      </p:sp>
      <p:sp>
        <p:nvSpPr>
          <p:cNvPr id="15" name="Rettangolo 14"/>
          <p:cNvSpPr/>
          <p:nvPr/>
        </p:nvSpPr>
        <p:spPr>
          <a:xfrm rot="10800000">
            <a:off x="5291746" y="4399209"/>
            <a:ext cx="411480" cy="369332"/>
          </a:xfrm>
          <a:prstGeom prst="rect">
            <a:avLst/>
          </a:prstGeom>
        </p:spPr>
        <p:txBody>
          <a:bodyPr wrap="square">
            <a:spAutoFit/>
          </a:bodyPr>
          <a:lstStyle/>
          <a:p>
            <a:r>
              <a:rPr lang="it-IT" dirty="0" smtClean="0">
                <a:sym typeface="Wingdings"/>
              </a:rPr>
              <a:t></a:t>
            </a:r>
            <a:endParaRPr lang="it-IT" dirty="0"/>
          </a:p>
        </p:txBody>
      </p:sp>
      <p:sp>
        <p:nvSpPr>
          <p:cNvPr id="17" name="Rettangolo 16"/>
          <p:cNvSpPr/>
          <p:nvPr/>
        </p:nvSpPr>
        <p:spPr>
          <a:xfrm>
            <a:off x="5946814" y="2167911"/>
            <a:ext cx="2499821" cy="646331"/>
          </a:xfrm>
          <a:prstGeom prst="rect">
            <a:avLst/>
          </a:prstGeom>
          <a:noFill/>
          <a:ln w="19050">
            <a:solidFill>
              <a:schemeClr val="accent2"/>
            </a:solidFill>
          </a:ln>
        </p:spPr>
        <p:txBody>
          <a:bodyPr wrap="square">
            <a:spAutoFit/>
          </a:bodyPr>
          <a:lstStyle/>
          <a:p>
            <a:pPr algn="ctr"/>
            <a:r>
              <a:rPr lang="it-IT" dirty="0" smtClean="0">
                <a:sym typeface="Wingdings"/>
              </a:rPr>
              <a:t>Accumulo di manganese a </a:t>
            </a:r>
            <a:r>
              <a:rPr lang="it-IT" smtClean="0">
                <a:sym typeface="Wingdings"/>
              </a:rPr>
              <a:t>livello cerebrale</a:t>
            </a:r>
            <a:endParaRPr lang="it-IT" dirty="0"/>
          </a:p>
        </p:txBody>
      </p:sp>
      <p:sp>
        <p:nvSpPr>
          <p:cNvPr id="18" name="Rettangolo 17"/>
          <p:cNvSpPr/>
          <p:nvPr/>
        </p:nvSpPr>
        <p:spPr>
          <a:xfrm>
            <a:off x="5535334" y="2306411"/>
            <a:ext cx="411480" cy="369332"/>
          </a:xfrm>
          <a:prstGeom prst="rect">
            <a:avLst/>
          </a:prstGeom>
        </p:spPr>
        <p:txBody>
          <a:bodyPr wrap="square">
            <a:spAutoFit/>
          </a:bodyPr>
          <a:lstStyle/>
          <a:p>
            <a:r>
              <a:rPr lang="it-IT" dirty="0" smtClean="0">
                <a:sym typeface="Wingdings"/>
              </a:rPr>
              <a:t></a:t>
            </a:r>
            <a:endParaRPr lang="it-IT" dirty="0"/>
          </a:p>
        </p:txBody>
      </p:sp>
      <p:sp>
        <p:nvSpPr>
          <p:cNvPr id="19" name="Rettangolo 18"/>
          <p:cNvSpPr/>
          <p:nvPr/>
        </p:nvSpPr>
        <p:spPr>
          <a:xfrm>
            <a:off x="3184175" y="4122210"/>
            <a:ext cx="1999178" cy="923330"/>
          </a:xfrm>
          <a:prstGeom prst="rect">
            <a:avLst/>
          </a:prstGeom>
          <a:noFill/>
          <a:ln w="19050">
            <a:solidFill>
              <a:schemeClr val="accent2"/>
            </a:solidFill>
          </a:ln>
        </p:spPr>
        <p:txBody>
          <a:bodyPr wrap="square">
            <a:spAutoFit/>
          </a:bodyPr>
          <a:lstStyle/>
          <a:p>
            <a:pPr algn="ctr"/>
            <a:r>
              <a:rPr lang="it-IT" dirty="0" smtClean="0">
                <a:sym typeface="Wingdings"/>
              </a:rPr>
              <a:t>Aumento della glutammina cerebrale</a:t>
            </a:r>
            <a:endParaRPr lang="it-IT" dirty="0"/>
          </a:p>
        </p:txBody>
      </p:sp>
      <p:sp>
        <p:nvSpPr>
          <p:cNvPr id="20" name="Rettangolo 19"/>
          <p:cNvSpPr/>
          <p:nvPr/>
        </p:nvSpPr>
        <p:spPr>
          <a:xfrm rot="10800000">
            <a:off x="2626503" y="4399209"/>
            <a:ext cx="411480" cy="369332"/>
          </a:xfrm>
          <a:prstGeom prst="rect">
            <a:avLst/>
          </a:prstGeom>
        </p:spPr>
        <p:txBody>
          <a:bodyPr wrap="square">
            <a:spAutoFit/>
          </a:bodyPr>
          <a:lstStyle/>
          <a:p>
            <a:r>
              <a:rPr lang="it-IT" dirty="0" smtClean="0">
                <a:sym typeface="Wingdings"/>
              </a:rPr>
              <a:t></a:t>
            </a:r>
            <a:endParaRPr lang="it-IT" dirty="0"/>
          </a:p>
        </p:txBody>
      </p:sp>
      <p:sp>
        <p:nvSpPr>
          <p:cNvPr id="5" name="CasellaDiTesto 4"/>
          <p:cNvSpPr txBox="1"/>
          <p:nvPr/>
        </p:nvSpPr>
        <p:spPr>
          <a:xfrm>
            <a:off x="419794" y="6122675"/>
            <a:ext cx="4871952" cy="338554"/>
          </a:xfrm>
          <a:prstGeom prst="rect">
            <a:avLst/>
          </a:prstGeom>
          <a:noFill/>
        </p:spPr>
        <p:txBody>
          <a:bodyPr wrap="square" rtlCol="0">
            <a:spAutoFit/>
          </a:bodyPr>
          <a:lstStyle/>
          <a:p>
            <a:r>
              <a:rPr lang="it-IT" sz="1600" dirty="0" smtClean="0"/>
              <a:t>* Fenomeno noto come </a:t>
            </a:r>
            <a:r>
              <a:rPr lang="it-IT" sz="1600" dirty="0" err="1" smtClean="0"/>
              <a:t>astrocitosi</a:t>
            </a:r>
            <a:r>
              <a:rPr lang="it-IT" sz="1600" dirty="0" smtClean="0"/>
              <a:t> di Alzheimer di tipo II</a:t>
            </a:r>
            <a:endParaRPr lang="it-IT" sz="1600" dirty="0"/>
          </a:p>
        </p:txBody>
      </p:sp>
    </p:spTree>
    <p:extLst>
      <p:ext uri="{BB962C8B-B14F-4D97-AF65-F5344CB8AC3E}">
        <p14:creationId xmlns:p14="http://schemas.microsoft.com/office/powerpoint/2010/main" val="1803241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30</a:t>
            </a:fld>
            <a:endParaRPr lang="it-IT" sz="2400" dirty="0">
              <a:solidFill>
                <a:schemeClr val="bg2">
                  <a:lumMod val="50000"/>
                </a:schemeClr>
              </a:solidFill>
              <a:latin typeface="Helvetica" charset="0"/>
              <a:ea typeface="Helvetica" charset="0"/>
              <a:cs typeface="Helvetica" charset="0"/>
            </a:endParaRPr>
          </a:p>
        </p:txBody>
      </p:sp>
      <p:sp>
        <p:nvSpPr>
          <p:cNvPr id="4" name="CasellaDiTesto 3"/>
          <p:cNvSpPr txBox="1"/>
          <p:nvPr/>
        </p:nvSpPr>
        <p:spPr>
          <a:xfrm>
            <a:off x="250731" y="959931"/>
            <a:ext cx="8195904" cy="430887"/>
          </a:xfrm>
          <a:prstGeom prst="rect">
            <a:avLst/>
          </a:prstGeom>
          <a:noFill/>
        </p:spPr>
        <p:txBody>
          <a:bodyPr wrap="square" rtlCol="0">
            <a:spAutoFit/>
          </a:bodyPr>
          <a:lstStyle/>
          <a:p>
            <a:pPr algn="ctr"/>
            <a:r>
              <a:rPr lang="it-IT" sz="2200" b="1" dirty="0" smtClean="0">
                <a:ea typeface="Arial" charset="0"/>
                <a:cs typeface="Arial" charset="0"/>
              </a:rPr>
              <a:t>Ruolo del manganese nelle alterazioni cerebrali (2)</a:t>
            </a:r>
            <a:endParaRPr lang="it-IT" sz="2200" b="1" dirty="0">
              <a:ea typeface="Arial" charset="0"/>
              <a:cs typeface="Arial" charset="0"/>
            </a:endParaRPr>
          </a:p>
        </p:txBody>
      </p:sp>
      <p:sp>
        <p:nvSpPr>
          <p:cNvPr id="2" name="Rettangolo 1"/>
          <p:cNvSpPr/>
          <p:nvPr/>
        </p:nvSpPr>
        <p:spPr>
          <a:xfrm>
            <a:off x="422910" y="3241117"/>
            <a:ext cx="2057400" cy="1477328"/>
          </a:xfrm>
          <a:prstGeom prst="rect">
            <a:avLst/>
          </a:prstGeom>
          <a:ln w="19050">
            <a:solidFill>
              <a:schemeClr val="accent2"/>
            </a:solidFill>
          </a:ln>
        </p:spPr>
        <p:txBody>
          <a:bodyPr wrap="square">
            <a:spAutoFit/>
          </a:bodyPr>
          <a:lstStyle/>
          <a:p>
            <a:pPr algn="ctr"/>
            <a:r>
              <a:rPr lang="it-IT" dirty="0" smtClean="0">
                <a:ea typeface="Arial" charset="0"/>
                <a:cs typeface="Arial" charset="0"/>
                <a:sym typeface="Wingdings"/>
              </a:rPr>
              <a:t>Aumento dei livelli di prodotti di degradazione della dopamina (acido </a:t>
            </a:r>
            <a:r>
              <a:rPr lang="it-IT" dirty="0" err="1" smtClean="0">
                <a:ea typeface="Arial" charset="0"/>
                <a:cs typeface="Arial" charset="0"/>
                <a:sym typeface="Wingdings"/>
              </a:rPr>
              <a:t>omovanillico</a:t>
            </a:r>
            <a:r>
              <a:rPr lang="it-IT" dirty="0" smtClean="0">
                <a:ea typeface="Arial" charset="0"/>
                <a:cs typeface="Arial" charset="0"/>
                <a:sym typeface="Wingdings"/>
              </a:rPr>
              <a:t>)</a:t>
            </a:r>
            <a:endParaRPr lang="it-IT" dirty="0"/>
          </a:p>
        </p:txBody>
      </p:sp>
      <p:sp>
        <p:nvSpPr>
          <p:cNvPr id="3" name="CasellaDiTesto 2"/>
          <p:cNvSpPr txBox="1"/>
          <p:nvPr/>
        </p:nvSpPr>
        <p:spPr>
          <a:xfrm>
            <a:off x="422910" y="2062052"/>
            <a:ext cx="2480310" cy="369332"/>
          </a:xfrm>
          <a:prstGeom prst="rect">
            <a:avLst/>
          </a:prstGeom>
          <a:noFill/>
          <a:ln w="19050">
            <a:solidFill>
              <a:schemeClr val="accent2"/>
            </a:solidFill>
          </a:ln>
        </p:spPr>
        <p:txBody>
          <a:bodyPr wrap="square" rtlCol="0">
            <a:spAutoFit/>
          </a:bodyPr>
          <a:lstStyle/>
          <a:p>
            <a:r>
              <a:rPr lang="it-IT" dirty="0" smtClean="0"/>
              <a:t>Ridotta clearance biliare</a:t>
            </a:r>
            <a:endParaRPr lang="it-IT" dirty="0"/>
          </a:p>
        </p:txBody>
      </p:sp>
      <p:sp>
        <p:nvSpPr>
          <p:cNvPr id="11" name="CasellaDiTesto 10"/>
          <p:cNvSpPr txBox="1"/>
          <p:nvPr/>
        </p:nvSpPr>
        <p:spPr>
          <a:xfrm rot="5400000">
            <a:off x="7008128" y="3041365"/>
            <a:ext cx="377190" cy="369332"/>
          </a:xfrm>
          <a:prstGeom prst="rect">
            <a:avLst/>
          </a:prstGeom>
          <a:noFill/>
        </p:spPr>
        <p:txBody>
          <a:bodyPr wrap="square" rtlCol="0">
            <a:spAutoFit/>
          </a:bodyPr>
          <a:lstStyle/>
          <a:p>
            <a:r>
              <a:rPr lang="it-IT" dirty="0" smtClean="0">
                <a:sym typeface="Wingdings"/>
              </a:rPr>
              <a:t></a:t>
            </a:r>
            <a:endParaRPr lang="it-IT" dirty="0"/>
          </a:p>
        </p:txBody>
      </p:sp>
      <p:sp>
        <p:nvSpPr>
          <p:cNvPr id="12" name="CasellaDiTesto 11"/>
          <p:cNvSpPr txBox="1"/>
          <p:nvPr/>
        </p:nvSpPr>
        <p:spPr>
          <a:xfrm>
            <a:off x="5874236" y="3656616"/>
            <a:ext cx="2644973" cy="646331"/>
          </a:xfrm>
          <a:prstGeom prst="rect">
            <a:avLst/>
          </a:prstGeom>
          <a:noFill/>
          <a:ln w="19050">
            <a:solidFill>
              <a:schemeClr val="accent2"/>
            </a:solidFill>
          </a:ln>
        </p:spPr>
        <p:txBody>
          <a:bodyPr wrap="square" rtlCol="0">
            <a:spAutoFit/>
          </a:bodyPr>
          <a:lstStyle/>
          <a:p>
            <a:pPr algn="ctr"/>
            <a:r>
              <a:rPr lang="it-IT" dirty="0" smtClean="0"/>
              <a:t>Aumento dell’</a:t>
            </a:r>
            <a:r>
              <a:rPr lang="it-IT" dirty="0" err="1" smtClean="0"/>
              <a:t>attivita</a:t>
            </a:r>
            <a:r>
              <a:rPr lang="it-IT" dirty="0" smtClean="0"/>
              <a:t> delle MAO (</a:t>
            </a:r>
            <a:r>
              <a:rPr lang="it-IT" dirty="0" err="1" smtClean="0"/>
              <a:t>monoaminossidasi</a:t>
            </a:r>
            <a:r>
              <a:rPr lang="it-IT" dirty="0" smtClean="0"/>
              <a:t>)</a:t>
            </a:r>
            <a:endParaRPr lang="it-IT" dirty="0"/>
          </a:p>
        </p:txBody>
      </p:sp>
      <p:sp>
        <p:nvSpPr>
          <p:cNvPr id="13" name="Rettangolo 12"/>
          <p:cNvSpPr/>
          <p:nvPr/>
        </p:nvSpPr>
        <p:spPr>
          <a:xfrm>
            <a:off x="2903220" y="2060093"/>
            <a:ext cx="411480" cy="369332"/>
          </a:xfrm>
          <a:prstGeom prst="rect">
            <a:avLst/>
          </a:prstGeom>
        </p:spPr>
        <p:txBody>
          <a:bodyPr wrap="square">
            <a:spAutoFit/>
          </a:bodyPr>
          <a:lstStyle/>
          <a:p>
            <a:r>
              <a:rPr lang="it-IT" dirty="0" smtClean="0">
                <a:sym typeface="Wingdings"/>
              </a:rPr>
              <a:t></a:t>
            </a:r>
            <a:endParaRPr lang="it-IT" dirty="0"/>
          </a:p>
        </p:txBody>
      </p:sp>
      <p:sp>
        <p:nvSpPr>
          <p:cNvPr id="14" name="Rettangolo 13"/>
          <p:cNvSpPr/>
          <p:nvPr/>
        </p:nvSpPr>
        <p:spPr>
          <a:xfrm>
            <a:off x="3390602" y="2060093"/>
            <a:ext cx="2068830" cy="369332"/>
          </a:xfrm>
          <a:prstGeom prst="rect">
            <a:avLst/>
          </a:prstGeom>
          <a:noFill/>
          <a:ln w="19050">
            <a:solidFill>
              <a:schemeClr val="accent2"/>
            </a:solidFill>
          </a:ln>
        </p:spPr>
        <p:txBody>
          <a:bodyPr wrap="square">
            <a:spAutoFit/>
          </a:bodyPr>
          <a:lstStyle/>
          <a:p>
            <a:pPr algn="ctr"/>
            <a:r>
              <a:rPr lang="it-IT" dirty="0">
                <a:sym typeface="Wingdings"/>
              </a:rPr>
              <a:t>I</a:t>
            </a:r>
            <a:r>
              <a:rPr lang="it-IT" dirty="0" smtClean="0">
                <a:sym typeface="Wingdings"/>
              </a:rPr>
              <a:t>permanganesemia</a:t>
            </a:r>
            <a:endParaRPr lang="it-IT" dirty="0"/>
          </a:p>
        </p:txBody>
      </p:sp>
      <p:sp>
        <p:nvSpPr>
          <p:cNvPr id="15" name="Rettangolo 14"/>
          <p:cNvSpPr/>
          <p:nvPr/>
        </p:nvSpPr>
        <p:spPr>
          <a:xfrm rot="10800000">
            <a:off x="5323054" y="3795115"/>
            <a:ext cx="411480" cy="369332"/>
          </a:xfrm>
          <a:prstGeom prst="rect">
            <a:avLst/>
          </a:prstGeom>
        </p:spPr>
        <p:txBody>
          <a:bodyPr wrap="square">
            <a:spAutoFit/>
          </a:bodyPr>
          <a:lstStyle/>
          <a:p>
            <a:r>
              <a:rPr lang="it-IT" dirty="0" smtClean="0">
                <a:sym typeface="Wingdings"/>
              </a:rPr>
              <a:t></a:t>
            </a:r>
            <a:endParaRPr lang="it-IT" dirty="0"/>
          </a:p>
        </p:txBody>
      </p:sp>
      <p:sp>
        <p:nvSpPr>
          <p:cNvPr id="17" name="Rettangolo 16"/>
          <p:cNvSpPr/>
          <p:nvPr/>
        </p:nvSpPr>
        <p:spPr>
          <a:xfrm>
            <a:off x="5946814" y="1644594"/>
            <a:ext cx="2499821" cy="1200329"/>
          </a:xfrm>
          <a:prstGeom prst="rect">
            <a:avLst/>
          </a:prstGeom>
          <a:noFill/>
          <a:ln w="19050">
            <a:solidFill>
              <a:schemeClr val="accent2"/>
            </a:solidFill>
          </a:ln>
        </p:spPr>
        <p:txBody>
          <a:bodyPr wrap="square">
            <a:spAutoFit/>
          </a:bodyPr>
          <a:lstStyle/>
          <a:p>
            <a:pPr algn="ctr"/>
            <a:r>
              <a:rPr lang="it-IT" dirty="0" smtClean="0">
                <a:sym typeface="Wingdings"/>
              </a:rPr>
              <a:t>Accumulo di manganese a livello cerebrale (prevalentemente nei globi pallidi)</a:t>
            </a:r>
            <a:endParaRPr lang="it-IT" dirty="0"/>
          </a:p>
        </p:txBody>
      </p:sp>
      <p:sp>
        <p:nvSpPr>
          <p:cNvPr id="18" name="Rettangolo 17"/>
          <p:cNvSpPr/>
          <p:nvPr/>
        </p:nvSpPr>
        <p:spPr>
          <a:xfrm>
            <a:off x="5535334" y="2060093"/>
            <a:ext cx="411480" cy="369332"/>
          </a:xfrm>
          <a:prstGeom prst="rect">
            <a:avLst/>
          </a:prstGeom>
        </p:spPr>
        <p:txBody>
          <a:bodyPr wrap="square">
            <a:spAutoFit/>
          </a:bodyPr>
          <a:lstStyle/>
          <a:p>
            <a:r>
              <a:rPr lang="it-IT" dirty="0" smtClean="0">
                <a:sym typeface="Wingdings"/>
              </a:rPr>
              <a:t></a:t>
            </a:r>
            <a:endParaRPr lang="it-IT" dirty="0"/>
          </a:p>
        </p:txBody>
      </p:sp>
      <p:sp>
        <p:nvSpPr>
          <p:cNvPr id="19" name="Rettangolo 18"/>
          <p:cNvSpPr/>
          <p:nvPr/>
        </p:nvSpPr>
        <p:spPr>
          <a:xfrm>
            <a:off x="3188672" y="3241117"/>
            <a:ext cx="1999178" cy="1477328"/>
          </a:xfrm>
          <a:prstGeom prst="rect">
            <a:avLst/>
          </a:prstGeom>
          <a:noFill/>
          <a:ln w="19050">
            <a:solidFill>
              <a:schemeClr val="accent2"/>
            </a:solidFill>
          </a:ln>
        </p:spPr>
        <p:txBody>
          <a:bodyPr wrap="square">
            <a:spAutoFit/>
          </a:bodyPr>
          <a:lstStyle/>
          <a:p>
            <a:pPr algn="ctr"/>
            <a:r>
              <a:rPr lang="it-IT" dirty="0" smtClean="0">
                <a:sym typeface="Wingdings"/>
              </a:rPr>
              <a:t>Aumento della degradazione </a:t>
            </a:r>
            <a:r>
              <a:rPr lang="it-IT" smtClean="0">
                <a:sym typeface="Wingdings"/>
              </a:rPr>
              <a:t>(ossidazione) della </a:t>
            </a:r>
            <a:r>
              <a:rPr lang="it-IT" dirty="0" smtClean="0">
                <a:sym typeface="Wingdings"/>
              </a:rPr>
              <a:t>dopamina cerebrale </a:t>
            </a:r>
            <a:endParaRPr lang="it-IT" dirty="0"/>
          </a:p>
        </p:txBody>
      </p:sp>
      <p:sp>
        <p:nvSpPr>
          <p:cNvPr id="20" name="Rettangolo 19"/>
          <p:cNvSpPr/>
          <p:nvPr/>
        </p:nvSpPr>
        <p:spPr>
          <a:xfrm rot="10800000">
            <a:off x="2618813" y="3795116"/>
            <a:ext cx="411480" cy="369332"/>
          </a:xfrm>
          <a:prstGeom prst="rect">
            <a:avLst/>
          </a:prstGeom>
        </p:spPr>
        <p:txBody>
          <a:bodyPr wrap="square">
            <a:spAutoFit/>
          </a:bodyPr>
          <a:lstStyle/>
          <a:p>
            <a:r>
              <a:rPr lang="it-IT" dirty="0" smtClean="0">
                <a:sym typeface="Wingdings"/>
              </a:rPr>
              <a:t></a:t>
            </a:r>
            <a:endParaRPr lang="it-IT" dirty="0"/>
          </a:p>
        </p:txBody>
      </p:sp>
      <p:sp>
        <p:nvSpPr>
          <p:cNvPr id="16" name="Rettangolo 15"/>
          <p:cNvSpPr/>
          <p:nvPr/>
        </p:nvSpPr>
        <p:spPr>
          <a:xfrm>
            <a:off x="3188672" y="5403633"/>
            <a:ext cx="1999178" cy="923330"/>
          </a:xfrm>
          <a:prstGeom prst="rect">
            <a:avLst/>
          </a:prstGeom>
          <a:ln w="19050">
            <a:solidFill>
              <a:schemeClr val="accent2"/>
            </a:solidFill>
          </a:ln>
        </p:spPr>
        <p:txBody>
          <a:bodyPr wrap="square">
            <a:spAutoFit/>
          </a:bodyPr>
          <a:lstStyle/>
          <a:p>
            <a:pPr algn="ctr"/>
            <a:r>
              <a:rPr lang="it-IT" dirty="0" smtClean="0">
                <a:ea typeface="Arial" charset="0"/>
                <a:cs typeface="Arial" charset="0"/>
                <a:sym typeface="Wingdings"/>
              </a:rPr>
              <a:t>Disfunzione del sistema dei nuclei </a:t>
            </a:r>
            <a:r>
              <a:rPr lang="it-IT" smtClean="0">
                <a:ea typeface="Arial" charset="0"/>
                <a:cs typeface="Arial" charset="0"/>
                <a:sym typeface="Wingdings"/>
              </a:rPr>
              <a:t>della base</a:t>
            </a:r>
            <a:endParaRPr lang="it-IT" dirty="0"/>
          </a:p>
        </p:txBody>
      </p:sp>
      <p:sp>
        <p:nvSpPr>
          <p:cNvPr id="21" name="Rettangolo 20"/>
          <p:cNvSpPr/>
          <p:nvPr/>
        </p:nvSpPr>
        <p:spPr>
          <a:xfrm rot="5400000">
            <a:off x="3958277" y="4876373"/>
            <a:ext cx="411480" cy="369332"/>
          </a:xfrm>
          <a:prstGeom prst="rect">
            <a:avLst/>
          </a:prstGeom>
        </p:spPr>
        <p:txBody>
          <a:bodyPr wrap="square">
            <a:spAutoFit/>
          </a:bodyPr>
          <a:lstStyle/>
          <a:p>
            <a:r>
              <a:rPr lang="it-IT" dirty="0" smtClean="0">
                <a:sym typeface="Wingdings"/>
              </a:rPr>
              <a:t></a:t>
            </a:r>
            <a:endParaRPr lang="it-IT" dirty="0"/>
          </a:p>
        </p:txBody>
      </p:sp>
    </p:spTree>
    <p:extLst>
      <p:ext uri="{BB962C8B-B14F-4D97-AF65-F5344CB8AC3E}">
        <p14:creationId xmlns:p14="http://schemas.microsoft.com/office/powerpoint/2010/main" val="235799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31</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361916" y="848117"/>
            <a:ext cx="8084719" cy="4779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200" b="1" dirty="0" smtClean="0">
                <a:ea typeface="Arial" charset="0"/>
                <a:cs typeface="Arial" charset="0"/>
                <a:sym typeface="Wingdings"/>
              </a:rPr>
              <a:t>Evidenze a favore del ruolo del manganese nell’EE (1)</a:t>
            </a:r>
            <a:endParaRPr lang="it-IT" sz="2000" dirty="0" smtClean="0">
              <a:ea typeface="Arial" charset="0"/>
              <a:cs typeface="Arial" charset="0"/>
              <a:sym typeface="Wingdings"/>
            </a:endParaRPr>
          </a:p>
          <a:p>
            <a:pPr marL="0" indent="0" algn="ctr">
              <a:buNone/>
            </a:pPr>
            <a:endParaRPr lang="it-IT" sz="2200" b="1" dirty="0" smtClean="0">
              <a:ea typeface="Arial" charset="0"/>
              <a:cs typeface="Arial" charset="0"/>
              <a:sym typeface="Wingdings"/>
            </a:endParaRPr>
          </a:p>
          <a:p>
            <a:endParaRPr lang="it-IT" sz="2200" b="1" dirty="0" smtClean="0">
              <a:ea typeface="Arial" charset="0"/>
              <a:cs typeface="Arial" charset="0"/>
              <a:sym typeface="Wingdings"/>
            </a:endParaRPr>
          </a:p>
          <a:p>
            <a:pPr marL="0" indent="0">
              <a:buNone/>
            </a:pPr>
            <a:endParaRPr lang="it-IT" sz="2000" b="1" dirty="0" smtClean="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endParaRPr lang="it-IT" sz="2000" b="1" dirty="0" smtClean="0">
              <a:ea typeface="Arial" charset="0"/>
              <a:cs typeface="Arial" charset="0"/>
              <a:sym typeface="Wingdings"/>
            </a:endParaRPr>
          </a:p>
          <a:p>
            <a:endParaRPr lang="it-IT" sz="2000" dirty="0"/>
          </a:p>
          <a:p>
            <a:pPr marL="0" indent="0" algn="just">
              <a:lnSpc>
                <a:spcPct val="100000"/>
              </a:lnSpc>
              <a:buNone/>
            </a:pPr>
            <a:endParaRPr lang="it-IT" sz="2000" dirty="0" smtClean="0"/>
          </a:p>
          <a:p>
            <a:pPr algn="just">
              <a:lnSpc>
                <a:spcPct val="100000"/>
              </a:lnSpc>
            </a:pPr>
            <a:endParaRPr lang="it-IT" sz="2000" dirty="0"/>
          </a:p>
          <a:p>
            <a:endParaRPr lang="it-IT" sz="2000" dirty="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718" y="2484496"/>
            <a:ext cx="3469390" cy="2757131"/>
          </a:xfrm>
          <a:prstGeom prst="rect">
            <a:avLst/>
          </a:prstGeom>
          <a:ln>
            <a:noFill/>
          </a:ln>
        </p:spPr>
      </p:pic>
      <p:sp>
        <p:nvSpPr>
          <p:cNvPr id="2" name="CasellaDiTesto 1"/>
          <p:cNvSpPr txBox="1"/>
          <p:nvPr/>
        </p:nvSpPr>
        <p:spPr>
          <a:xfrm>
            <a:off x="270634" y="1569732"/>
            <a:ext cx="4717002" cy="4801314"/>
          </a:xfrm>
          <a:prstGeom prst="rect">
            <a:avLst/>
          </a:prstGeom>
          <a:noFill/>
        </p:spPr>
        <p:txBody>
          <a:bodyPr wrap="square" rtlCol="0">
            <a:spAutoFit/>
          </a:bodyPr>
          <a:lstStyle/>
          <a:p>
            <a:pPr algn="just"/>
            <a:r>
              <a:rPr lang="it-IT" dirty="0">
                <a:ea typeface="Arial" charset="0"/>
                <a:cs typeface="Arial" charset="0"/>
                <a:sym typeface="Wingdings"/>
              </a:rPr>
              <a:t>I globi pallidi fanno parte del sistema dei nuclei della base, quest’ultimo rappresenta il principale meccanismo di controllo del movimento volontario deputato alla facilitazione del  movimento che si vuole compiere e, contemporaneamente, all’inibizione dei movimenti che possono interferire in maniera negativa sull’esecuzione dell’atto motorio. </a:t>
            </a:r>
            <a:endParaRPr lang="it-IT" dirty="0" smtClean="0">
              <a:ea typeface="Arial" charset="0"/>
              <a:cs typeface="Arial" charset="0"/>
              <a:sym typeface="Wingdings"/>
            </a:endParaRPr>
          </a:p>
          <a:p>
            <a:pPr algn="just"/>
            <a:endParaRPr lang="it-IT" dirty="0" smtClean="0">
              <a:ea typeface="Arial" charset="0"/>
              <a:cs typeface="Arial" charset="0"/>
              <a:sym typeface="Wingdings"/>
            </a:endParaRPr>
          </a:p>
          <a:p>
            <a:pPr algn="just"/>
            <a:endParaRPr lang="it-IT" dirty="0" smtClean="0">
              <a:ea typeface="Arial" charset="0"/>
              <a:cs typeface="Arial" charset="0"/>
              <a:sym typeface="Wingdings"/>
            </a:endParaRPr>
          </a:p>
          <a:p>
            <a:pPr algn="just"/>
            <a:r>
              <a:rPr lang="it-IT" dirty="0" smtClean="0">
                <a:ea typeface="Arial" charset="0"/>
                <a:cs typeface="Arial" charset="0"/>
                <a:sym typeface="Wingdings"/>
              </a:rPr>
              <a:t>Di conseguenza, una disfunzione dei globi pallidi, quale può essere quella secondaria ad accumulo di sostanze tossiche come il manganese, determina l’insorgenza di disturbi del movimento (anche noti come sintomi extrapiramidali) quali rigidità, tremore, acinesia e atetosi. </a:t>
            </a:r>
            <a:endParaRPr lang="it-IT" dirty="0">
              <a:ea typeface="Arial" charset="0"/>
              <a:cs typeface="Arial" charset="0"/>
              <a:sym typeface="Wingdings"/>
            </a:endParaRPr>
          </a:p>
        </p:txBody>
      </p:sp>
      <p:sp>
        <p:nvSpPr>
          <p:cNvPr id="7" name="Rettangolo 6"/>
          <p:cNvSpPr/>
          <p:nvPr/>
        </p:nvSpPr>
        <p:spPr>
          <a:xfrm rot="5400000">
            <a:off x="2423395" y="3884135"/>
            <a:ext cx="411480" cy="369332"/>
          </a:xfrm>
          <a:prstGeom prst="rect">
            <a:avLst/>
          </a:prstGeom>
        </p:spPr>
        <p:txBody>
          <a:bodyPr wrap="square">
            <a:spAutoFit/>
          </a:bodyPr>
          <a:lstStyle/>
          <a:p>
            <a:r>
              <a:rPr lang="it-IT" dirty="0" smtClean="0">
                <a:sym typeface="Wingdings"/>
              </a:rPr>
              <a:t></a:t>
            </a:r>
            <a:endParaRPr lang="it-IT" dirty="0"/>
          </a:p>
        </p:txBody>
      </p:sp>
      <p:sp>
        <p:nvSpPr>
          <p:cNvPr id="10" name="CasellaDiTesto 9"/>
          <p:cNvSpPr txBox="1"/>
          <p:nvPr/>
        </p:nvSpPr>
        <p:spPr>
          <a:xfrm>
            <a:off x="5263989" y="5235393"/>
            <a:ext cx="3186848" cy="276999"/>
          </a:xfrm>
          <a:prstGeom prst="rect">
            <a:avLst/>
          </a:prstGeom>
          <a:noFill/>
        </p:spPr>
        <p:txBody>
          <a:bodyPr wrap="square" rtlCol="0">
            <a:spAutoFit/>
          </a:bodyPr>
          <a:lstStyle/>
          <a:p>
            <a:r>
              <a:rPr lang="it-IT" sz="1200" dirty="0" smtClean="0"/>
              <a:t>Schema di </a:t>
            </a:r>
            <a:r>
              <a:rPr lang="it-IT" sz="1200" smtClean="0"/>
              <a:t>funzionamento dei </a:t>
            </a:r>
            <a:r>
              <a:rPr lang="it-IT" sz="1200" dirty="0" smtClean="0"/>
              <a:t>nuclei della base</a:t>
            </a:r>
            <a:endParaRPr lang="it-IT" sz="1200" dirty="0"/>
          </a:p>
        </p:txBody>
      </p:sp>
    </p:spTree>
    <p:extLst>
      <p:ext uri="{BB962C8B-B14F-4D97-AF65-F5344CB8AC3E}">
        <p14:creationId xmlns:p14="http://schemas.microsoft.com/office/powerpoint/2010/main" val="759635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32</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361916" y="1217989"/>
            <a:ext cx="8084719" cy="473555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200" b="1" dirty="0" smtClean="0">
                <a:ea typeface="Arial" charset="0"/>
                <a:cs typeface="Arial" charset="0"/>
                <a:sym typeface="Wingdings"/>
              </a:rPr>
              <a:t>Evidenze a favore del ruolo del manganese nell’EE (2)</a:t>
            </a:r>
          </a:p>
          <a:p>
            <a:endParaRPr lang="it-IT" sz="2000" dirty="0" smtClean="0">
              <a:ea typeface="Arial" charset="0"/>
              <a:cs typeface="Arial" charset="0"/>
              <a:sym typeface="Wingdings"/>
            </a:endParaRPr>
          </a:p>
          <a:p>
            <a:pPr algn="just">
              <a:lnSpc>
                <a:spcPct val="100000"/>
              </a:lnSpc>
            </a:pPr>
            <a:r>
              <a:rPr lang="it-IT" sz="2000" dirty="0" smtClean="0">
                <a:ea typeface="Arial" charset="0"/>
                <a:cs typeface="Arial" charset="0"/>
                <a:sym typeface="Wingdings"/>
              </a:rPr>
              <a:t>In più del 75% dei pazienti cirrotici è possibile riscontrare la presenza di </a:t>
            </a:r>
            <a:r>
              <a:rPr lang="it-IT" sz="2000" dirty="0" err="1" smtClean="0">
                <a:ea typeface="Arial" charset="0"/>
                <a:cs typeface="Arial" charset="0"/>
                <a:sym typeface="Wingdings"/>
              </a:rPr>
              <a:t>iperintensità</a:t>
            </a:r>
            <a:r>
              <a:rPr lang="it-IT" sz="2000" dirty="0" smtClean="0">
                <a:ea typeface="Arial" charset="0"/>
                <a:cs typeface="Arial" charset="0"/>
                <a:sym typeface="Wingdings"/>
              </a:rPr>
              <a:t> dei globi pallidi;</a:t>
            </a:r>
          </a:p>
          <a:p>
            <a:pPr algn="just">
              <a:lnSpc>
                <a:spcPct val="100000"/>
              </a:lnSpc>
            </a:pPr>
            <a:r>
              <a:rPr lang="it-IT" sz="2000" dirty="0" smtClean="0">
                <a:ea typeface="Arial" charset="0"/>
                <a:cs typeface="Arial" charset="0"/>
                <a:sym typeface="Wingdings"/>
              </a:rPr>
              <a:t>Il grado di </a:t>
            </a:r>
            <a:r>
              <a:rPr lang="it-IT" sz="2000" dirty="0" err="1" smtClean="0">
                <a:ea typeface="Arial" charset="0"/>
                <a:cs typeface="Arial" charset="0"/>
                <a:sym typeface="Wingdings"/>
              </a:rPr>
              <a:t>iperintensità</a:t>
            </a:r>
            <a:r>
              <a:rPr lang="it-IT" sz="2000" dirty="0" smtClean="0">
                <a:ea typeface="Arial" charset="0"/>
                <a:cs typeface="Arial" charset="0"/>
                <a:sym typeface="Wingdings"/>
              </a:rPr>
              <a:t> dei globi pallidi correla, in maniera proporzionale, con i livelli di manganese plasmatici e con la presenza di sintomi extra-piramidali;</a:t>
            </a:r>
          </a:p>
          <a:p>
            <a:pPr algn="just">
              <a:lnSpc>
                <a:spcPct val="100000"/>
              </a:lnSpc>
            </a:pPr>
            <a:r>
              <a:rPr lang="it-IT" sz="2000" dirty="0" smtClean="0">
                <a:ea typeface="Arial" charset="0"/>
                <a:cs typeface="Arial" charset="0"/>
                <a:sym typeface="Wingdings"/>
              </a:rPr>
              <a:t>Anche l’intossicazione cronica da manganese, in assenza di malattia epatica, determina </a:t>
            </a:r>
            <a:r>
              <a:rPr lang="it-IT" sz="2000" dirty="0" err="1" smtClean="0">
                <a:ea typeface="Arial" charset="0"/>
                <a:cs typeface="Arial" charset="0"/>
                <a:sym typeface="Wingdings"/>
              </a:rPr>
              <a:t>iperintensità</a:t>
            </a:r>
            <a:r>
              <a:rPr lang="it-IT" sz="2000" dirty="0" smtClean="0">
                <a:ea typeface="Arial" charset="0"/>
                <a:cs typeface="Arial" charset="0"/>
                <a:sym typeface="Wingdings"/>
              </a:rPr>
              <a:t> dei globi pallidi e sintomi extra-piramidali;</a:t>
            </a:r>
          </a:p>
          <a:p>
            <a:pPr algn="just">
              <a:lnSpc>
                <a:spcPct val="100000"/>
              </a:lnSpc>
            </a:pPr>
            <a:r>
              <a:rPr lang="it-IT" sz="2000" dirty="0" smtClean="0">
                <a:ea typeface="Arial" charset="0"/>
                <a:cs typeface="Arial" charset="0"/>
                <a:sym typeface="Wingdings"/>
              </a:rPr>
              <a:t>Il trapianto di fegato </a:t>
            </a:r>
            <a:r>
              <a:rPr lang="it-IT" sz="2000" dirty="0">
                <a:ea typeface="Arial" charset="0"/>
                <a:cs typeface="Arial" charset="0"/>
                <a:sym typeface="Wingdings"/>
              </a:rPr>
              <a:t>ripristina i normali livelli di ammonio </a:t>
            </a:r>
            <a:r>
              <a:rPr lang="it-IT" sz="2000" dirty="0" smtClean="0">
                <a:ea typeface="Arial" charset="0"/>
                <a:cs typeface="Arial" charset="0"/>
                <a:sym typeface="Wingdings"/>
              </a:rPr>
              <a:t>plasmatico e determina la risoluzione delle </a:t>
            </a:r>
            <a:r>
              <a:rPr lang="it-IT" sz="2000" dirty="0" err="1" smtClean="0">
                <a:ea typeface="Arial" charset="0"/>
                <a:cs typeface="Arial" charset="0"/>
                <a:sym typeface="Wingdings"/>
              </a:rPr>
              <a:t>iperintensità</a:t>
            </a:r>
            <a:r>
              <a:rPr lang="it-IT" sz="2000" dirty="0" smtClean="0">
                <a:ea typeface="Arial" charset="0"/>
                <a:cs typeface="Arial" charset="0"/>
                <a:sym typeface="Wingdings"/>
              </a:rPr>
              <a:t> dei globi pallidi. </a:t>
            </a:r>
            <a:r>
              <a:rPr lang="it-IT" sz="2000" dirty="0">
                <a:ea typeface="Arial" charset="0"/>
                <a:cs typeface="Arial" charset="0"/>
                <a:sym typeface="Wingdings"/>
              </a:rPr>
              <a:t>Q</a:t>
            </a:r>
            <a:r>
              <a:rPr lang="it-IT" sz="2000" dirty="0" smtClean="0">
                <a:ea typeface="Arial" charset="0"/>
                <a:cs typeface="Arial" charset="0"/>
                <a:sym typeface="Wingdings"/>
              </a:rPr>
              <a:t>uest’ultima evidenza è prova del fatto che l’effetto tossico del manganese a livello cerebrale è un fenomeno reversibile.</a:t>
            </a:r>
          </a:p>
          <a:p>
            <a:pPr algn="just"/>
            <a:endParaRPr lang="it-IT" sz="2000" dirty="0" smtClean="0">
              <a:ea typeface="Arial" charset="0"/>
              <a:cs typeface="Arial" charset="0"/>
              <a:sym typeface="Wingdings"/>
            </a:endParaRPr>
          </a:p>
          <a:p>
            <a:pPr algn="just"/>
            <a:endParaRPr lang="it-IT" sz="2200" b="1" dirty="0">
              <a:ea typeface="Arial" charset="0"/>
              <a:cs typeface="Arial" charset="0"/>
              <a:sym typeface="Wingdings"/>
            </a:endParaRPr>
          </a:p>
          <a:p>
            <a:endParaRPr lang="it-IT" sz="2200" b="1" dirty="0" smtClean="0">
              <a:ea typeface="Arial" charset="0"/>
              <a:cs typeface="Arial" charset="0"/>
              <a:sym typeface="Wingdings"/>
            </a:endParaRPr>
          </a:p>
          <a:p>
            <a:pPr marL="0" indent="0">
              <a:buNone/>
            </a:pPr>
            <a:endParaRPr lang="it-IT" sz="2000" b="1" dirty="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endParaRPr lang="it-IT" sz="2000" b="1" dirty="0" smtClean="0">
              <a:ea typeface="Arial" charset="0"/>
              <a:cs typeface="Arial" charset="0"/>
              <a:sym typeface="Wingdings"/>
            </a:endParaRPr>
          </a:p>
          <a:p>
            <a:endParaRPr lang="it-IT" sz="2000" dirty="0"/>
          </a:p>
          <a:p>
            <a:pPr marL="0" indent="0" algn="just">
              <a:lnSpc>
                <a:spcPct val="100000"/>
              </a:lnSpc>
              <a:buNone/>
            </a:pPr>
            <a:endParaRPr lang="it-IT" sz="2000" dirty="0" smtClean="0"/>
          </a:p>
          <a:p>
            <a:pPr algn="just">
              <a:lnSpc>
                <a:spcPct val="100000"/>
              </a:lnSpc>
            </a:pPr>
            <a:endParaRPr lang="it-IT" sz="2000" dirty="0"/>
          </a:p>
          <a:p>
            <a:endParaRPr lang="it-IT" sz="2000" dirty="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spTree>
    <p:extLst>
      <p:ext uri="{BB962C8B-B14F-4D97-AF65-F5344CB8AC3E}">
        <p14:creationId xmlns:p14="http://schemas.microsoft.com/office/powerpoint/2010/main" val="1272631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33</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361916" y="1039085"/>
            <a:ext cx="8084719" cy="36422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200" b="1" dirty="0" smtClean="0">
                <a:ea typeface="Arial" charset="0"/>
                <a:cs typeface="Arial" charset="0"/>
                <a:sym typeface="Wingdings"/>
              </a:rPr>
              <a:t>Evidenze a favore del ruolo del manganese nell’EE (3)</a:t>
            </a:r>
          </a:p>
          <a:p>
            <a:endParaRPr lang="it-IT" sz="2000" dirty="0" smtClean="0">
              <a:ea typeface="Arial" charset="0"/>
              <a:cs typeface="Arial" charset="0"/>
              <a:sym typeface="Wingdings"/>
            </a:endParaRPr>
          </a:p>
          <a:p>
            <a:pPr algn="just">
              <a:lnSpc>
                <a:spcPct val="100000"/>
              </a:lnSpc>
            </a:pPr>
            <a:r>
              <a:rPr lang="it-IT" sz="2000" dirty="0" smtClean="0">
                <a:ea typeface="Arial" charset="0"/>
                <a:cs typeface="Arial" charset="0"/>
                <a:sym typeface="Wingdings"/>
              </a:rPr>
              <a:t>L’analisi post-</a:t>
            </a:r>
            <a:r>
              <a:rPr lang="it-IT" sz="2000" dirty="0" err="1" smtClean="0">
                <a:ea typeface="Arial" charset="0"/>
                <a:cs typeface="Arial" charset="0"/>
                <a:sym typeface="Wingdings"/>
              </a:rPr>
              <a:t>mortem</a:t>
            </a:r>
            <a:r>
              <a:rPr lang="it-IT" sz="2000" dirty="0" smtClean="0">
                <a:ea typeface="Arial" charset="0"/>
                <a:cs typeface="Arial" charset="0"/>
                <a:sym typeface="Wingdings"/>
              </a:rPr>
              <a:t> dell’encefalo di pazienti cirrotici ha evidenziato:</a:t>
            </a:r>
          </a:p>
          <a:p>
            <a:pPr lvl="1" algn="just">
              <a:lnSpc>
                <a:spcPct val="100000"/>
              </a:lnSpc>
              <a:buFont typeface="Wingdings" charset="2"/>
              <a:buChar char="Ø"/>
            </a:pPr>
            <a:r>
              <a:rPr lang="it-IT" sz="1900" dirty="0" smtClean="0">
                <a:ea typeface="Arial" charset="0"/>
                <a:cs typeface="Arial" charset="0"/>
                <a:sym typeface="Wingdings"/>
              </a:rPr>
              <a:t>La presenza di livelli di manganese da 2 a 7 volte maggiori rispetto ai controlli;</a:t>
            </a:r>
          </a:p>
          <a:p>
            <a:pPr lvl="1" algn="just">
              <a:lnSpc>
                <a:spcPct val="100000"/>
              </a:lnSpc>
              <a:buFont typeface="Wingdings" charset="2"/>
              <a:buChar char="Ø"/>
            </a:pPr>
            <a:r>
              <a:rPr lang="it-IT" sz="1900" dirty="0" smtClean="0">
                <a:ea typeface="Arial" charset="0"/>
                <a:cs typeface="Arial" charset="0"/>
                <a:sym typeface="Wingdings"/>
              </a:rPr>
              <a:t>Un aumento dell’attività delle </a:t>
            </a:r>
            <a:r>
              <a:rPr lang="it-IT" sz="1900" dirty="0" err="1" smtClean="0">
                <a:ea typeface="Arial" charset="0"/>
                <a:cs typeface="Arial" charset="0"/>
                <a:sym typeface="Wingdings"/>
              </a:rPr>
              <a:t>monoaminossidasi</a:t>
            </a:r>
            <a:r>
              <a:rPr lang="it-IT" sz="1900" dirty="0" smtClean="0">
                <a:ea typeface="Arial" charset="0"/>
                <a:cs typeface="Arial" charset="0"/>
                <a:sym typeface="Wingdings"/>
              </a:rPr>
              <a:t>, nello specifico un aumento dell’attività di entrambe le </a:t>
            </a:r>
            <a:r>
              <a:rPr lang="it-IT" sz="1900" dirty="0" err="1" smtClean="0">
                <a:ea typeface="Arial" charset="0"/>
                <a:cs typeface="Arial" charset="0"/>
                <a:sym typeface="Wingdings"/>
              </a:rPr>
              <a:t>isoforme</a:t>
            </a:r>
            <a:r>
              <a:rPr lang="it-IT" sz="1900" dirty="0" smtClean="0">
                <a:ea typeface="Arial" charset="0"/>
                <a:cs typeface="Arial" charset="0"/>
                <a:sym typeface="Wingdings"/>
              </a:rPr>
              <a:t> (</a:t>
            </a:r>
            <a:r>
              <a:rPr lang="it-IT" sz="1900" dirty="0" err="1" smtClean="0">
                <a:ea typeface="Arial" charset="0"/>
                <a:cs typeface="Arial" charset="0"/>
                <a:sym typeface="Wingdings"/>
              </a:rPr>
              <a:t>MAOa</a:t>
            </a:r>
            <a:r>
              <a:rPr lang="it-IT" sz="1900" dirty="0" smtClean="0">
                <a:ea typeface="Arial" charset="0"/>
                <a:cs typeface="Arial" charset="0"/>
                <a:sym typeface="Wingdings"/>
              </a:rPr>
              <a:t> e </a:t>
            </a:r>
            <a:r>
              <a:rPr lang="it-IT" sz="1900" dirty="0" err="1" smtClean="0">
                <a:ea typeface="Arial" charset="0"/>
                <a:cs typeface="Arial" charset="0"/>
                <a:sym typeface="Wingdings"/>
              </a:rPr>
              <a:t>MAOb</a:t>
            </a:r>
            <a:r>
              <a:rPr lang="it-IT" sz="1900" dirty="0" smtClean="0">
                <a:ea typeface="Arial" charset="0"/>
                <a:cs typeface="Arial" charset="0"/>
                <a:sym typeface="Wingdings"/>
              </a:rPr>
              <a:t>);</a:t>
            </a:r>
          </a:p>
          <a:p>
            <a:pPr lvl="1" algn="just">
              <a:lnSpc>
                <a:spcPct val="100000"/>
              </a:lnSpc>
              <a:buFont typeface="Wingdings" charset="2"/>
              <a:buChar char="Ø"/>
            </a:pPr>
            <a:r>
              <a:rPr lang="it-IT" sz="1900" dirty="0" smtClean="0">
                <a:ea typeface="Arial" charset="0"/>
                <a:cs typeface="Arial" charset="0"/>
                <a:sym typeface="Wingdings"/>
              </a:rPr>
              <a:t>La presenza di fenomeni di </a:t>
            </a:r>
            <a:r>
              <a:rPr lang="it-IT" sz="1900" dirty="0" err="1" smtClean="0">
                <a:ea typeface="Arial" charset="0"/>
                <a:cs typeface="Arial" charset="0"/>
                <a:sym typeface="Wingdings"/>
              </a:rPr>
              <a:t>astrocitosi</a:t>
            </a:r>
            <a:r>
              <a:rPr lang="it-IT" sz="1900" dirty="0" smtClean="0">
                <a:ea typeface="Arial" charset="0"/>
                <a:cs typeface="Arial" charset="0"/>
                <a:sym typeface="Wingdings"/>
              </a:rPr>
              <a:t> di Alzheimer di tipo II. </a:t>
            </a:r>
            <a:endParaRPr lang="it-IT" sz="1900" dirty="0">
              <a:ea typeface="Arial" charset="0"/>
              <a:cs typeface="Arial" charset="0"/>
              <a:sym typeface="Wingdings"/>
            </a:endParaRPr>
          </a:p>
          <a:p>
            <a:pPr algn="just">
              <a:lnSpc>
                <a:spcPct val="100000"/>
              </a:lnSpc>
              <a:buFont typeface="Arial" charset="0"/>
              <a:buChar char="•"/>
            </a:pPr>
            <a:r>
              <a:rPr lang="it-IT" sz="2000" dirty="0" smtClean="0">
                <a:ea typeface="Arial" charset="0"/>
                <a:cs typeface="Arial" charset="0"/>
                <a:sym typeface="Wingdings"/>
              </a:rPr>
              <a:t>L’esposizione di colture di </a:t>
            </a:r>
            <a:r>
              <a:rPr lang="it-IT" sz="2000" dirty="0" err="1" smtClean="0">
                <a:ea typeface="Arial" charset="0"/>
                <a:cs typeface="Arial" charset="0"/>
                <a:sym typeface="Wingdings"/>
              </a:rPr>
              <a:t>astrociti</a:t>
            </a:r>
            <a:r>
              <a:rPr lang="it-IT" sz="2000" dirty="0" smtClean="0">
                <a:ea typeface="Arial" charset="0"/>
                <a:cs typeface="Arial" charset="0"/>
                <a:sym typeface="Wingdings"/>
              </a:rPr>
              <a:t> al manganese ha evidenziato una riduzione dell’</a:t>
            </a:r>
            <a:r>
              <a:rPr lang="it-IT" sz="2000" dirty="0" err="1" smtClean="0">
                <a:ea typeface="Arial" charset="0"/>
                <a:cs typeface="Arial" charset="0"/>
                <a:sym typeface="Wingdings"/>
              </a:rPr>
              <a:t>uptake</a:t>
            </a:r>
            <a:r>
              <a:rPr lang="it-IT" sz="2000" dirty="0" smtClean="0">
                <a:ea typeface="Arial" charset="0"/>
                <a:cs typeface="Arial" charset="0"/>
                <a:sym typeface="Wingdings"/>
              </a:rPr>
              <a:t> di glutammato.</a:t>
            </a:r>
          </a:p>
          <a:p>
            <a:pPr marL="0" indent="0">
              <a:buNone/>
            </a:pPr>
            <a:endParaRPr lang="it-IT" sz="2000" b="1" dirty="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endParaRPr lang="it-IT" sz="2000" b="1" dirty="0" smtClean="0">
              <a:ea typeface="Arial" charset="0"/>
              <a:cs typeface="Arial" charset="0"/>
              <a:sym typeface="Wingdings"/>
            </a:endParaRPr>
          </a:p>
          <a:p>
            <a:endParaRPr lang="it-IT" sz="2000" dirty="0"/>
          </a:p>
          <a:p>
            <a:pPr marL="0" indent="0" algn="just">
              <a:lnSpc>
                <a:spcPct val="100000"/>
              </a:lnSpc>
              <a:buNone/>
            </a:pPr>
            <a:endParaRPr lang="it-IT" sz="2000" dirty="0" smtClean="0"/>
          </a:p>
          <a:p>
            <a:pPr algn="just">
              <a:lnSpc>
                <a:spcPct val="100000"/>
              </a:lnSpc>
            </a:pPr>
            <a:endParaRPr lang="it-IT" sz="2000" dirty="0"/>
          </a:p>
          <a:p>
            <a:endParaRPr lang="it-IT" sz="2000" dirty="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938" y="4492488"/>
            <a:ext cx="2961392" cy="1866900"/>
          </a:xfrm>
          <a:prstGeom prst="rect">
            <a:avLst/>
          </a:prstGeom>
        </p:spPr>
      </p:pic>
      <p:sp>
        <p:nvSpPr>
          <p:cNvPr id="5" name="CasellaDiTesto 4"/>
          <p:cNvSpPr txBox="1"/>
          <p:nvPr/>
        </p:nvSpPr>
        <p:spPr>
          <a:xfrm>
            <a:off x="5485243" y="6359388"/>
            <a:ext cx="3128783" cy="276999"/>
          </a:xfrm>
          <a:prstGeom prst="rect">
            <a:avLst/>
          </a:prstGeom>
          <a:noFill/>
        </p:spPr>
        <p:txBody>
          <a:bodyPr wrap="square" rtlCol="0">
            <a:spAutoFit/>
          </a:bodyPr>
          <a:lstStyle/>
          <a:p>
            <a:r>
              <a:rPr lang="it-IT" sz="1200" dirty="0" err="1" smtClean="0"/>
              <a:t>Astrocitosi</a:t>
            </a:r>
            <a:r>
              <a:rPr lang="it-IT" sz="1200" dirty="0" smtClean="0"/>
              <a:t> di Alzheimer di tipo II al microscopio </a:t>
            </a:r>
            <a:endParaRPr lang="it-IT" sz="1200" dirty="0"/>
          </a:p>
        </p:txBody>
      </p:sp>
    </p:spTree>
    <p:extLst>
      <p:ext uri="{BB962C8B-B14F-4D97-AF65-F5344CB8AC3E}">
        <p14:creationId xmlns:p14="http://schemas.microsoft.com/office/powerpoint/2010/main" val="1748059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34</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361916" y="1039085"/>
            <a:ext cx="8084719" cy="301608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200" b="1" dirty="0" smtClean="0">
                <a:ea typeface="Arial" charset="0"/>
                <a:cs typeface="Arial" charset="0"/>
                <a:sym typeface="Wingdings"/>
              </a:rPr>
              <a:t>Possibili strategie terapeutiche volte a ridurre la </a:t>
            </a:r>
            <a:r>
              <a:rPr lang="it-IT" sz="2200" b="1" dirty="0" err="1" smtClean="0">
                <a:ea typeface="Arial" charset="0"/>
                <a:cs typeface="Arial" charset="0"/>
                <a:sym typeface="Wingdings"/>
              </a:rPr>
              <a:t>neurotossicità</a:t>
            </a:r>
            <a:r>
              <a:rPr lang="it-IT" sz="2200" b="1" dirty="0" smtClean="0">
                <a:ea typeface="Arial" charset="0"/>
                <a:cs typeface="Arial" charset="0"/>
                <a:sym typeface="Wingdings"/>
              </a:rPr>
              <a:t> indotta dal manganese</a:t>
            </a:r>
          </a:p>
          <a:p>
            <a:pPr marL="0" indent="0" algn="ctr">
              <a:buNone/>
            </a:pPr>
            <a:endParaRPr lang="it-IT" sz="2200" b="1" dirty="0" smtClean="0">
              <a:ea typeface="Arial" charset="0"/>
              <a:cs typeface="Arial" charset="0"/>
              <a:sym typeface="Wingdings"/>
            </a:endParaRPr>
          </a:p>
          <a:p>
            <a:pPr algn="just"/>
            <a:r>
              <a:rPr lang="it-IT" sz="2000" dirty="0" smtClean="0">
                <a:ea typeface="Arial" charset="0"/>
                <a:cs typeface="Arial" charset="0"/>
                <a:sym typeface="Wingdings"/>
              </a:rPr>
              <a:t>Vitamina E;</a:t>
            </a:r>
          </a:p>
          <a:p>
            <a:pPr algn="just"/>
            <a:r>
              <a:rPr lang="it-IT" sz="2000" dirty="0" smtClean="0">
                <a:ea typeface="Arial" charset="0"/>
                <a:cs typeface="Arial" charset="0"/>
                <a:sym typeface="Wingdings"/>
              </a:rPr>
              <a:t>Estratti naturali (</a:t>
            </a:r>
            <a:r>
              <a:rPr lang="it-IT" sz="2000" i="1" dirty="0" smtClean="0">
                <a:ea typeface="Arial" charset="0"/>
                <a:cs typeface="Arial" charset="0"/>
                <a:sym typeface="Wingdings"/>
              </a:rPr>
              <a:t>Euterpe </a:t>
            </a:r>
            <a:r>
              <a:rPr lang="it-IT" sz="2000" i="1" dirty="0" err="1" smtClean="0">
                <a:ea typeface="Arial" charset="0"/>
                <a:cs typeface="Arial" charset="0"/>
                <a:sym typeface="Wingdings"/>
              </a:rPr>
              <a:t>oleracea</a:t>
            </a:r>
            <a:r>
              <a:rPr lang="it-IT" sz="2000" i="1" dirty="0" smtClean="0">
                <a:ea typeface="Arial" charset="0"/>
                <a:cs typeface="Arial" charset="0"/>
                <a:sym typeface="Wingdings"/>
              </a:rPr>
              <a:t>, Melissa </a:t>
            </a:r>
            <a:r>
              <a:rPr lang="it-IT" sz="2000" i="1" dirty="0" err="1" smtClean="0">
                <a:ea typeface="Arial" charset="0"/>
                <a:cs typeface="Arial" charset="0"/>
                <a:sym typeface="Wingdings"/>
              </a:rPr>
              <a:t>officinalis</a:t>
            </a:r>
            <a:r>
              <a:rPr lang="it-IT" sz="2000" i="1" dirty="0" smtClean="0">
                <a:ea typeface="Arial" charset="0"/>
                <a:cs typeface="Arial" charset="0"/>
                <a:sym typeface="Wingdings"/>
              </a:rPr>
              <a:t>, </a:t>
            </a:r>
            <a:r>
              <a:rPr lang="it-IT" sz="2000" i="1" dirty="0" err="1" smtClean="0">
                <a:ea typeface="Arial" charset="0"/>
                <a:cs typeface="Arial" charset="0"/>
                <a:sym typeface="Wingdings"/>
              </a:rPr>
              <a:t>Silybum</a:t>
            </a:r>
            <a:r>
              <a:rPr lang="it-IT" sz="2000" i="1" dirty="0" smtClean="0">
                <a:ea typeface="Arial" charset="0"/>
                <a:cs typeface="Arial" charset="0"/>
                <a:sym typeface="Wingdings"/>
              </a:rPr>
              <a:t> </a:t>
            </a:r>
            <a:r>
              <a:rPr lang="it-IT" sz="2000" i="1" dirty="0" err="1" smtClean="0">
                <a:ea typeface="Arial" charset="0"/>
                <a:cs typeface="Arial" charset="0"/>
                <a:sym typeface="Wingdings"/>
              </a:rPr>
              <a:t>marianum</a:t>
            </a:r>
            <a:r>
              <a:rPr lang="it-IT" sz="2000" i="1" dirty="0" smtClean="0">
                <a:ea typeface="Arial" charset="0"/>
                <a:cs typeface="Arial" charset="0"/>
                <a:sym typeface="Wingdings"/>
              </a:rPr>
              <a:t>, </a:t>
            </a:r>
            <a:r>
              <a:rPr lang="it-IT" sz="2000" i="1" dirty="0" err="1" smtClean="0">
                <a:ea typeface="Arial" charset="0"/>
                <a:cs typeface="Arial" charset="0"/>
                <a:sym typeface="Wingdings"/>
              </a:rPr>
              <a:t>Lycopene</a:t>
            </a:r>
            <a:r>
              <a:rPr lang="it-IT" sz="2000" dirty="0" smtClean="0">
                <a:ea typeface="Arial" charset="0"/>
                <a:cs typeface="Arial" charset="0"/>
                <a:sym typeface="Wingdings"/>
              </a:rPr>
              <a:t>);</a:t>
            </a:r>
          </a:p>
          <a:p>
            <a:pPr algn="just"/>
            <a:r>
              <a:rPr lang="it-IT" sz="2000" dirty="0" smtClean="0">
                <a:ea typeface="Arial" charset="0"/>
                <a:cs typeface="Arial" charset="0"/>
                <a:sym typeface="Wingdings"/>
              </a:rPr>
              <a:t>Agenti chelanti (polifenoli, CaNa</a:t>
            </a:r>
            <a:r>
              <a:rPr lang="it-IT" sz="2000" baseline="-25000" dirty="0" smtClean="0">
                <a:ea typeface="Arial" charset="0"/>
                <a:cs typeface="Arial" charset="0"/>
                <a:sym typeface="Wingdings"/>
              </a:rPr>
              <a:t>2</a:t>
            </a:r>
            <a:r>
              <a:rPr lang="it-IT" sz="2000" dirty="0" smtClean="0">
                <a:ea typeface="Arial" charset="0"/>
                <a:cs typeface="Arial" charset="0"/>
                <a:sym typeface="Wingdings"/>
              </a:rPr>
              <a:t>EDTA);</a:t>
            </a:r>
          </a:p>
          <a:p>
            <a:pPr algn="just"/>
            <a:r>
              <a:rPr lang="it-IT" sz="2000" dirty="0" smtClean="0">
                <a:ea typeface="Arial" charset="0"/>
                <a:cs typeface="Arial" charset="0"/>
                <a:sym typeface="Wingdings"/>
              </a:rPr>
              <a:t>Composti sintetici (organo-calcogeni, estrogeni, </a:t>
            </a:r>
            <a:r>
              <a:rPr lang="it-IT" sz="2000" dirty="0" err="1" smtClean="0">
                <a:ea typeface="Arial" charset="0"/>
                <a:cs typeface="Arial" charset="0"/>
                <a:sym typeface="Wingdings"/>
              </a:rPr>
              <a:t>tamoxifene</a:t>
            </a:r>
            <a:r>
              <a:rPr lang="it-IT" sz="2000" dirty="0" smtClean="0">
                <a:ea typeface="Arial" charset="0"/>
                <a:cs typeface="Arial" charset="0"/>
                <a:sym typeface="Wingdings"/>
              </a:rPr>
              <a:t>, </a:t>
            </a:r>
            <a:r>
              <a:rPr lang="it-IT" sz="2000" dirty="0" err="1" smtClean="0">
                <a:ea typeface="Arial" charset="0"/>
                <a:cs typeface="Arial" charset="0"/>
                <a:sym typeface="Wingdings"/>
              </a:rPr>
              <a:t>raloxifene</a:t>
            </a:r>
            <a:r>
              <a:rPr lang="it-IT" sz="2000" dirty="0" smtClean="0">
                <a:ea typeface="Arial" charset="0"/>
                <a:cs typeface="Arial" charset="0"/>
                <a:sym typeface="Wingdings"/>
              </a:rPr>
              <a:t>). </a:t>
            </a:r>
          </a:p>
          <a:p>
            <a:pPr algn="just"/>
            <a:endParaRPr lang="it-IT" sz="2200" b="1" dirty="0">
              <a:ea typeface="Arial" charset="0"/>
              <a:cs typeface="Arial" charset="0"/>
              <a:sym typeface="Wingdings"/>
            </a:endParaRPr>
          </a:p>
          <a:p>
            <a:endParaRPr lang="it-IT" sz="2200" b="1" dirty="0" smtClean="0">
              <a:ea typeface="Arial" charset="0"/>
              <a:cs typeface="Arial" charset="0"/>
              <a:sym typeface="Wingdings"/>
            </a:endParaRPr>
          </a:p>
          <a:p>
            <a:pPr marL="0" indent="0">
              <a:buNone/>
            </a:pPr>
            <a:endParaRPr lang="it-IT" sz="2000" b="1" dirty="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endParaRPr lang="it-IT" sz="2000" b="1" dirty="0" smtClean="0">
              <a:ea typeface="Arial" charset="0"/>
              <a:cs typeface="Arial" charset="0"/>
              <a:sym typeface="Wingdings"/>
            </a:endParaRPr>
          </a:p>
          <a:p>
            <a:endParaRPr lang="it-IT" sz="2000" dirty="0"/>
          </a:p>
          <a:p>
            <a:pPr marL="0" indent="0" algn="just">
              <a:lnSpc>
                <a:spcPct val="100000"/>
              </a:lnSpc>
              <a:buNone/>
            </a:pPr>
            <a:endParaRPr lang="it-IT" sz="2000" dirty="0" smtClean="0"/>
          </a:p>
          <a:p>
            <a:pPr algn="just">
              <a:lnSpc>
                <a:spcPct val="100000"/>
              </a:lnSpc>
            </a:pPr>
            <a:endParaRPr lang="it-IT" sz="2000" dirty="0"/>
          </a:p>
          <a:p>
            <a:endParaRPr lang="it-IT" sz="2000" dirty="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2283" t="29549" r="1847" b="694"/>
          <a:stretch/>
        </p:blipFill>
        <p:spPr>
          <a:xfrm>
            <a:off x="3031161" y="4355344"/>
            <a:ext cx="5595192" cy="1757221"/>
          </a:xfrm>
          <a:prstGeom prst="rect">
            <a:avLst/>
          </a:prstGeom>
        </p:spPr>
      </p:pic>
    </p:spTree>
    <p:extLst>
      <p:ext uri="{BB962C8B-B14F-4D97-AF65-F5344CB8AC3E}">
        <p14:creationId xmlns:p14="http://schemas.microsoft.com/office/powerpoint/2010/main" val="2032126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35</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512985" y="975477"/>
            <a:ext cx="8084719" cy="4805124"/>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it-IT" sz="2200" b="1" dirty="0" smtClean="0">
                <a:ea typeface="Arial" charset="0"/>
                <a:cs typeface="Arial" charset="0"/>
                <a:sym typeface="Wingdings"/>
              </a:rPr>
              <a:t>Take home </a:t>
            </a:r>
            <a:r>
              <a:rPr lang="it-IT" sz="2200" b="1" dirty="0" err="1" smtClean="0">
                <a:ea typeface="Arial" charset="0"/>
                <a:cs typeface="Arial" charset="0"/>
                <a:sym typeface="Wingdings"/>
              </a:rPr>
              <a:t>messages</a:t>
            </a:r>
            <a:endParaRPr lang="it-IT" sz="2200" b="1" dirty="0" smtClean="0">
              <a:ea typeface="Arial" charset="0"/>
              <a:cs typeface="Arial" charset="0"/>
              <a:sym typeface="Wingdings"/>
            </a:endParaRPr>
          </a:p>
          <a:p>
            <a:pPr marL="0" indent="0" algn="ctr">
              <a:buNone/>
            </a:pPr>
            <a:endParaRPr lang="it-IT" sz="2200" b="1" dirty="0" smtClean="0">
              <a:ea typeface="Arial" charset="0"/>
              <a:cs typeface="Arial" charset="0"/>
              <a:sym typeface="Wingdings"/>
            </a:endParaRPr>
          </a:p>
          <a:p>
            <a:pPr algn="just">
              <a:lnSpc>
                <a:spcPct val="120000"/>
              </a:lnSpc>
            </a:pPr>
            <a:r>
              <a:rPr lang="it-IT" sz="2200" dirty="0" smtClean="0">
                <a:ea typeface="Arial" charset="0"/>
                <a:cs typeface="Arial" charset="0"/>
                <a:sym typeface="Wingdings"/>
              </a:rPr>
              <a:t>L’EE è una condizione frequente ma allo stesso tempo prevenibile nei pazienti affetti da cirrosi epatica;</a:t>
            </a:r>
          </a:p>
          <a:p>
            <a:pPr algn="just">
              <a:lnSpc>
                <a:spcPct val="120000"/>
              </a:lnSpc>
            </a:pPr>
            <a:r>
              <a:rPr lang="it-IT" sz="2200" dirty="0" smtClean="0">
                <a:ea typeface="Arial" charset="0"/>
                <a:cs typeface="Arial" charset="0"/>
                <a:sym typeface="Wingdings"/>
              </a:rPr>
              <a:t>L’</a:t>
            </a:r>
            <a:r>
              <a:rPr lang="it-IT" sz="2200" dirty="0" err="1" smtClean="0">
                <a:ea typeface="Arial" charset="0"/>
                <a:cs typeface="Arial" charset="0"/>
                <a:sym typeface="Wingdings"/>
              </a:rPr>
              <a:t>imaging</a:t>
            </a:r>
            <a:r>
              <a:rPr lang="it-IT" sz="2200" dirty="0" smtClean="0">
                <a:ea typeface="Arial" charset="0"/>
                <a:cs typeface="Arial" charset="0"/>
                <a:sym typeface="Wingdings"/>
              </a:rPr>
              <a:t> cerebrale può aiutare nella diagnosi differenziale con altre condizioni, soprattutto durante il primo episodio di EE;</a:t>
            </a:r>
          </a:p>
          <a:p>
            <a:pPr algn="just">
              <a:lnSpc>
                <a:spcPct val="120000"/>
              </a:lnSpc>
            </a:pPr>
            <a:r>
              <a:rPr lang="it-IT" sz="2200" dirty="0">
                <a:ea typeface="Arial" charset="0"/>
                <a:cs typeface="Arial" charset="0"/>
                <a:sym typeface="Wingdings"/>
              </a:rPr>
              <a:t>L</a:t>
            </a:r>
            <a:r>
              <a:rPr lang="it-IT" sz="2200" dirty="0" smtClean="0">
                <a:ea typeface="Arial" charset="0"/>
                <a:cs typeface="Arial" charset="0"/>
                <a:sym typeface="Wingdings"/>
              </a:rPr>
              <a:t>e alterazioni riscontrabili in RM sono per lo più secondarie ad accumulo di ammonio e manganese a livello cerebrale e correlano in maniera proporzionale con i sintomi;</a:t>
            </a:r>
          </a:p>
          <a:p>
            <a:pPr algn="just">
              <a:lnSpc>
                <a:spcPct val="120000"/>
              </a:lnSpc>
            </a:pPr>
            <a:r>
              <a:rPr lang="it-IT" sz="2200" dirty="0" smtClean="0">
                <a:ea typeface="Arial" charset="0"/>
                <a:cs typeface="Arial" charset="0"/>
                <a:sym typeface="Wingdings"/>
              </a:rPr>
              <a:t>Le attuali strategie terapeutiche e di prevenzione dell’EE si basano per lo più sulla riduzione dei livelli di ammonio plasmatico; </a:t>
            </a:r>
          </a:p>
          <a:p>
            <a:pPr algn="just">
              <a:lnSpc>
                <a:spcPct val="120000"/>
              </a:lnSpc>
            </a:pPr>
            <a:r>
              <a:rPr lang="it-IT" sz="2200" dirty="0" smtClean="0">
                <a:ea typeface="Arial" charset="0"/>
                <a:cs typeface="Arial" charset="0"/>
                <a:sym typeface="Wingdings"/>
              </a:rPr>
              <a:t>Tuttavia, anche l’utilizzo di una terapia mirata alla riduzione dei livelli plasmatici di manganese potrebbe avere un ruolo importante nel trattamento e nella prevenzione dell’EE.</a:t>
            </a:r>
          </a:p>
          <a:p>
            <a:pPr algn="just"/>
            <a:endParaRPr lang="it-IT" sz="2000" dirty="0" smtClean="0">
              <a:ea typeface="Arial" charset="0"/>
              <a:cs typeface="Arial" charset="0"/>
              <a:sym typeface="Wingdings"/>
            </a:endParaRPr>
          </a:p>
          <a:p>
            <a:pPr algn="just"/>
            <a:endParaRPr lang="it-IT" sz="2200" b="1" dirty="0">
              <a:ea typeface="Arial" charset="0"/>
              <a:cs typeface="Arial" charset="0"/>
              <a:sym typeface="Wingdings"/>
            </a:endParaRPr>
          </a:p>
          <a:p>
            <a:endParaRPr lang="it-IT" sz="2200" b="1" dirty="0" smtClean="0">
              <a:ea typeface="Arial" charset="0"/>
              <a:cs typeface="Arial" charset="0"/>
              <a:sym typeface="Wingdings"/>
            </a:endParaRPr>
          </a:p>
          <a:p>
            <a:pPr marL="0" indent="0">
              <a:buNone/>
            </a:pPr>
            <a:endParaRPr lang="it-IT" sz="2000" b="1" dirty="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pPr algn="just"/>
            <a:endParaRPr lang="it-IT" sz="2000" dirty="0" smtClean="0">
              <a:ea typeface="Arial" charset="0"/>
              <a:cs typeface="Arial" charset="0"/>
              <a:sym typeface="Wingdings"/>
            </a:endParaRPr>
          </a:p>
          <a:p>
            <a:endParaRPr lang="it-IT" sz="2000" b="1" dirty="0" smtClean="0">
              <a:ea typeface="Arial" charset="0"/>
              <a:cs typeface="Arial" charset="0"/>
              <a:sym typeface="Wingdings"/>
            </a:endParaRPr>
          </a:p>
          <a:p>
            <a:endParaRPr lang="it-IT" sz="2000" dirty="0"/>
          </a:p>
          <a:p>
            <a:pPr marL="0" indent="0" algn="just">
              <a:lnSpc>
                <a:spcPct val="100000"/>
              </a:lnSpc>
              <a:buNone/>
            </a:pPr>
            <a:endParaRPr lang="it-IT" sz="2000" dirty="0" smtClean="0"/>
          </a:p>
          <a:p>
            <a:pPr algn="just">
              <a:lnSpc>
                <a:spcPct val="100000"/>
              </a:lnSpc>
            </a:pPr>
            <a:endParaRPr lang="it-IT" sz="2000" dirty="0"/>
          </a:p>
          <a:p>
            <a:endParaRPr lang="it-IT" sz="2000" dirty="0"/>
          </a:p>
          <a:p>
            <a:endParaRPr lang="it-IT" sz="2000" b="1" dirty="0" smtClean="0">
              <a:ea typeface="Arial" charset="0"/>
              <a:cs typeface="Arial" charset="0"/>
            </a:endParaRPr>
          </a:p>
          <a:p>
            <a:pPr marL="0" indent="0">
              <a:buNone/>
            </a:pPr>
            <a:endParaRPr lang="it-IT" sz="2000" b="1" dirty="0">
              <a:ea typeface="Arial" charset="0"/>
              <a:cs typeface="Arial" charset="0"/>
            </a:endParaRPr>
          </a:p>
        </p:txBody>
      </p:sp>
    </p:spTree>
    <p:extLst>
      <p:ext uri="{BB962C8B-B14F-4D97-AF65-F5344CB8AC3E}">
        <p14:creationId xmlns:p14="http://schemas.microsoft.com/office/powerpoint/2010/main" val="897503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txBox="1">
            <a:spLocks/>
          </p:cNvSpPr>
          <p:nvPr/>
        </p:nvSpPr>
        <p:spPr>
          <a:xfrm>
            <a:off x="8446635" y="0"/>
            <a:ext cx="697365" cy="500932"/>
          </a:xfrm>
          <a:prstGeom prst="rect">
            <a:avLst/>
          </a:prstGeom>
          <a:effectLst>
            <a:outerShdw blurRad="88900" dist="190500" dir="2700000" algn="tl" rotWithShape="0">
              <a:prstClr val="black">
                <a:alpha val="0"/>
              </a:prstClr>
            </a:outerShdw>
          </a:effectLst>
        </p:spPr>
        <p:txBody>
          <a:bodyPr vert="horz" lIns="91440" tIns="45720" rIns="91440" bIns="45720" rtlCol="0" anchor="ctr"/>
          <a:lstStyle>
            <a:defPPr>
              <a:defRPr lang="it-IT"/>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31A245-79C0-494B-926E-2F5BF39E49F0}" type="slidenum">
              <a:rPr lang="it-IT" sz="2400" smtClean="0">
                <a:solidFill>
                  <a:schemeClr val="bg2">
                    <a:lumMod val="50000"/>
                  </a:schemeClr>
                </a:solidFill>
                <a:latin typeface="Helvetica" charset="0"/>
                <a:ea typeface="Helvetica" charset="0"/>
                <a:cs typeface="Helvetica" charset="0"/>
              </a:rPr>
              <a:t>3</a:t>
            </a:fld>
            <a:endParaRPr lang="it-IT" sz="2400" dirty="0">
              <a:solidFill>
                <a:schemeClr val="bg2">
                  <a:lumMod val="50000"/>
                </a:schemeClr>
              </a:solidFill>
              <a:latin typeface="Helvetica" charset="0"/>
              <a:ea typeface="Helvetica" charset="0"/>
              <a:cs typeface="Helvetica" charset="0"/>
            </a:endParaRPr>
          </a:p>
        </p:txBody>
      </p:sp>
      <p:sp>
        <p:nvSpPr>
          <p:cNvPr id="8" name="Sottotitolo 2"/>
          <p:cNvSpPr txBox="1">
            <a:spLocks/>
          </p:cNvSpPr>
          <p:nvPr/>
        </p:nvSpPr>
        <p:spPr>
          <a:xfrm>
            <a:off x="955376" y="983526"/>
            <a:ext cx="7233247" cy="51159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it-IT" dirty="0" smtClean="0">
              <a:ea typeface="Arial" charset="0"/>
              <a:cs typeface="Arial" charset="0"/>
            </a:endParaRPr>
          </a:p>
          <a:p>
            <a:pPr marL="285750" indent="-285750">
              <a:buFont typeface="Arial" charset="0"/>
              <a:buChar char="•"/>
            </a:pPr>
            <a:endParaRPr lang="it-IT" dirty="0" smtClean="0">
              <a:latin typeface="Arial" charset="0"/>
              <a:ea typeface="Arial" charset="0"/>
              <a:cs typeface="Arial" charset="0"/>
            </a:endParaRPr>
          </a:p>
          <a:p>
            <a:endParaRPr lang="it-IT" dirty="0">
              <a:latin typeface="Arial" charset="0"/>
              <a:ea typeface="Arial" charset="0"/>
              <a:cs typeface="Arial" charset="0"/>
            </a:endParaRPr>
          </a:p>
        </p:txBody>
      </p:sp>
      <p:sp>
        <p:nvSpPr>
          <p:cNvPr id="9" name="Sottotitolo 2"/>
          <p:cNvSpPr txBox="1">
            <a:spLocks/>
          </p:cNvSpPr>
          <p:nvPr/>
        </p:nvSpPr>
        <p:spPr>
          <a:xfrm>
            <a:off x="646633" y="1294731"/>
            <a:ext cx="7800002" cy="48047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buNone/>
            </a:pPr>
            <a:r>
              <a:rPr lang="it-IT" sz="2000" dirty="0" smtClean="0">
                <a:ea typeface="Arial" charset="0"/>
                <a:cs typeface="Arial" charset="0"/>
              </a:rPr>
              <a:t>A </a:t>
            </a:r>
            <a:r>
              <a:rPr lang="it-IT" sz="2000" u="sng" dirty="0" smtClean="0">
                <a:ea typeface="Arial" charset="0"/>
                <a:cs typeface="Arial" charset="0"/>
              </a:rPr>
              <a:t>giugno 2019</a:t>
            </a:r>
          </a:p>
          <a:p>
            <a:pPr algn="just"/>
            <a:endParaRPr lang="it-IT" sz="2000" b="1" dirty="0" smtClean="0">
              <a:ea typeface="Arial" charset="0"/>
              <a:cs typeface="Arial" charset="0"/>
            </a:endParaRPr>
          </a:p>
          <a:p>
            <a:pPr algn="just"/>
            <a:r>
              <a:rPr lang="it-IT" sz="2000" b="1" dirty="0">
                <a:ea typeface="Arial" charset="0"/>
                <a:cs typeface="Arial" charset="0"/>
              </a:rPr>
              <a:t>EGDS: </a:t>
            </a:r>
            <a:r>
              <a:rPr lang="it-IT" sz="2000" dirty="0">
                <a:ea typeface="Arial" charset="0"/>
                <a:cs typeface="Arial" charset="0"/>
              </a:rPr>
              <a:t>“varici F1 a carico del terzo distale dell’esofago; mucosa del corpo-fondo gastrico congesta ed edematosa, antro iperemico ed </a:t>
            </a:r>
            <a:r>
              <a:rPr lang="it-IT" sz="2000" dirty="0" smtClean="0">
                <a:ea typeface="Arial" charset="0"/>
                <a:cs typeface="Arial" charset="0"/>
              </a:rPr>
              <a:t>eroso”.</a:t>
            </a:r>
          </a:p>
          <a:p>
            <a:pPr algn="just"/>
            <a:endParaRPr lang="it-IT" sz="2000" b="1" dirty="0">
              <a:ea typeface="Arial" charset="0"/>
              <a:cs typeface="Arial" charset="0"/>
            </a:endParaRPr>
          </a:p>
          <a:p>
            <a:pPr algn="just">
              <a:lnSpc>
                <a:spcPct val="100000"/>
              </a:lnSpc>
            </a:pPr>
            <a:r>
              <a:rPr lang="it-IT" sz="2000" b="1" dirty="0" smtClean="0">
                <a:ea typeface="Arial" charset="0"/>
                <a:cs typeface="Arial" charset="0"/>
              </a:rPr>
              <a:t>RM addome superiore con mdc </a:t>
            </a:r>
            <a:r>
              <a:rPr lang="it-IT" sz="2000" b="1" dirty="0" err="1" smtClean="0">
                <a:ea typeface="Arial" charset="0"/>
                <a:cs typeface="Arial" charset="0"/>
              </a:rPr>
              <a:t>epato</a:t>
            </a:r>
            <a:r>
              <a:rPr lang="it-IT" sz="2000" b="1" dirty="0" smtClean="0">
                <a:ea typeface="Arial" charset="0"/>
                <a:cs typeface="Arial" charset="0"/>
              </a:rPr>
              <a:t>-specifico: </a:t>
            </a:r>
            <a:r>
              <a:rPr lang="it-IT" sz="2000" dirty="0" smtClean="0">
                <a:ea typeface="Arial" charset="0"/>
                <a:cs typeface="Arial" charset="0"/>
              </a:rPr>
              <a:t>“fegato regolare per forma e volume, a margini arrotondati e segnale disomogeneo, con aspetto di diffusa </a:t>
            </a:r>
            <a:r>
              <a:rPr lang="it-IT" sz="2000" dirty="0" err="1" smtClean="0">
                <a:ea typeface="Arial" charset="0"/>
                <a:cs typeface="Arial" charset="0"/>
              </a:rPr>
              <a:t>micronodularità</a:t>
            </a:r>
            <a:r>
              <a:rPr lang="it-IT" sz="2000" dirty="0" smtClean="0">
                <a:ea typeface="Arial" charset="0"/>
                <a:cs typeface="Arial" charset="0"/>
              </a:rPr>
              <a:t> nelle sequenze in fase tardiva, in rapporto ad epatopatia cronica evoluta, vena porta dilatata con iniziale ricanalizzazione della vena ombelicale, non evidenti lesioni focali, vie biliari non dilatate in paziente colecistectomizzato; milza modicamente aumentata di volume (diametro bipolare 13.2 cm), priva di focalità”.</a:t>
            </a:r>
          </a:p>
          <a:p>
            <a:pPr algn="just"/>
            <a:endParaRPr lang="it-IT" sz="2000" b="1" dirty="0">
              <a:ea typeface="Arial" charset="0"/>
              <a:cs typeface="Arial" charset="0"/>
            </a:endParaRPr>
          </a:p>
          <a:p>
            <a:pPr marL="285750" indent="-285750">
              <a:buFont typeface="Arial" charset="0"/>
              <a:buChar char="•"/>
            </a:pPr>
            <a:endParaRPr lang="it-IT" dirty="0" smtClean="0">
              <a:latin typeface="Arial" charset="0"/>
              <a:ea typeface="Arial" charset="0"/>
              <a:cs typeface="Arial" charset="0"/>
            </a:endParaRPr>
          </a:p>
          <a:p>
            <a:endParaRPr lang="it-IT" dirty="0">
              <a:latin typeface="Arial" charset="0"/>
              <a:ea typeface="Arial" charset="0"/>
              <a:cs typeface="Arial" charset="0"/>
            </a:endParaRPr>
          </a:p>
        </p:txBody>
      </p:sp>
    </p:spTree>
    <p:extLst>
      <p:ext uri="{BB962C8B-B14F-4D97-AF65-F5344CB8AC3E}">
        <p14:creationId xmlns:p14="http://schemas.microsoft.com/office/powerpoint/2010/main" val="616271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4</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893027" y="1319647"/>
            <a:ext cx="7233247" cy="16864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it-IT" sz="2000" dirty="0" smtClean="0">
                <a:ea typeface="Arial" charset="0"/>
                <a:cs typeface="Arial" charset="0"/>
              </a:rPr>
              <a:t>Giunge all’attenzione della Nostra U.O. nell’</a:t>
            </a:r>
            <a:r>
              <a:rPr lang="it-IT" sz="2000" u="sng" dirty="0" smtClean="0">
                <a:ea typeface="Arial" charset="0"/>
                <a:cs typeface="Arial" charset="0"/>
              </a:rPr>
              <a:t>ottobre 2019</a:t>
            </a:r>
            <a:r>
              <a:rPr lang="it-IT" sz="2000" dirty="0" smtClean="0">
                <a:ea typeface="Arial" charset="0"/>
                <a:cs typeface="Arial" charset="0"/>
              </a:rPr>
              <a:t> per</a:t>
            </a:r>
          </a:p>
          <a:p>
            <a:pPr marL="0" indent="0" algn="just">
              <a:buNone/>
            </a:pPr>
            <a:r>
              <a:rPr lang="it-IT" sz="2000" dirty="0" smtClean="0">
                <a:ea typeface="Arial" charset="0"/>
                <a:cs typeface="Arial" charset="0"/>
              </a:rPr>
              <a:t> </a:t>
            </a:r>
          </a:p>
          <a:p>
            <a:pPr algn="just"/>
            <a:r>
              <a:rPr lang="it-IT" sz="2000" b="1" dirty="0" smtClean="0">
                <a:ea typeface="Arial" charset="0"/>
                <a:cs typeface="Arial" charset="0"/>
              </a:rPr>
              <a:t>I episodio di encefalopatia epatica </a:t>
            </a:r>
            <a:r>
              <a:rPr lang="it-IT" sz="2000" dirty="0" smtClean="0">
                <a:ea typeface="Arial" charset="0"/>
                <a:cs typeface="Arial" charset="0"/>
              </a:rPr>
              <a:t>caratterizzato da rallentamento </a:t>
            </a:r>
            <a:r>
              <a:rPr lang="it-IT" sz="2000" dirty="0" err="1" smtClean="0">
                <a:ea typeface="Arial" charset="0"/>
                <a:cs typeface="Arial" charset="0"/>
              </a:rPr>
              <a:t>psico</a:t>
            </a:r>
            <a:r>
              <a:rPr lang="it-IT" sz="2000" dirty="0" smtClean="0">
                <a:ea typeface="Arial" charset="0"/>
                <a:cs typeface="Arial" charset="0"/>
              </a:rPr>
              <a:t>-motorio, astenia diffusa e associato abbassamento del tono della voce. </a:t>
            </a:r>
            <a:r>
              <a:rPr lang="it-IT" sz="2000" b="1" dirty="0" smtClean="0">
                <a:ea typeface="Arial" charset="0"/>
                <a:cs typeface="Arial" charset="0"/>
              </a:rPr>
              <a:t> </a:t>
            </a:r>
          </a:p>
          <a:p>
            <a:pPr algn="just"/>
            <a:endParaRPr lang="it-IT" sz="2200" b="1" dirty="0" smtClean="0">
              <a:ea typeface="Arial" charset="0"/>
              <a:cs typeface="Arial" charset="0"/>
            </a:endParaRPr>
          </a:p>
          <a:p>
            <a:pPr algn="just"/>
            <a:endParaRPr lang="it-IT" sz="2200" b="1" dirty="0" smtClean="0">
              <a:ea typeface="Arial" charset="0"/>
              <a:cs typeface="Arial" charset="0"/>
            </a:endParaRPr>
          </a:p>
          <a:p>
            <a:pPr algn="just"/>
            <a:endParaRPr lang="it-IT" sz="2200" b="1" dirty="0">
              <a:ea typeface="Arial" charset="0"/>
              <a:cs typeface="Arial" charset="0"/>
            </a:endParaRPr>
          </a:p>
          <a:p>
            <a:endParaRPr lang="it-IT" dirty="0">
              <a:latin typeface="Arial" charset="0"/>
              <a:ea typeface="Arial" charset="0"/>
              <a:cs typeface="Arial" charset="0"/>
            </a:endParaRPr>
          </a:p>
        </p:txBody>
      </p:sp>
      <p:cxnSp>
        <p:nvCxnSpPr>
          <p:cNvPr id="7" name="Connettore 2 6"/>
          <p:cNvCxnSpPr/>
          <p:nvPr/>
        </p:nvCxnSpPr>
        <p:spPr>
          <a:xfrm flipH="1">
            <a:off x="4499263" y="3093891"/>
            <a:ext cx="10387" cy="6702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818076" y="4250469"/>
            <a:ext cx="7383148" cy="1015663"/>
          </a:xfrm>
          <a:prstGeom prst="rect">
            <a:avLst/>
          </a:prstGeom>
          <a:noFill/>
          <a:ln w="19050">
            <a:solidFill>
              <a:schemeClr val="accent2"/>
            </a:solidFill>
          </a:ln>
        </p:spPr>
        <p:txBody>
          <a:bodyPr wrap="square" rtlCol="0">
            <a:spAutoFit/>
          </a:bodyPr>
          <a:lstStyle/>
          <a:p>
            <a:pPr algn="ctr"/>
            <a:r>
              <a:rPr lang="it-IT" sz="2000" dirty="0">
                <a:ea typeface="Arial" charset="0"/>
                <a:cs typeface="Arial" charset="0"/>
              </a:rPr>
              <a:t>Per tale motivo </a:t>
            </a:r>
            <a:r>
              <a:rPr lang="it-IT" sz="2000" dirty="0" smtClean="0">
                <a:ea typeface="Arial" charset="0"/>
                <a:cs typeface="Arial" charset="0"/>
              </a:rPr>
              <a:t>eseguiva: </a:t>
            </a:r>
            <a:endParaRPr lang="it-IT" sz="2000" dirty="0">
              <a:ea typeface="Arial" charset="0"/>
              <a:cs typeface="Arial" charset="0"/>
            </a:endParaRPr>
          </a:p>
          <a:p>
            <a:pPr algn="ctr"/>
            <a:r>
              <a:rPr lang="it-IT" sz="2000" b="1" dirty="0">
                <a:ea typeface="Arial" charset="0"/>
                <a:cs typeface="Arial" charset="0"/>
              </a:rPr>
              <a:t>EEG: </a:t>
            </a:r>
            <a:r>
              <a:rPr lang="it-IT" sz="2000" dirty="0">
                <a:ea typeface="Arial" charset="0"/>
                <a:cs typeface="Arial" charset="0"/>
              </a:rPr>
              <a:t>“lievi segni di sofferenza frontale sinistra</a:t>
            </a:r>
            <a:r>
              <a:rPr lang="it-IT" sz="2000" dirty="0" smtClean="0">
                <a:ea typeface="Arial" charset="0"/>
                <a:cs typeface="Arial" charset="0"/>
              </a:rPr>
              <a:t>”</a:t>
            </a:r>
            <a:endParaRPr lang="it-IT" sz="2000" b="1" dirty="0">
              <a:ea typeface="Arial" charset="0"/>
              <a:cs typeface="Arial" charset="0"/>
            </a:endParaRPr>
          </a:p>
          <a:p>
            <a:pPr algn="ctr"/>
            <a:r>
              <a:rPr lang="it-IT" sz="2000" b="1" dirty="0">
                <a:ea typeface="Arial" charset="0"/>
                <a:cs typeface="Arial" charset="0"/>
              </a:rPr>
              <a:t>RMN encefalo: </a:t>
            </a:r>
            <a:r>
              <a:rPr lang="it-IT" sz="2000" dirty="0" smtClean="0">
                <a:ea typeface="Arial" charset="0"/>
                <a:cs typeface="Arial" charset="0"/>
              </a:rPr>
              <a:t>nella norma eccetto “segni </a:t>
            </a:r>
            <a:r>
              <a:rPr lang="it-IT" sz="2000" dirty="0">
                <a:ea typeface="Arial" charset="0"/>
                <a:cs typeface="Arial" charset="0"/>
              </a:rPr>
              <a:t>di </a:t>
            </a:r>
            <a:r>
              <a:rPr lang="it-IT" sz="2000" dirty="0" err="1">
                <a:ea typeface="Arial" charset="0"/>
                <a:cs typeface="Arial" charset="0"/>
              </a:rPr>
              <a:t>vasculopatia</a:t>
            </a:r>
            <a:r>
              <a:rPr lang="it-IT" sz="2000" dirty="0">
                <a:ea typeface="Arial" charset="0"/>
                <a:cs typeface="Arial" charset="0"/>
              </a:rPr>
              <a:t> cerebrale</a:t>
            </a:r>
            <a:r>
              <a:rPr lang="it-IT" sz="2000" dirty="0" smtClean="0">
                <a:ea typeface="Arial" charset="0"/>
                <a:cs typeface="Arial" charset="0"/>
              </a:rPr>
              <a:t>”</a:t>
            </a:r>
            <a:endParaRPr lang="it-IT" sz="2000" dirty="0">
              <a:latin typeface="Arial" charset="0"/>
              <a:ea typeface="Arial" charset="0"/>
              <a:cs typeface="Arial" charset="0"/>
            </a:endParaRPr>
          </a:p>
        </p:txBody>
      </p:sp>
    </p:spTree>
    <p:extLst>
      <p:ext uri="{BB962C8B-B14F-4D97-AF65-F5344CB8AC3E}">
        <p14:creationId xmlns:p14="http://schemas.microsoft.com/office/powerpoint/2010/main" val="101148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5</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321719" y="1656689"/>
            <a:ext cx="3804699" cy="193631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buNone/>
            </a:pPr>
            <a:endParaRPr lang="it-IT" sz="2000" b="1" dirty="0" smtClean="0">
              <a:ea typeface="Arial" charset="0"/>
              <a:cs typeface="Arial" charset="0"/>
            </a:endParaRPr>
          </a:p>
          <a:p>
            <a:pPr algn="just">
              <a:lnSpc>
                <a:spcPct val="100000"/>
              </a:lnSpc>
            </a:pPr>
            <a:r>
              <a:rPr lang="it-IT" sz="2000" b="1" dirty="0" smtClean="0">
                <a:ea typeface="Arial" charset="0"/>
                <a:cs typeface="Arial" charset="0"/>
              </a:rPr>
              <a:t>EGDS: </a:t>
            </a:r>
            <a:r>
              <a:rPr lang="it-IT" sz="2000" dirty="0" smtClean="0">
                <a:ea typeface="Arial" charset="0"/>
                <a:cs typeface="Arial" charset="0"/>
              </a:rPr>
              <a:t>“</a:t>
            </a:r>
            <a:r>
              <a:rPr lang="it-IT" sz="2000" dirty="0" smtClean="0"/>
              <a:t>varici </a:t>
            </a:r>
            <a:r>
              <a:rPr lang="it-IT" sz="2000" dirty="0"/>
              <a:t>esofagee di grado </a:t>
            </a:r>
            <a:r>
              <a:rPr lang="it-IT" sz="2000" dirty="0" smtClean="0"/>
              <a:t>F1; </a:t>
            </a:r>
            <a:r>
              <a:rPr lang="it-IT" sz="2000" dirty="0"/>
              <a:t>e</a:t>
            </a:r>
            <a:r>
              <a:rPr lang="it-IT" sz="2000" dirty="0" smtClean="0"/>
              <a:t>ctasia </a:t>
            </a:r>
            <a:r>
              <a:rPr lang="it-IT" sz="2000" dirty="0"/>
              <a:t>vascolare gastrica antrale (GAVE</a:t>
            </a:r>
            <a:r>
              <a:rPr lang="it-IT" sz="2000" dirty="0" smtClean="0"/>
              <a:t>)”.</a:t>
            </a:r>
            <a:endParaRPr lang="it-IT" sz="2000" dirty="0"/>
          </a:p>
          <a:p>
            <a:pPr algn="just"/>
            <a:endParaRPr lang="it-IT" sz="2000" b="1" dirty="0">
              <a:ea typeface="Arial" charset="0"/>
              <a:cs typeface="Arial" charset="0"/>
            </a:endParaRPr>
          </a:p>
          <a:p>
            <a:pPr marL="285750" indent="-285750">
              <a:buFont typeface="Arial" charset="0"/>
              <a:buChar char="•"/>
            </a:pPr>
            <a:endParaRPr lang="it-IT" dirty="0" smtClean="0">
              <a:latin typeface="Arial" charset="0"/>
              <a:ea typeface="Arial" charset="0"/>
              <a:cs typeface="Arial" charset="0"/>
            </a:endParaRPr>
          </a:p>
          <a:p>
            <a:endParaRPr lang="it-IT" dirty="0">
              <a:latin typeface="Arial" charset="0"/>
              <a:ea typeface="Arial" charset="0"/>
              <a:cs typeface="Arial"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699" y="3484187"/>
            <a:ext cx="2538738" cy="2160154"/>
          </a:xfrm>
          <a:prstGeom prst="rect">
            <a:avLst/>
          </a:prstGeom>
        </p:spPr>
      </p:pic>
      <p:sp>
        <p:nvSpPr>
          <p:cNvPr id="10" name="Sottotitolo 2"/>
          <p:cNvSpPr txBox="1">
            <a:spLocks/>
          </p:cNvSpPr>
          <p:nvPr/>
        </p:nvSpPr>
        <p:spPr>
          <a:xfrm>
            <a:off x="5383394" y="2010667"/>
            <a:ext cx="3063242" cy="1228362"/>
          </a:xfrm>
          <a:prstGeom prst="rect">
            <a:avLst/>
          </a:prstGeom>
          <a:ln w="19050">
            <a:solidFill>
              <a:schemeClr val="accent1"/>
            </a:solidFill>
          </a:ln>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buNone/>
            </a:pPr>
            <a:r>
              <a:rPr lang="it-IT" sz="2200" dirty="0" smtClean="0">
                <a:ea typeface="Arial" charset="0"/>
                <a:cs typeface="Arial" charset="0"/>
              </a:rPr>
              <a:t>Successivamente</a:t>
            </a:r>
            <a:r>
              <a:rPr lang="it-IT" sz="2200" b="1" dirty="0" smtClean="0">
                <a:ea typeface="Arial" charset="0"/>
                <a:cs typeface="Arial" charset="0"/>
              </a:rPr>
              <a:t> </a:t>
            </a:r>
            <a:r>
              <a:rPr lang="it-IT" sz="2200" dirty="0" smtClean="0">
                <a:ea typeface="Arial" charset="0"/>
                <a:cs typeface="Arial" charset="0"/>
              </a:rPr>
              <a:t>effettuava n°2 sedute di </a:t>
            </a:r>
            <a:r>
              <a:rPr lang="it-IT" sz="2200" b="1" dirty="0" smtClean="0">
                <a:ea typeface="Arial" charset="0"/>
                <a:cs typeface="Arial" charset="0"/>
              </a:rPr>
              <a:t>Argon-Plasma</a:t>
            </a:r>
            <a:r>
              <a:rPr lang="it-IT" sz="2200" dirty="0" smtClean="0">
                <a:ea typeface="Arial" charset="0"/>
                <a:cs typeface="Arial" charset="0"/>
              </a:rPr>
              <a:t> (novembre e dicembre 2020).  </a:t>
            </a:r>
            <a:endParaRPr lang="it-IT" sz="2200" dirty="0" smtClean="0">
              <a:latin typeface="Arial" charset="0"/>
              <a:ea typeface="Arial" charset="0"/>
              <a:cs typeface="Arial" charset="0"/>
            </a:endParaRPr>
          </a:p>
          <a:p>
            <a:endParaRPr lang="it-IT" dirty="0">
              <a:latin typeface="Arial" charset="0"/>
              <a:ea typeface="Arial" charset="0"/>
              <a:cs typeface="Arial" charset="0"/>
            </a:endParaRPr>
          </a:p>
        </p:txBody>
      </p:sp>
      <p:cxnSp>
        <p:nvCxnSpPr>
          <p:cNvPr id="11" name="Connettore 2 10"/>
          <p:cNvCxnSpPr/>
          <p:nvPr/>
        </p:nvCxnSpPr>
        <p:spPr>
          <a:xfrm>
            <a:off x="4405074" y="2547149"/>
            <a:ext cx="6400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Immagine 3"/>
          <p:cNvPicPr>
            <a:picLocks noChangeAspect="1"/>
          </p:cNvPicPr>
          <p:nvPr/>
        </p:nvPicPr>
        <p:blipFill rotWithShape="1">
          <a:blip r:embed="rId4">
            <a:extLst>
              <a:ext uri="{28A0092B-C50C-407E-A947-70E740481C1C}">
                <a14:useLocalDpi xmlns:a14="http://schemas.microsoft.com/office/drawing/2010/main" val="0"/>
              </a:ext>
            </a:extLst>
          </a:blip>
          <a:srcRect l="34062" t="12000" b="12250"/>
          <a:stretch/>
        </p:blipFill>
        <p:spPr>
          <a:xfrm>
            <a:off x="5718766" y="3484187"/>
            <a:ext cx="2506931" cy="2160000"/>
          </a:xfrm>
          <a:prstGeom prst="rect">
            <a:avLst/>
          </a:prstGeom>
        </p:spPr>
      </p:pic>
      <p:sp>
        <p:nvSpPr>
          <p:cNvPr id="3" name="Rettangolo 2"/>
          <p:cNvSpPr/>
          <p:nvPr/>
        </p:nvSpPr>
        <p:spPr>
          <a:xfrm>
            <a:off x="321719" y="1256579"/>
            <a:ext cx="4622705" cy="400110"/>
          </a:xfrm>
          <a:prstGeom prst="rect">
            <a:avLst/>
          </a:prstGeom>
        </p:spPr>
        <p:txBody>
          <a:bodyPr wrap="square">
            <a:spAutoFit/>
          </a:bodyPr>
          <a:lstStyle/>
          <a:p>
            <a:r>
              <a:rPr lang="it-IT" sz="2000" dirty="0"/>
              <a:t>Nel </a:t>
            </a:r>
            <a:r>
              <a:rPr lang="it-IT" sz="2000" u="sng" dirty="0"/>
              <a:t>novembre 2020</a:t>
            </a:r>
            <a:r>
              <a:rPr lang="it-IT" sz="2000" dirty="0"/>
              <a:t> eseguiva nuova </a:t>
            </a:r>
            <a:r>
              <a:rPr lang="it-IT" sz="2000" dirty="0" smtClean="0"/>
              <a:t>EGDS</a:t>
            </a:r>
            <a:r>
              <a:rPr lang="it-IT" dirty="0" smtClean="0"/>
              <a:t>:</a:t>
            </a:r>
            <a:endParaRPr lang="it-IT" dirty="0"/>
          </a:p>
        </p:txBody>
      </p:sp>
    </p:spTree>
    <p:extLst>
      <p:ext uri="{BB962C8B-B14F-4D97-AF65-F5344CB8AC3E}">
        <p14:creationId xmlns:p14="http://schemas.microsoft.com/office/powerpoint/2010/main" val="1099862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6</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674370" y="1049149"/>
            <a:ext cx="4583430" cy="110317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buNone/>
            </a:pPr>
            <a:r>
              <a:rPr lang="it-IT" sz="2000" dirty="0" smtClean="0">
                <a:ea typeface="Arial" charset="0"/>
                <a:cs typeface="Arial" charset="0"/>
              </a:rPr>
              <a:t>Nel </a:t>
            </a:r>
            <a:r>
              <a:rPr lang="it-IT" sz="2000" u="sng" dirty="0" smtClean="0">
                <a:ea typeface="Arial" charset="0"/>
                <a:cs typeface="Arial" charset="0"/>
              </a:rPr>
              <a:t>dicembre 2020 </a:t>
            </a:r>
          </a:p>
          <a:p>
            <a:pPr marL="0" indent="0" algn="just">
              <a:lnSpc>
                <a:spcPct val="100000"/>
              </a:lnSpc>
              <a:buNone/>
            </a:pPr>
            <a:endParaRPr lang="it-IT" sz="1200" dirty="0" smtClean="0">
              <a:ea typeface="Arial" charset="0"/>
              <a:cs typeface="Arial" charset="0"/>
            </a:endParaRPr>
          </a:p>
          <a:p>
            <a:pPr algn="just">
              <a:lnSpc>
                <a:spcPct val="100000"/>
              </a:lnSpc>
            </a:pPr>
            <a:r>
              <a:rPr lang="it-IT" sz="2000" b="1" dirty="0" smtClean="0">
                <a:ea typeface="Arial" charset="0"/>
                <a:cs typeface="Arial" charset="0"/>
              </a:rPr>
              <a:t>II episodio di encefalopatia epatica</a:t>
            </a:r>
            <a:endParaRPr lang="it-IT" dirty="0" smtClean="0">
              <a:latin typeface="Arial" charset="0"/>
              <a:ea typeface="Arial" charset="0"/>
              <a:cs typeface="Arial" charset="0"/>
            </a:endParaRPr>
          </a:p>
          <a:p>
            <a:endParaRPr lang="it-IT" dirty="0">
              <a:latin typeface="Arial" charset="0"/>
              <a:ea typeface="Arial" charset="0"/>
              <a:cs typeface="Arial"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779" y="2632677"/>
            <a:ext cx="2954856" cy="2160000"/>
          </a:xfrm>
          <a:prstGeom prst="rect">
            <a:avLst/>
          </a:prstGeom>
        </p:spPr>
      </p:pic>
      <p:sp>
        <p:nvSpPr>
          <p:cNvPr id="3" name="CasellaDiTesto 2"/>
          <p:cNvSpPr txBox="1"/>
          <p:nvPr/>
        </p:nvSpPr>
        <p:spPr>
          <a:xfrm>
            <a:off x="674370" y="2545908"/>
            <a:ext cx="4583431" cy="2246769"/>
          </a:xfrm>
          <a:prstGeom prst="rect">
            <a:avLst/>
          </a:prstGeom>
          <a:noFill/>
        </p:spPr>
        <p:txBody>
          <a:bodyPr wrap="square" rtlCol="0">
            <a:spAutoFit/>
          </a:bodyPr>
          <a:lstStyle/>
          <a:p>
            <a:pPr algn="just"/>
            <a:r>
              <a:rPr lang="it-IT" sz="2000" dirty="0" smtClean="0">
                <a:ea typeface="Arial" charset="0"/>
                <a:cs typeface="Arial" charset="0"/>
              </a:rPr>
              <a:t>Nel </a:t>
            </a:r>
            <a:r>
              <a:rPr lang="it-IT" sz="2000" u="sng" dirty="0">
                <a:ea typeface="Arial" charset="0"/>
                <a:cs typeface="Arial" charset="0"/>
              </a:rPr>
              <a:t>marzo 2021 </a:t>
            </a:r>
            <a:endParaRPr lang="it-IT" sz="2000" u="sng" dirty="0" smtClean="0">
              <a:ea typeface="Arial" charset="0"/>
              <a:cs typeface="Arial" charset="0"/>
            </a:endParaRPr>
          </a:p>
          <a:p>
            <a:pPr algn="just"/>
            <a:endParaRPr lang="it-IT" sz="2000" b="1" dirty="0">
              <a:ea typeface="Arial" charset="0"/>
              <a:cs typeface="Arial" charset="0"/>
            </a:endParaRPr>
          </a:p>
          <a:p>
            <a:pPr marL="342900" indent="-342900" algn="just">
              <a:buFont typeface="Arial" charset="0"/>
              <a:buChar char="•"/>
            </a:pPr>
            <a:r>
              <a:rPr lang="it-IT" sz="2000" b="1" dirty="0">
                <a:ea typeface="Arial" charset="0"/>
                <a:cs typeface="Arial" charset="0"/>
              </a:rPr>
              <a:t>III episodio di encefalopatia epatica </a:t>
            </a:r>
            <a:r>
              <a:rPr lang="it-IT" sz="2000" dirty="0">
                <a:ea typeface="Arial" charset="0"/>
                <a:cs typeface="Arial" charset="0"/>
              </a:rPr>
              <a:t>manifestatosi con sonnolenza, </a:t>
            </a:r>
            <a:r>
              <a:rPr lang="it-IT" sz="2000" dirty="0" err="1">
                <a:ea typeface="Arial" charset="0"/>
                <a:cs typeface="Arial" charset="0"/>
              </a:rPr>
              <a:t>asterissi</a:t>
            </a:r>
            <a:r>
              <a:rPr lang="it-IT" sz="2000" dirty="0">
                <a:ea typeface="Arial" charset="0"/>
                <a:cs typeface="Arial" charset="0"/>
              </a:rPr>
              <a:t>, amnesia, disorientamento nel tempo e rallentamento </a:t>
            </a:r>
            <a:r>
              <a:rPr lang="it-IT" sz="2000" dirty="0" err="1">
                <a:ea typeface="Arial" charset="0"/>
                <a:cs typeface="Arial" charset="0"/>
              </a:rPr>
              <a:t>psico</a:t>
            </a:r>
            <a:r>
              <a:rPr lang="it-IT" sz="2000" dirty="0">
                <a:ea typeface="Arial" charset="0"/>
                <a:cs typeface="Arial" charset="0"/>
              </a:rPr>
              <a:t>-motorio e dell’eloquio. </a:t>
            </a:r>
            <a:r>
              <a:rPr lang="it-IT" sz="2000" b="1" dirty="0">
                <a:ea typeface="Arial" charset="0"/>
                <a:cs typeface="Arial" charset="0"/>
              </a:rPr>
              <a:t> </a:t>
            </a:r>
            <a:endParaRPr lang="it-IT" sz="2000" b="1" dirty="0">
              <a:solidFill>
                <a:srgbClr val="FF0000"/>
              </a:solidFill>
              <a:ea typeface="Arial" charset="0"/>
              <a:cs typeface="Arial" charset="0"/>
            </a:endParaRPr>
          </a:p>
        </p:txBody>
      </p:sp>
      <p:sp>
        <p:nvSpPr>
          <p:cNvPr id="6" name="Sottotitolo 2"/>
          <p:cNvSpPr txBox="1">
            <a:spLocks/>
          </p:cNvSpPr>
          <p:nvPr/>
        </p:nvSpPr>
        <p:spPr>
          <a:xfrm>
            <a:off x="1794758" y="5846028"/>
            <a:ext cx="2954007" cy="693920"/>
          </a:xfrm>
          <a:prstGeom prst="rect">
            <a:avLst/>
          </a:prstGeom>
          <a:ln w="19050">
            <a:solidFill>
              <a:schemeClr val="accent4"/>
            </a:solidFill>
          </a:ln>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00000"/>
              </a:lnSpc>
              <a:buNone/>
            </a:pPr>
            <a:r>
              <a:rPr lang="it-IT" sz="2000" dirty="0" smtClean="0">
                <a:ea typeface="Arial" charset="0"/>
                <a:cs typeface="Arial" charset="0"/>
              </a:rPr>
              <a:t>Seguiva pertanto ricovero presso la nostra U.O. </a:t>
            </a:r>
            <a:endParaRPr lang="it-IT" sz="2000" dirty="0">
              <a:ea typeface="Arial" charset="0"/>
              <a:cs typeface="Arial" charset="0"/>
            </a:endParaRPr>
          </a:p>
        </p:txBody>
      </p:sp>
      <p:cxnSp>
        <p:nvCxnSpPr>
          <p:cNvPr id="7" name="Connettore 2 6"/>
          <p:cNvCxnSpPr/>
          <p:nvPr/>
        </p:nvCxnSpPr>
        <p:spPr>
          <a:xfrm flipH="1">
            <a:off x="3261375" y="4984245"/>
            <a:ext cx="10387" cy="6702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29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7</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809901" y="1215734"/>
            <a:ext cx="7233247" cy="462395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00000"/>
              </a:lnSpc>
              <a:buNone/>
            </a:pPr>
            <a:endParaRPr lang="it-IT" sz="2000" dirty="0">
              <a:ea typeface="Arial" charset="0"/>
              <a:cs typeface="Arial" charset="0"/>
            </a:endParaRPr>
          </a:p>
        </p:txBody>
      </p:sp>
      <p:sp>
        <p:nvSpPr>
          <p:cNvPr id="2" name="Rettangolo 1"/>
          <p:cNvSpPr/>
          <p:nvPr/>
        </p:nvSpPr>
        <p:spPr>
          <a:xfrm>
            <a:off x="648909" y="942389"/>
            <a:ext cx="7797726" cy="5401479"/>
          </a:xfrm>
          <a:prstGeom prst="rect">
            <a:avLst/>
          </a:prstGeom>
        </p:spPr>
        <p:txBody>
          <a:bodyPr wrap="square">
            <a:spAutoFit/>
          </a:bodyPr>
          <a:lstStyle/>
          <a:p>
            <a:pPr algn="just">
              <a:lnSpc>
                <a:spcPct val="150000"/>
              </a:lnSpc>
            </a:pPr>
            <a:r>
              <a:rPr lang="it-IT" sz="2000" dirty="0" smtClean="0">
                <a:ea typeface="Arial" charset="0"/>
                <a:cs typeface="Arial" charset="0"/>
              </a:rPr>
              <a:t>All’ingresso in </a:t>
            </a:r>
            <a:r>
              <a:rPr lang="it-IT" sz="2000" dirty="0">
                <a:ea typeface="Arial" charset="0"/>
                <a:cs typeface="Arial" charset="0"/>
              </a:rPr>
              <a:t>r</a:t>
            </a:r>
            <a:r>
              <a:rPr lang="it-IT" sz="2000" dirty="0" smtClean="0">
                <a:ea typeface="Arial" charset="0"/>
                <a:cs typeface="Arial" charset="0"/>
              </a:rPr>
              <a:t>eparto, gli </a:t>
            </a:r>
            <a:r>
              <a:rPr lang="it-IT" sz="2000" b="1" dirty="0">
                <a:ea typeface="Arial" charset="0"/>
                <a:cs typeface="Arial" charset="0"/>
              </a:rPr>
              <a:t>esami </a:t>
            </a:r>
            <a:r>
              <a:rPr lang="it-IT" sz="2000" b="1" dirty="0" smtClean="0">
                <a:ea typeface="Arial" charset="0"/>
                <a:cs typeface="Arial" charset="0"/>
              </a:rPr>
              <a:t>bioumorali </a:t>
            </a:r>
            <a:r>
              <a:rPr lang="it-IT" sz="2000" dirty="0" smtClean="0">
                <a:ea typeface="Arial" charset="0"/>
                <a:cs typeface="Arial" charset="0"/>
              </a:rPr>
              <a:t>hanno</a:t>
            </a:r>
            <a:r>
              <a:rPr lang="it-IT" sz="2000" b="1" dirty="0" smtClean="0">
                <a:ea typeface="Arial" charset="0"/>
                <a:cs typeface="Arial" charset="0"/>
              </a:rPr>
              <a:t> </a:t>
            </a:r>
            <a:r>
              <a:rPr lang="it-IT" sz="2000" dirty="0" smtClean="0">
                <a:ea typeface="Arial" charset="0"/>
                <a:cs typeface="Arial" charset="0"/>
              </a:rPr>
              <a:t>evidenziato: </a:t>
            </a:r>
            <a:endParaRPr lang="it-IT" sz="2000" dirty="0">
              <a:ea typeface="Arial" charset="0"/>
              <a:cs typeface="Arial" charset="0"/>
            </a:endParaRPr>
          </a:p>
          <a:p>
            <a:pPr marL="342900" indent="-342900" algn="just">
              <a:lnSpc>
                <a:spcPct val="150000"/>
              </a:lnSpc>
              <a:buFont typeface="Arial" charset="0"/>
              <a:buChar char="•"/>
            </a:pPr>
            <a:r>
              <a:rPr lang="it-IT" sz="2000" dirty="0">
                <a:ea typeface="Arial" charset="0"/>
                <a:cs typeface="Arial" charset="0"/>
              </a:rPr>
              <a:t>Anemia microcitica (</a:t>
            </a:r>
            <a:r>
              <a:rPr lang="it-IT" sz="2000" dirty="0" err="1">
                <a:ea typeface="Arial" charset="0"/>
                <a:cs typeface="Arial" charset="0"/>
              </a:rPr>
              <a:t>Hb</a:t>
            </a:r>
            <a:r>
              <a:rPr lang="it-IT" sz="2000" dirty="0">
                <a:ea typeface="Arial" charset="0"/>
                <a:cs typeface="Arial" charset="0"/>
              </a:rPr>
              <a:t> 11 g/dl, MCV 84.3 </a:t>
            </a:r>
            <a:r>
              <a:rPr lang="it-IT" sz="2000" dirty="0" err="1" smtClean="0">
                <a:ea typeface="Arial" charset="0"/>
                <a:cs typeface="Arial" charset="0"/>
              </a:rPr>
              <a:t>fl</a:t>
            </a:r>
            <a:r>
              <a:rPr lang="it-IT" sz="2000" dirty="0" smtClean="0">
                <a:ea typeface="Arial" charset="0"/>
                <a:cs typeface="Arial" charset="0"/>
              </a:rPr>
              <a:t>);</a:t>
            </a:r>
          </a:p>
          <a:p>
            <a:pPr marL="342900" indent="-342900" algn="just">
              <a:lnSpc>
                <a:spcPct val="150000"/>
              </a:lnSpc>
              <a:buFont typeface="Arial" charset="0"/>
              <a:buChar char="•"/>
            </a:pPr>
            <a:r>
              <a:rPr lang="it-IT" sz="2000" dirty="0" err="1" smtClean="0">
                <a:ea typeface="Arial" charset="0"/>
                <a:cs typeface="Arial" charset="0"/>
              </a:rPr>
              <a:t>Piastrinopenia</a:t>
            </a:r>
            <a:r>
              <a:rPr lang="it-IT" sz="2000" dirty="0" smtClean="0">
                <a:ea typeface="Arial" charset="0"/>
                <a:cs typeface="Arial" charset="0"/>
              </a:rPr>
              <a:t> </a:t>
            </a:r>
            <a:r>
              <a:rPr lang="it-IT" sz="2000" dirty="0">
                <a:ea typeface="Arial" charset="0"/>
                <a:cs typeface="Arial" charset="0"/>
              </a:rPr>
              <a:t>(PLT 103x10</a:t>
            </a:r>
            <a:r>
              <a:rPr lang="it-IT" sz="2000" baseline="30000" dirty="0">
                <a:ea typeface="Arial" charset="0"/>
                <a:cs typeface="Arial" charset="0"/>
              </a:rPr>
              <a:t>3</a:t>
            </a:r>
            <a:r>
              <a:rPr lang="it-IT" sz="2000" dirty="0">
                <a:ea typeface="Arial" charset="0"/>
                <a:cs typeface="Arial" charset="0"/>
              </a:rPr>
              <a:t>/</a:t>
            </a:r>
            <a:r>
              <a:rPr lang="it-IT" sz="2000" dirty="0" err="1">
                <a:ea typeface="Arial" charset="0"/>
                <a:cs typeface="Arial" charset="0"/>
              </a:rPr>
              <a:t>ul</a:t>
            </a:r>
            <a:r>
              <a:rPr lang="it-IT" sz="2000" dirty="0">
                <a:ea typeface="Arial" charset="0"/>
                <a:cs typeface="Arial" charset="0"/>
              </a:rPr>
              <a:t>) e INR </a:t>
            </a:r>
            <a:r>
              <a:rPr lang="it-IT" sz="2000" dirty="0" smtClean="0">
                <a:ea typeface="Arial" charset="0"/>
                <a:cs typeface="Arial" charset="0"/>
              </a:rPr>
              <a:t>1.50;</a:t>
            </a:r>
          </a:p>
          <a:p>
            <a:pPr marL="342900" indent="-342900" algn="just">
              <a:lnSpc>
                <a:spcPct val="150000"/>
              </a:lnSpc>
              <a:buFont typeface="Arial" charset="0"/>
              <a:buChar char="•"/>
            </a:pPr>
            <a:r>
              <a:rPr lang="it-IT" sz="2000" dirty="0" smtClean="0">
                <a:ea typeface="Arial" charset="0"/>
                <a:cs typeface="Arial" charset="0"/>
              </a:rPr>
              <a:t>Indici </a:t>
            </a:r>
            <a:r>
              <a:rPr lang="it-IT" sz="2000" dirty="0">
                <a:ea typeface="Arial" charset="0"/>
                <a:cs typeface="Arial" charset="0"/>
              </a:rPr>
              <a:t>di funzionalità epatica: AST 66 UI/l, ALT 28 UI/l, </a:t>
            </a:r>
            <a:r>
              <a:rPr lang="el-GR" sz="2000" dirty="0"/>
              <a:t>γ</a:t>
            </a:r>
            <a:r>
              <a:rPr lang="it-IT" sz="2000" dirty="0"/>
              <a:t>GT 42 U/l, fosfatasi alcalina 144 U/l, bilirubina totale 2.04 mg/dl (diretta 1.04 mg/dl), </a:t>
            </a:r>
            <a:r>
              <a:rPr lang="it-IT" sz="2000" dirty="0" err="1"/>
              <a:t>pseudocolinesterasi</a:t>
            </a:r>
            <a:r>
              <a:rPr lang="it-IT" sz="2000" dirty="0"/>
              <a:t> 3387 UI/l, albumina 3.3 </a:t>
            </a:r>
            <a:r>
              <a:rPr lang="it-IT" sz="2000" dirty="0" smtClean="0"/>
              <a:t>g/dl;</a:t>
            </a:r>
          </a:p>
          <a:p>
            <a:pPr marL="342900" indent="-342900" algn="just">
              <a:lnSpc>
                <a:spcPct val="150000"/>
              </a:lnSpc>
              <a:buFont typeface="Arial" charset="0"/>
              <a:buChar char="•"/>
            </a:pPr>
            <a:r>
              <a:rPr lang="it-IT" sz="2000" dirty="0"/>
              <a:t>F</a:t>
            </a:r>
            <a:r>
              <a:rPr lang="it-IT" sz="2000" dirty="0" smtClean="0"/>
              <a:t>unzionalità </a:t>
            </a:r>
            <a:r>
              <a:rPr lang="it-IT" sz="2000" dirty="0"/>
              <a:t>pancreatica: amilasi pancreatica 83 U/l, lipasi 94 </a:t>
            </a:r>
            <a:r>
              <a:rPr lang="it-IT" sz="2000" dirty="0" smtClean="0"/>
              <a:t>U/l;</a:t>
            </a:r>
          </a:p>
          <a:p>
            <a:pPr marL="342900" indent="-342900" algn="just">
              <a:lnSpc>
                <a:spcPct val="150000"/>
              </a:lnSpc>
              <a:buFont typeface="Arial" charset="0"/>
              <a:buChar char="•"/>
            </a:pPr>
            <a:r>
              <a:rPr lang="it-IT" sz="2000" dirty="0" smtClean="0"/>
              <a:t>Funzionalità </a:t>
            </a:r>
            <a:r>
              <a:rPr lang="it-IT" sz="2000" dirty="0"/>
              <a:t>renale: creatinina 0.8 mg/dl, urea 23 </a:t>
            </a:r>
            <a:r>
              <a:rPr lang="it-IT" sz="2000" dirty="0" smtClean="0"/>
              <a:t>mg/dl;</a:t>
            </a:r>
          </a:p>
          <a:p>
            <a:pPr marL="342900" indent="-342900" algn="just">
              <a:lnSpc>
                <a:spcPct val="150000"/>
              </a:lnSpc>
              <a:buFont typeface="Arial" charset="0"/>
              <a:buChar char="•"/>
            </a:pPr>
            <a:r>
              <a:rPr lang="it-IT" sz="2000" dirty="0" smtClean="0"/>
              <a:t>Marcatori tumorali (</a:t>
            </a:r>
            <a:r>
              <a:rPr lang="el-GR" sz="2000" dirty="0" smtClean="0"/>
              <a:t>α</a:t>
            </a:r>
            <a:r>
              <a:rPr lang="it-IT" sz="2000" dirty="0"/>
              <a:t>-</a:t>
            </a:r>
            <a:r>
              <a:rPr lang="it-IT" sz="2000" dirty="0" err="1"/>
              <a:t>fetoproteina</a:t>
            </a:r>
            <a:r>
              <a:rPr lang="it-IT" sz="2000" dirty="0"/>
              <a:t>, CEA, CA19.9 e </a:t>
            </a:r>
            <a:r>
              <a:rPr lang="it-IT" sz="2000" dirty="0" smtClean="0"/>
              <a:t>CA125) </a:t>
            </a:r>
            <a:r>
              <a:rPr lang="it-IT" sz="2000" dirty="0"/>
              <a:t>nella </a:t>
            </a:r>
            <a:r>
              <a:rPr lang="it-IT" sz="2000" dirty="0" smtClean="0"/>
              <a:t>norma</a:t>
            </a:r>
            <a:r>
              <a:rPr lang="it-IT" sz="2000" dirty="0" smtClean="0"/>
              <a:t>.</a:t>
            </a:r>
          </a:p>
          <a:p>
            <a:pPr algn="just">
              <a:lnSpc>
                <a:spcPct val="150000"/>
              </a:lnSpc>
            </a:pPr>
            <a:endParaRPr lang="it-IT" sz="1000" dirty="0" smtClean="0"/>
          </a:p>
          <a:p>
            <a:pPr algn="just">
              <a:lnSpc>
                <a:spcPct val="150000"/>
              </a:lnSpc>
            </a:pPr>
            <a:r>
              <a:rPr lang="it-IT" sz="2000" b="1" dirty="0" smtClean="0">
                <a:ea typeface="Arial" charset="0"/>
                <a:cs typeface="Arial" charset="0"/>
              </a:rPr>
              <a:t>CHILD </a:t>
            </a:r>
            <a:r>
              <a:rPr lang="it-IT" sz="2000" b="1" dirty="0" err="1" smtClean="0">
                <a:ea typeface="Arial" charset="0"/>
                <a:cs typeface="Arial" charset="0"/>
              </a:rPr>
              <a:t>Pugh</a:t>
            </a:r>
            <a:r>
              <a:rPr lang="it-IT" sz="2000" b="1" dirty="0" smtClean="0">
                <a:ea typeface="Arial" charset="0"/>
                <a:cs typeface="Arial" charset="0"/>
              </a:rPr>
              <a:t> score: </a:t>
            </a:r>
            <a:r>
              <a:rPr lang="it-IT" sz="2000" dirty="0" smtClean="0">
                <a:ea typeface="Arial" charset="0"/>
                <a:cs typeface="Arial" charset="0"/>
              </a:rPr>
              <a:t>A; </a:t>
            </a:r>
            <a:r>
              <a:rPr lang="it-IT" sz="2000" b="1" dirty="0" smtClean="0">
                <a:ea typeface="Arial" charset="0"/>
                <a:cs typeface="Arial" charset="0"/>
              </a:rPr>
              <a:t>MELD score</a:t>
            </a:r>
            <a:r>
              <a:rPr lang="it-IT" sz="2000" dirty="0" smtClean="0">
                <a:ea typeface="Arial" charset="0"/>
                <a:cs typeface="Arial" charset="0"/>
              </a:rPr>
              <a:t>: 14.</a:t>
            </a:r>
            <a:endParaRPr lang="it-IT" sz="2000" dirty="0">
              <a:ea typeface="Arial" charset="0"/>
              <a:cs typeface="Arial" charset="0"/>
            </a:endParaRPr>
          </a:p>
        </p:txBody>
      </p:sp>
    </p:spTree>
    <p:extLst>
      <p:ext uri="{BB962C8B-B14F-4D97-AF65-F5344CB8AC3E}">
        <p14:creationId xmlns:p14="http://schemas.microsoft.com/office/powerpoint/2010/main" val="823020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a:xfrm>
            <a:off x="8446635" y="0"/>
            <a:ext cx="697365" cy="500932"/>
          </a:xfrm>
          <a:effectLst>
            <a:outerShdw blurRad="88900" dist="190500" dir="2700000" algn="tl" rotWithShape="0">
              <a:prstClr val="black">
                <a:alpha val="0"/>
              </a:prstClr>
            </a:outerShdw>
          </a:effectLst>
        </p:spPr>
        <p:txBody>
          <a:bodyPr/>
          <a:lstStyle/>
          <a:p>
            <a:pPr algn="ctr"/>
            <a:fld id="{94E34403-B660-2B41-A4BF-CA203DD7D8F0}" type="slidenum">
              <a:rPr lang="it-IT" sz="2400" smtClean="0">
                <a:solidFill>
                  <a:schemeClr val="bg2">
                    <a:lumMod val="50000"/>
                  </a:schemeClr>
                </a:solidFill>
                <a:latin typeface="Helvetica" charset="0"/>
                <a:ea typeface="Helvetica" charset="0"/>
                <a:cs typeface="Helvetica" charset="0"/>
              </a:rPr>
              <a:t>8</a:t>
            </a:fld>
            <a:endParaRPr lang="it-IT" sz="2400" dirty="0">
              <a:solidFill>
                <a:schemeClr val="bg2">
                  <a:lumMod val="50000"/>
                </a:schemeClr>
              </a:solidFill>
              <a:latin typeface="Helvetica" charset="0"/>
              <a:ea typeface="Helvetica" charset="0"/>
              <a:cs typeface="Helvetica" charset="0"/>
            </a:endParaRPr>
          </a:p>
        </p:txBody>
      </p:sp>
      <p:sp>
        <p:nvSpPr>
          <p:cNvPr id="9" name="Sottotitolo 2"/>
          <p:cNvSpPr txBox="1">
            <a:spLocks/>
          </p:cNvSpPr>
          <p:nvPr/>
        </p:nvSpPr>
        <p:spPr>
          <a:xfrm>
            <a:off x="163993" y="581372"/>
            <a:ext cx="8839963" cy="410989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lnSpc>
                <a:spcPct val="120000"/>
              </a:lnSpc>
              <a:buNone/>
            </a:pPr>
            <a:r>
              <a:rPr lang="it-IT" sz="2000" b="1" dirty="0" smtClean="0">
                <a:ea typeface="Arial" charset="0"/>
                <a:cs typeface="Arial" charset="0"/>
              </a:rPr>
              <a:t>TC </a:t>
            </a:r>
            <a:r>
              <a:rPr lang="it-IT" sz="2000" b="1" dirty="0">
                <a:ea typeface="Arial" charset="0"/>
                <a:cs typeface="Arial" charset="0"/>
              </a:rPr>
              <a:t>addome con mdc: </a:t>
            </a:r>
            <a:endParaRPr lang="it-IT" sz="2000" b="1" dirty="0" smtClean="0">
              <a:ea typeface="Arial" charset="0"/>
              <a:cs typeface="Arial" charset="0"/>
            </a:endParaRPr>
          </a:p>
          <a:p>
            <a:pPr marL="0" indent="0" algn="just">
              <a:lnSpc>
                <a:spcPct val="100000"/>
              </a:lnSpc>
              <a:buNone/>
            </a:pPr>
            <a:r>
              <a:rPr lang="it-IT" sz="2000" dirty="0" smtClean="0">
                <a:ea typeface="Arial" charset="0"/>
                <a:cs typeface="Arial" charset="0"/>
              </a:rPr>
              <a:t>“Fegato </a:t>
            </a:r>
            <a:r>
              <a:rPr lang="it-IT" sz="2000" dirty="0">
                <a:ea typeface="Arial" charset="0"/>
                <a:cs typeface="Arial" charset="0"/>
              </a:rPr>
              <a:t>di dimensioni ridotte e aspetto disomogeneo con pattern </a:t>
            </a:r>
            <a:r>
              <a:rPr lang="it-IT" sz="2000" dirty="0" err="1">
                <a:ea typeface="Arial" charset="0"/>
                <a:cs typeface="Arial" charset="0"/>
              </a:rPr>
              <a:t>micronodulare</a:t>
            </a:r>
            <a:r>
              <a:rPr lang="it-IT" sz="2000" dirty="0">
                <a:ea typeface="Arial" charset="0"/>
                <a:cs typeface="Arial" charset="0"/>
              </a:rPr>
              <a:t> in quadro di cirrosi </a:t>
            </a:r>
            <a:r>
              <a:rPr lang="it-IT" sz="2000" dirty="0" err="1">
                <a:ea typeface="Arial" charset="0"/>
                <a:cs typeface="Arial" charset="0"/>
              </a:rPr>
              <a:t>esotossica</a:t>
            </a:r>
            <a:r>
              <a:rPr lang="it-IT" sz="2000" dirty="0">
                <a:ea typeface="Arial" charset="0"/>
                <a:cs typeface="Arial" charset="0"/>
              </a:rPr>
              <a:t>; formazione ovalare (3x2 cm) a carico dell’VIII segmento, </a:t>
            </a:r>
            <a:r>
              <a:rPr lang="it-IT" sz="2000" dirty="0" err="1">
                <a:ea typeface="Arial" charset="0"/>
                <a:cs typeface="Arial" charset="0"/>
              </a:rPr>
              <a:t>isodensa</a:t>
            </a:r>
            <a:r>
              <a:rPr lang="it-IT" sz="2000" dirty="0">
                <a:ea typeface="Arial" charset="0"/>
                <a:cs typeface="Arial" charset="0"/>
              </a:rPr>
              <a:t> in basale, a lieve e disomogeneo </a:t>
            </a:r>
            <a:r>
              <a:rPr lang="it-IT" sz="2000" dirty="0" err="1">
                <a:ea typeface="Arial" charset="0"/>
                <a:cs typeface="Arial" charset="0"/>
              </a:rPr>
              <a:t>c.e.</a:t>
            </a:r>
            <a:r>
              <a:rPr lang="it-IT" sz="2000" dirty="0">
                <a:ea typeface="Arial" charset="0"/>
                <a:cs typeface="Arial" charset="0"/>
              </a:rPr>
              <a:t> in fase arteriosa e </a:t>
            </a:r>
            <a:r>
              <a:rPr lang="it-IT" sz="2000" dirty="0" err="1">
                <a:ea typeface="Arial" charset="0"/>
                <a:cs typeface="Arial" charset="0"/>
              </a:rPr>
              <a:t>ipodensa</a:t>
            </a:r>
            <a:r>
              <a:rPr lang="it-IT" sz="2000" dirty="0">
                <a:ea typeface="Arial" charset="0"/>
                <a:cs typeface="Arial" charset="0"/>
              </a:rPr>
              <a:t> in fase portale e tardiva; ulteriore formazione verosimilmente cistica (1 cm) a carico dell’VIII segmento </a:t>
            </a:r>
            <a:r>
              <a:rPr lang="it-IT" sz="2000" dirty="0" err="1">
                <a:ea typeface="Arial" charset="0"/>
                <a:cs typeface="Arial" charset="0"/>
              </a:rPr>
              <a:t>ipodensa</a:t>
            </a:r>
            <a:r>
              <a:rPr lang="it-IT" sz="2000" dirty="0">
                <a:ea typeface="Arial" charset="0"/>
                <a:cs typeface="Arial" charset="0"/>
              </a:rPr>
              <a:t> in tutte le fasi; in quadro di ipertensione portale asse </a:t>
            </a:r>
            <a:r>
              <a:rPr lang="it-IT" sz="2000" dirty="0" err="1">
                <a:ea typeface="Arial" charset="0"/>
                <a:cs typeface="Arial" charset="0"/>
              </a:rPr>
              <a:t>spleno</a:t>
            </a:r>
            <a:r>
              <a:rPr lang="it-IT" sz="2000" dirty="0">
                <a:ea typeface="Arial" charset="0"/>
                <a:cs typeface="Arial" charset="0"/>
              </a:rPr>
              <a:t>-portale tortuoso ed ectasico, ricanalizzazione della vena paraombelicale ed ectasia dei vasi del circolo di </a:t>
            </a:r>
            <a:r>
              <a:rPr lang="it-IT" sz="2000" dirty="0" err="1">
                <a:ea typeface="Arial" charset="0"/>
                <a:cs typeface="Arial" charset="0"/>
              </a:rPr>
              <a:t>Retzius</a:t>
            </a:r>
            <a:r>
              <a:rPr lang="it-IT" sz="2000" dirty="0">
                <a:ea typeface="Arial" charset="0"/>
                <a:cs typeface="Arial" charset="0"/>
              </a:rPr>
              <a:t> adiacenti al muscolo psoas dx; esiti di colecistectomia; non ectasia delle vie biliari intra ed extra-epatiche; pancreas a involuzione sclero-atrofica; milza con diametro bipolare di circa 15 cm; prostata di dimensioni aumentate a densità disomogenea; diverticolosi del colon; calcificazioni parietali a carico dell’asse arterioso </a:t>
            </a:r>
            <a:r>
              <a:rPr lang="it-IT" sz="2000" dirty="0" err="1" smtClean="0">
                <a:ea typeface="Arial" charset="0"/>
                <a:cs typeface="Arial" charset="0"/>
              </a:rPr>
              <a:t>aorto</a:t>
            </a:r>
            <a:r>
              <a:rPr lang="it-IT" sz="2000" dirty="0" smtClean="0">
                <a:ea typeface="Arial" charset="0"/>
                <a:cs typeface="Arial" charset="0"/>
              </a:rPr>
              <a:t>-iliaco”.  </a:t>
            </a:r>
            <a:endParaRPr lang="it-IT" sz="2000" b="1" dirty="0">
              <a:ea typeface="Arial" charset="0"/>
              <a:cs typeface="Arial" charset="0"/>
            </a:endParaRPr>
          </a:p>
          <a:p>
            <a:pPr algn="just">
              <a:lnSpc>
                <a:spcPct val="100000"/>
              </a:lnSpc>
            </a:pPr>
            <a:endParaRPr lang="it-IT" dirty="0" smtClean="0">
              <a:latin typeface="Arial" charset="0"/>
              <a:ea typeface="Arial" charset="0"/>
              <a:cs typeface="Arial" charset="0"/>
            </a:endParaRPr>
          </a:p>
          <a:p>
            <a:endParaRPr lang="it-IT" dirty="0">
              <a:latin typeface="Arial" charset="0"/>
              <a:ea typeface="Arial" charset="0"/>
              <a:cs typeface="Arial"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329" y="4476653"/>
            <a:ext cx="2677297" cy="2227567"/>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725" y="4475820"/>
            <a:ext cx="2661604" cy="2228400"/>
          </a:xfrm>
          <a:prstGeom prst="rect">
            <a:avLst/>
          </a:prstGeom>
        </p:spPr>
      </p:pic>
    </p:spTree>
    <p:extLst>
      <p:ext uri="{BB962C8B-B14F-4D97-AF65-F5344CB8AC3E}">
        <p14:creationId xmlns:p14="http://schemas.microsoft.com/office/powerpoint/2010/main" val="1687278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_ Seminario Dirigenti 2016" id="{5ACF2AD0-9D08-E14B-942F-B79B0F69619E}" vid="{4B5AFD1A-43A8-0B43-88B5-30102379EE5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_ Seminario Dirigenti 2016</Template>
  <TotalTime>33197</TotalTime>
  <Words>2940</Words>
  <Application>Microsoft Macintosh PowerPoint</Application>
  <PresentationFormat>Presentazione su schermo (4:3)</PresentationFormat>
  <Paragraphs>420</Paragraphs>
  <Slides>36</Slides>
  <Notes>35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36</vt:i4>
      </vt:variant>
    </vt:vector>
  </HeadingPairs>
  <TitlesOfParts>
    <vt:vector size="43" baseType="lpstr">
      <vt:lpstr>Calibri</vt:lpstr>
      <vt:lpstr>Calibri Light</vt:lpstr>
      <vt:lpstr>Helvetica</vt:lpstr>
      <vt:lpstr>Times New Roman</vt:lpstr>
      <vt:lpstr>Wingdings</vt:lpstr>
      <vt:lpstr>Arial</vt: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Utente di Microsoft Office</cp:lastModifiedBy>
  <cp:revision>104</cp:revision>
  <cp:lastPrinted>2016-12-02T11:41:50Z</cp:lastPrinted>
  <dcterms:created xsi:type="dcterms:W3CDTF">2016-12-13T10:19:20Z</dcterms:created>
  <dcterms:modified xsi:type="dcterms:W3CDTF">2021-06-14T19:39:41Z</dcterms:modified>
</cp:coreProperties>
</file>