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1"/>
  </p:sldMasterIdLst>
  <p:notesMasterIdLst>
    <p:notesMasterId r:id="rId52"/>
  </p:notesMasterIdLst>
  <p:sldIdLst>
    <p:sldId id="307" r:id="rId2"/>
    <p:sldId id="257" r:id="rId3"/>
    <p:sldId id="295" r:id="rId4"/>
    <p:sldId id="296" r:id="rId5"/>
    <p:sldId id="297" r:id="rId6"/>
    <p:sldId id="301" r:id="rId7"/>
    <p:sldId id="302" r:id="rId8"/>
    <p:sldId id="304" r:id="rId9"/>
    <p:sldId id="305" r:id="rId10"/>
    <p:sldId id="308" r:id="rId11"/>
    <p:sldId id="294" r:id="rId12"/>
    <p:sldId id="260" r:id="rId13"/>
    <p:sldId id="264" r:id="rId14"/>
    <p:sldId id="261" r:id="rId15"/>
    <p:sldId id="268" r:id="rId16"/>
    <p:sldId id="262" r:id="rId17"/>
    <p:sldId id="266" r:id="rId18"/>
    <p:sldId id="263" r:id="rId19"/>
    <p:sldId id="269" r:id="rId20"/>
    <p:sldId id="270" r:id="rId21"/>
    <p:sldId id="271" r:id="rId22"/>
    <p:sldId id="273" r:id="rId23"/>
    <p:sldId id="285" r:id="rId24"/>
    <p:sldId id="274" r:id="rId25"/>
    <p:sldId id="275" r:id="rId26"/>
    <p:sldId id="291" r:id="rId27"/>
    <p:sldId id="279" r:id="rId28"/>
    <p:sldId id="281" r:id="rId29"/>
    <p:sldId id="292" r:id="rId30"/>
    <p:sldId id="280" r:id="rId31"/>
    <p:sldId id="333" r:id="rId32"/>
    <p:sldId id="310" r:id="rId33"/>
    <p:sldId id="312" r:id="rId34"/>
    <p:sldId id="313" r:id="rId35"/>
    <p:sldId id="278" r:id="rId36"/>
    <p:sldId id="319" r:id="rId37"/>
    <p:sldId id="317" r:id="rId38"/>
    <p:sldId id="320" r:id="rId39"/>
    <p:sldId id="323" r:id="rId40"/>
    <p:sldId id="321" r:id="rId41"/>
    <p:sldId id="334" r:id="rId42"/>
    <p:sldId id="325" r:id="rId43"/>
    <p:sldId id="326" r:id="rId44"/>
    <p:sldId id="335" r:id="rId45"/>
    <p:sldId id="327" r:id="rId46"/>
    <p:sldId id="328" r:id="rId47"/>
    <p:sldId id="329" r:id="rId48"/>
    <p:sldId id="290" r:id="rId49"/>
    <p:sldId id="284" r:id="rId50"/>
    <p:sldId id="258" r:id="rId5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 autoAdjust="0"/>
    <p:restoredTop sz="94348" autoAdjust="0"/>
  </p:normalViewPr>
  <p:slideViewPr>
    <p:cSldViewPr snapToGrid="0">
      <p:cViewPr varScale="1">
        <p:scale>
          <a:sx n="68" d="100"/>
          <a:sy n="68" d="100"/>
        </p:scale>
        <p:origin x="13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41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3F26A-5C86-467A-A18E-B3F0F8280C10}" type="datetimeFigureOut">
              <a:rPr lang="it-IT" smtClean="0"/>
              <a:pPr/>
              <a:t>25/04/2020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99319-E732-4F8F-A8E9-E9E3202D745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081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9319-E732-4F8F-A8E9-E9E3202D7452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82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APC: può essere usata anche a completamento dopo resezione endoscopica</a:t>
            </a:r>
          </a:p>
          <a:p>
            <a:r>
              <a:rPr lang="it-IT" dirty="0" err="1"/>
              <a:t>*EUS</a:t>
            </a:r>
            <a:r>
              <a:rPr lang="it-IT" dirty="0"/>
              <a:t>: in casi selezionati (ulcera, sospetta infiltrazione, dimensioni &gt;10 mm)</a:t>
            </a:r>
          </a:p>
          <a:p>
            <a:r>
              <a:rPr lang="it-IT" dirty="0"/>
              <a:t>**Stent 10 </a:t>
            </a:r>
            <a:r>
              <a:rPr lang="it-IT" dirty="0" err="1"/>
              <a:t>straight</a:t>
            </a:r>
            <a:r>
              <a:rPr lang="it-IT" dirty="0"/>
              <a:t> o </a:t>
            </a:r>
            <a:r>
              <a:rPr lang="it-IT" dirty="0" err="1"/>
              <a:t>double</a:t>
            </a:r>
            <a:r>
              <a:rPr lang="it-IT" baseline="0" dirty="0"/>
              <a:t> </a:t>
            </a:r>
            <a:r>
              <a:rPr lang="it-IT" baseline="0" dirty="0" err="1"/>
              <a:t>pigtail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9319-E732-4F8F-A8E9-E9E3202D7452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9336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*Non</a:t>
            </a:r>
            <a:r>
              <a:rPr lang="it-IT" dirty="0"/>
              <a:t> dice</a:t>
            </a:r>
            <a:r>
              <a:rPr lang="it-IT" baseline="0" dirty="0"/>
              <a:t> per quanto tempo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9319-E732-4F8F-A8E9-E9E3202D7452}" type="slidenum">
              <a:rPr lang="it-IT" smtClean="0"/>
              <a:pPr/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it-IT" dirty="0"/>
              <a:t>Dei 6 decessi: 5 per ca. non </a:t>
            </a:r>
            <a:r>
              <a:rPr lang="it-IT" dirty="0" err="1"/>
              <a:t>ampollari</a:t>
            </a:r>
            <a:r>
              <a:rPr lang="it-IT" dirty="0"/>
              <a:t> (2 colon, 1 stomaco, 1 sconosciuto)  e 1 per “vecchiaia”</a:t>
            </a:r>
          </a:p>
          <a:p>
            <a:pPr>
              <a:buFont typeface="Arial" pitchFamily="34" charset="0"/>
              <a:buNone/>
            </a:pPr>
            <a:r>
              <a:rPr lang="it-IT" dirty="0"/>
              <a:t>**Differenze </a:t>
            </a:r>
            <a:r>
              <a:rPr lang="it-IT" dirty="0" err="1"/>
              <a:t>signficative</a:t>
            </a:r>
            <a:r>
              <a:rPr lang="it-IT" dirty="0"/>
              <a:t> per età (47.6 in FAP vs 61.1) ma non in dimensione delle lesioni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9319-E732-4F8F-A8E9-E9E3202D7452}" type="slidenum">
              <a:rPr lang="it-IT" smtClean="0"/>
              <a:pPr/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*L’articolo dà sottointeso</a:t>
            </a:r>
            <a:r>
              <a:rPr lang="it-IT" baseline="0" dirty="0"/>
              <a:t> che la chirurgia non abbia residui</a:t>
            </a:r>
          </a:p>
          <a:p>
            <a:r>
              <a:rPr lang="it-IT" baseline="0" dirty="0"/>
              <a:t>**Forceps o APC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9319-E732-4F8F-A8E9-E9E3202D7452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*In</a:t>
            </a:r>
            <a:r>
              <a:rPr lang="it-IT" dirty="0"/>
              <a:t> altri</a:t>
            </a:r>
            <a:r>
              <a:rPr lang="it-IT" baseline="0" dirty="0"/>
              <a:t> studi molto più alto. Forse riflette una maggiore expertise.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9319-E732-4F8F-A8E9-E9E3202D7452}" type="slidenum">
              <a:rPr lang="it-IT" smtClean="0"/>
              <a:pPr/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APC: può essere usata anche a completamento dopo resezione endoscopica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9319-E732-4F8F-A8E9-E9E3202D7452}" type="slidenum">
              <a:rPr lang="it-IT" smtClean="0"/>
              <a:pPr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933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Criteri SPS: almeno 5 serrati prossimali al sigma di cui almeno 2 oltre 10 mm; qualsiasi numero di serrati prossimali al sigma con un parente di primo grado con SPS; almeno 20 polipi serrati nel colon, di qualsiasi dimensioni e in qualsiasi sede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9319-E732-4F8F-A8E9-E9E3202D7452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4098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-I bambini devono comunque fare sedazione e preparazione per </a:t>
            </a:r>
            <a:r>
              <a:rPr lang="it-IT" dirty="0" err="1"/>
              <a:t>os</a:t>
            </a:r>
            <a:r>
              <a:rPr lang="it-IT" dirty="0"/>
              <a:t> anche per RSS</a:t>
            </a:r>
          </a:p>
          <a:p>
            <a:r>
              <a:rPr lang="it-IT" dirty="0"/>
              <a:t>-Se RSS ha polipi bisogna comunque fare la colonscopia</a:t>
            </a:r>
          </a:p>
          <a:p>
            <a:r>
              <a:rPr lang="it-IT" dirty="0"/>
              <a:t>-MAP: mutazioni </a:t>
            </a:r>
            <a:r>
              <a:rPr lang="it-IT" dirty="0" err="1"/>
              <a:t>monoalleliche</a:t>
            </a:r>
            <a:r>
              <a:rPr lang="it-IT" dirty="0"/>
              <a:t> hanno rischio uguale alla popolazione generale di CRC, tranne nei casi con familiarità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9319-E732-4F8F-A8E9-E9E3202D7452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799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 err="1">
                <a:solidFill>
                  <a:srgbClr val="000000"/>
                </a:solidFill>
              </a:rPr>
              <a:t>*valutazione</a:t>
            </a:r>
            <a:r>
              <a:rPr lang="it-IT" sz="1200" dirty="0">
                <a:solidFill>
                  <a:srgbClr val="000000"/>
                </a:solidFill>
              </a:rPr>
              <a:t> dei </a:t>
            </a:r>
            <a:r>
              <a:rPr lang="it-IT" sz="1200" b="1" dirty="0" err="1">
                <a:solidFill>
                  <a:srgbClr val="000000"/>
                </a:solidFill>
              </a:rPr>
              <a:t>FGPs</a:t>
            </a:r>
            <a:r>
              <a:rPr lang="it-IT" sz="1200" dirty="0">
                <a:solidFill>
                  <a:srgbClr val="000000"/>
                </a:solidFill>
              </a:rPr>
              <a:t>: biopsie </a:t>
            </a:r>
            <a:r>
              <a:rPr lang="it-IT" sz="1200" dirty="0" err="1">
                <a:solidFill>
                  <a:srgbClr val="000000"/>
                </a:solidFill>
              </a:rPr>
              <a:t>random</a:t>
            </a:r>
            <a:r>
              <a:rPr lang="it-IT" sz="1200" dirty="0">
                <a:solidFill>
                  <a:srgbClr val="000000"/>
                </a:solidFill>
              </a:rPr>
              <a:t> e resezione dei polipi &gt;1 cm. Rimozione di tutti i </a:t>
            </a:r>
            <a:r>
              <a:rPr lang="it-IT" sz="1200" b="1" dirty="0">
                <a:solidFill>
                  <a:srgbClr val="000000"/>
                </a:solidFill>
              </a:rPr>
              <a:t>polipi </a:t>
            </a:r>
            <a:r>
              <a:rPr lang="it-IT" sz="1200" b="1" dirty="0" err="1">
                <a:solidFill>
                  <a:srgbClr val="000000"/>
                </a:solidFill>
              </a:rPr>
              <a:t>antrali</a:t>
            </a:r>
            <a:r>
              <a:rPr lang="it-IT" sz="1200" b="1" dirty="0">
                <a:solidFill>
                  <a:srgbClr val="000000"/>
                </a:solidFill>
              </a:rPr>
              <a:t>  </a:t>
            </a:r>
            <a:r>
              <a:rPr lang="it-IT" sz="1200" dirty="0">
                <a:solidFill>
                  <a:srgbClr val="000000"/>
                </a:solidFill>
              </a:rPr>
              <a:t>(alta probabilità di adenomi).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Gli </a:t>
            </a:r>
            <a:r>
              <a:rPr lang="it-IT" dirty="0" err="1"/>
              <a:t>FGPs</a:t>
            </a:r>
            <a:r>
              <a:rPr lang="it-IT" dirty="0"/>
              <a:t> sporadici NON hanno displasia. Siamo sospetti quando si trovano in età pediatrica e numerosi!</a:t>
            </a:r>
          </a:p>
          <a:p>
            <a:endParaRPr lang="it-IT" sz="1200" dirty="0">
              <a:solidFill>
                <a:srgbClr val="000000"/>
              </a:solidFill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9319-E732-4F8F-A8E9-E9E3202D7452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276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La crescita piatta, a</a:t>
            </a:r>
            <a:r>
              <a:rPr lang="it-IT" baseline="0" dirty="0"/>
              <a:t> tappeto è in genere correlata ad una maggiore difficoltà di resezione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9319-E732-4F8F-A8E9-E9E3202D7452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APC: può essere usata anche a completamento dopo resezione endoscopica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9319-E732-4F8F-A8E9-E9E3202D7452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9336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9319-E732-4F8F-A8E9-E9E3202D7452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9319-E732-4F8F-A8E9-E9E3202D7452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*</a:t>
            </a:r>
            <a:r>
              <a:rPr lang="it-IT" sz="1200" dirty="0">
                <a:solidFill>
                  <a:srgbClr val="000000"/>
                </a:solidFill>
              </a:rPr>
              <a:t>L’area </a:t>
            </a:r>
            <a:r>
              <a:rPr lang="it-IT" sz="1200" dirty="0" err="1">
                <a:solidFill>
                  <a:srgbClr val="000000"/>
                </a:solidFill>
              </a:rPr>
              <a:t>ampollare</a:t>
            </a:r>
            <a:r>
              <a:rPr lang="it-IT" sz="1200" dirty="0">
                <a:solidFill>
                  <a:srgbClr val="000000"/>
                </a:solidFill>
              </a:rPr>
              <a:t>/ </a:t>
            </a:r>
            <a:r>
              <a:rPr lang="it-IT" sz="1200" dirty="0" err="1">
                <a:solidFill>
                  <a:srgbClr val="000000"/>
                </a:solidFill>
              </a:rPr>
              <a:t>periampollare</a:t>
            </a:r>
            <a:r>
              <a:rPr lang="it-IT" sz="1200" dirty="0">
                <a:solidFill>
                  <a:srgbClr val="000000"/>
                </a:solidFill>
              </a:rPr>
              <a:t> </a:t>
            </a:r>
            <a:r>
              <a:rPr lang="it-IT" sz="1200" b="1" dirty="0">
                <a:solidFill>
                  <a:srgbClr val="000000"/>
                </a:solidFill>
              </a:rPr>
              <a:t> </a:t>
            </a:r>
            <a:r>
              <a:rPr lang="it-IT" sz="1200" b="0" dirty="0">
                <a:solidFill>
                  <a:srgbClr val="000000"/>
                </a:solidFill>
              </a:rPr>
              <a:t>va attentamente monitorata.  Cambiamenti adenomatosi </a:t>
            </a:r>
            <a:r>
              <a:rPr lang="it-IT" sz="1200" b="0" dirty="0" err="1">
                <a:solidFill>
                  <a:srgbClr val="000000"/>
                </a:solidFill>
              </a:rPr>
              <a:t>ampollari</a:t>
            </a:r>
            <a:r>
              <a:rPr lang="it-IT" sz="1200" b="0" dirty="0">
                <a:solidFill>
                  <a:srgbClr val="000000"/>
                </a:solidFill>
              </a:rPr>
              <a:t> anche in aree macroscopicamente normali (29-54%). Biopsie di routine nell’area non sono necessarie, dato il potenziale rischio di pancreatite (30% dei </a:t>
            </a:r>
            <a:r>
              <a:rPr lang="it-IT" sz="1200" b="0" dirty="0" err="1">
                <a:solidFill>
                  <a:srgbClr val="000000"/>
                </a:solidFill>
              </a:rPr>
              <a:t>biopsiati</a:t>
            </a:r>
            <a:r>
              <a:rPr lang="it-IT" sz="1200" b="0" dirty="0">
                <a:solidFill>
                  <a:srgbClr val="000000"/>
                </a:solidFill>
              </a:rPr>
              <a:t> ha incremento delle amilasi &lt;2 ULN).</a:t>
            </a:r>
            <a:r>
              <a:rPr lang="it-IT" sz="1200" b="0" baseline="0" dirty="0">
                <a:solidFill>
                  <a:srgbClr val="000000"/>
                </a:solidFill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99319-E732-4F8F-A8E9-E9E3202D7452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5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423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6966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67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00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78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54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5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80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036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30448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47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doi.org/10.1016/j.gie.2020.01.028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ages.png">
            <a:extLst>
              <a:ext uri="{FF2B5EF4-FFF2-40B4-BE49-F238E27FC236}">
                <a16:creationId xmlns:a16="http://schemas.microsoft.com/office/drawing/2014/main" id="{A2F98744-7F17-4ECF-84E0-58B303B1F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1198829"/>
            <a:ext cx="4495800" cy="1019175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B37A2619-04F1-4625-8C6F-833B9F9B5D03}"/>
              </a:ext>
            </a:extLst>
          </p:cNvPr>
          <p:cNvSpPr txBox="1">
            <a:spLocks/>
          </p:cNvSpPr>
          <p:nvPr/>
        </p:nvSpPr>
        <p:spPr>
          <a:xfrm>
            <a:off x="810000" y="1781906"/>
            <a:ext cx="10572000" cy="2971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IL RUOLO DELL’ ENDOSCOPIA NELLE POLIPOSI FAMILIARI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689A52F3-50C8-42DC-A78A-1D5A6E45C6FF}"/>
              </a:ext>
            </a:extLst>
          </p:cNvPr>
          <p:cNvSpPr txBox="1">
            <a:spLocks/>
          </p:cNvSpPr>
          <p:nvPr/>
        </p:nvSpPr>
        <p:spPr>
          <a:xfrm>
            <a:off x="810001" y="4276578"/>
            <a:ext cx="10571999" cy="21804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Michele Campigotto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Scuola di Specializzazione in Malattie dell’Apparato Digerente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Università degli Studi di Trieste 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000" i="1" dirty="0"/>
              <a:t>Direttore: Prof.ssa Saveria Lory </a:t>
            </a:r>
            <a:r>
              <a:rPr lang="it-IT" sz="2000" i="1" dirty="0" err="1"/>
              <a:t>Crocè</a:t>
            </a:r>
            <a:endParaRPr lang="it-IT" sz="2000" i="1" dirty="0"/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Tutor: Dott. Fabio Monica </a:t>
            </a:r>
          </a:p>
        </p:txBody>
      </p:sp>
    </p:spTree>
    <p:extLst>
      <p:ext uri="{BB962C8B-B14F-4D97-AF65-F5344CB8AC3E}">
        <p14:creationId xmlns:p14="http://schemas.microsoft.com/office/powerpoint/2010/main" val="228647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9DC763-416A-48F1-B326-9D8B0C6F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Di cosa parliamo?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1535" y="2060083"/>
            <a:ext cx="9251776" cy="416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203" y="6277377"/>
            <a:ext cx="98393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6474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9DC763-416A-48F1-B326-9D8B0C6F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CRC: sporadico ed ereditario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B5CC22-895B-42DB-BE09-F2604252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2097" y="2827606"/>
            <a:ext cx="5199936" cy="3590997"/>
          </a:xfrm>
        </p:spPr>
        <p:txBody>
          <a:bodyPr anchor="ctr">
            <a:normAutofit fontScale="92500"/>
          </a:bodyPr>
          <a:lstStyle/>
          <a:p>
            <a:endParaRPr lang="it-IT" sz="2400" dirty="0">
              <a:solidFill>
                <a:srgbClr val="000000"/>
              </a:solidFill>
            </a:endParaRPr>
          </a:p>
          <a:p>
            <a:pPr algn="ctr">
              <a:buNone/>
            </a:pPr>
            <a:r>
              <a:rPr lang="it-IT" sz="2400" b="1" dirty="0">
                <a:solidFill>
                  <a:srgbClr val="000000"/>
                </a:solidFill>
              </a:rPr>
              <a:t>FAP e le sue varianti</a:t>
            </a:r>
            <a:r>
              <a:rPr lang="it-IT" sz="2400" dirty="0">
                <a:solidFill>
                  <a:srgbClr val="000000"/>
                </a:solidFill>
              </a:rPr>
              <a:t> (AFAP, &lt; 100 adenomi): </a:t>
            </a:r>
          </a:p>
          <a:p>
            <a:endParaRPr lang="it-IT" sz="2400" dirty="0">
              <a:solidFill>
                <a:srgbClr val="000000"/>
              </a:solidFill>
            </a:endParaRPr>
          </a:p>
          <a:p>
            <a:r>
              <a:rPr lang="it-IT" sz="2400" dirty="0">
                <a:solidFill>
                  <a:srgbClr val="000000"/>
                </a:solidFill>
              </a:rPr>
              <a:t>1-2% dei casi di CRC</a:t>
            </a:r>
          </a:p>
          <a:p>
            <a:endParaRPr lang="it-IT" sz="2400" dirty="0">
              <a:solidFill>
                <a:srgbClr val="000000"/>
              </a:solidFill>
            </a:endParaRPr>
          </a:p>
          <a:p>
            <a:r>
              <a:rPr lang="it-IT" sz="2400" dirty="0">
                <a:solidFill>
                  <a:srgbClr val="000000"/>
                </a:solidFill>
              </a:rPr>
              <a:t>Rischio cumulativo CRC: dal 100% al 70%</a:t>
            </a:r>
          </a:p>
          <a:p>
            <a:endParaRPr lang="it-IT" sz="2400" dirty="0">
              <a:solidFill>
                <a:srgbClr val="000000"/>
              </a:solidFill>
            </a:endParaRPr>
          </a:p>
          <a:p>
            <a:r>
              <a:rPr lang="it-IT" sz="2400" dirty="0">
                <a:solidFill>
                  <a:srgbClr val="000000"/>
                </a:solidFill>
              </a:rPr>
              <a:t> Ca di altre sedi gastrointestinali</a:t>
            </a:r>
          </a:p>
          <a:p>
            <a:endParaRPr lang="it-IT" sz="1900" dirty="0">
              <a:solidFill>
                <a:srgbClr val="000000"/>
              </a:solidFill>
            </a:endParaRPr>
          </a:p>
          <a:p>
            <a:endParaRPr lang="it-IT" sz="1900" dirty="0">
              <a:solidFill>
                <a:srgbClr val="00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D0A63DF-9488-47A5-BE7A-54DD5A122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7" y="3193366"/>
            <a:ext cx="5599628" cy="202986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553378" y="5431314"/>
            <a:ext cx="362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/>
              <a:t>Gene APC  5q21</a:t>
            </a:r>
          </a:p>
        </p:txBody>
      </p:sp>
      <p:sp>
        <p:nvSpPr>
          <p:cNvPr id="8" name="Rettangolo 7"/>
          <p:cNvSpPr/>
          <p:nvPr/>
        </p:nvSpPr>
        <p:spPr>
          <a:xfrm>
            <a:off x="6558711" y="4679725"/>
            <a:ext cx="4954693" cy="4094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822831" y="5473596"/>
            <a:ext cx="3601329" cy="4094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47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F58E663-A2D2-41CD-8F31-DFD3FC57D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CRC: sporadico ed ereditario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2C0393-B11E-40C9-B21B-63FA92D88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871" y="2827419"/>
            <a:ext cx="5029200" cy="3227626"/>
          </a:xfrm>
        </p:spPr>
        <p:txBody>
          <a:bodyPr anchor="ctr">
            <a:normAutofit fontScale="92500" lnSpcReduction="20000"/>
          </a:bodyPr>
          <a:lstStyle/>
          <a:p>
            <a:pPr algn="ctr">
              <a:buNone/>
            </a:pPr>
            <a:r>
              <a:rPr lang="it-IT" sz="2400" b="1" dirty="0">
                <a:solidFill>
                  <a:srgbClr val="000000"/>
                </a:solidFill>
              </a:rPr>
              <a:t>MAP</a:t>
            </a:r>
            <a:r>
              <a:rPr lang="it-IT" sz="2400" dirty="0">
                <a:solidFill>
                  <a:srgbClr val="000000"/>
                </a:solidFill>
              </a:rPr>
              <a:t>:</a:t>
            </a:r>
          </a:p>
          <a:p>
            <a:endParaRPr lang="it-IT" sz="2400" dirty="0">
              <a:solidFill>
                <a:srgbClr val="000000"/>
              </a:solidFill>
            </a:endParaRPr>
          </a:p>
          <a:p>
            <a:r>
              <a:rPr lang="it-IT" sz="2400" dirty="0">
                <a:solidFill>
                  <a:srgbClr val="000000"/>
                </a:solidFill>
              </a:rPr>
              <a:t> poliposi da mutazione di MUTYH. </a:t>
            </a:r>
          </a:p>
          <a:p>
            <a:endParaRPr lang="it-IT" sz="2400" dirty="0">
              <a:solidFill>
                <a:srgbClr val="000000"/>
              </a:solidFill>
            </a:endParaRPr>
          </a:p>
          <a:p>
            <a:r>
              <a:rPr lang="it-IT" sz="2400" dirty="0" err="1">
                <a:solidFill>
                  <a:srgbClr val="000000"/>
                </a:solidFill>
              </a:rPr>
              <a:t>Autosomica</a:t>
            </a:r>
            <a:r>
              <a:rPr lang="it-IT" sz="2400" dirty="0">
                <a:solidFill>
                  <a:srgbClr val="000000"/>
                </a:solidFill>
              </a:rPr>
              <a:t> recessiva, con fenotipo attenuato (simile a MAP ma esordio più tardivo)</a:t>
            </a:r>
          </a:p>
          <a:p>
            <a:endParaRPr lang="it-IT" sz="2400" dirty="0">
              <a:solidFill>
                <a:srgbClr val="000000"/>
              </a:solidFill>
            </a:endParaRPr>
          </a:p>
          <a:p>
            <a:r>
              <a:rPr lang="it-IT" sz="2400" dirty="0">
                <a:solidFill>
                  <a:srgbClr val="000000"/>
                </a:solidFill>
              </a:rPr>
              <a:t>Rischio cumulativo CRC: 19-43 %;  rischio upper GI più simile a AFAP</a:t>
            </a:r>
          </a:p>
        </p:txBody>
      </p:sp>
      <p:pic>
        <p:nvPicPr>
          <p:cNvPr id="6" name="Immagine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2A230883-407B-4F98-A8AD-F5F53ECA5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7" y="3194652"/>
            <a:ext cx="5591656" cy="223666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553378" y="5543856"/>
            <a:ext cx="362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/>
              <a:t>Gene MUTYH 1p34 </a:t>
            </a:r>
          </a:p>
        </p:txBody>
      </p:sp>
      <p:sp>
        <p:nvSpPr>
          <p:cNvPr id="8" name="Rettangolo 7"/>
          <p:cNvSpPr/>
          <p:nvPr/>
        </p:nvSpPr>
        <p:spPr>
          <a:xfrm>
            <a:off x="6637707" y="5331657"/>
            <a:ext cx="3772385" cy="3579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380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ACA1F5-8F90-48AB-A141-22F1B0D27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CRC in sindromi ereditarie </a:t>
            </a:r>
            <a:r>
              <a:rPr lang="it-IT" sz="4000" b="1" dirty="0" err="1"/>
              <a:t>poliposiche</a:t>
            </a:r>
            <a:endParaRPr lang="it-IT" sz="400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88DB023-84C7-4045-AAE4-6B8CA1EAE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8" y="2082020"/>
            <a:ext cx="10731159" cy="41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44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8D4B51-8975-47B1-915F-9E864536F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02363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 </a:t>
            </a:r>
            <a:br>
              <a:rPr lang="it-IT" sz="4000" b="1" dirty="0"/>
            </a:br>
            <a:r>
              <a:rPr lang="it-IT" sz="4000" b="1" dirty="0"/>
              <a:t>Test e </a:t>
            </a:r>
            <a:r>
              <a:rPr lang="it-IT" sz="4000" b="1" dirty="0" err="1"/>
              <a:t>consuelling</a:t>
            </a:r>
            <a:r>
              <a:rPr lang="it-IT" sz="4000" b="1" dirty="0"/>
              <a:t> genetico FAP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CB6D41-0559-4A6D-85A8-A91271B53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1430" y="2980428"/>
            <a:ext cx="9833548" cy="325274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it-IT" sz="2400" dirty="0">
                <a:solidFill>
                  <a:srgbClr val="000000"/>
                </a:solidFill>
              </a:rPr>
              <a:t>Utile a confermare la diagnosi </a:t>
            </a:r>
            <a:r>
              <a:rPr lang="it-IT" sz="2400" i="1" dirty="0">
                <a:solidFill>
                  <a:srgbClr val="000000"/>
                </a:solidFill>
              </a:rPr>
              <a:t>prima di chirurgia o stretta sorveglianza endoscopia</a:t>
            </a:r>
          </a:p>
          <a:p>
            <a:pPr marL="0" indent="0">
              <a:buNone/>
            </a:pPr>
            <a:endParaRPr lang="it-IT" sz="24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it-IT" sz="2400" b="1" dirty="0">
                <a:solidFill>
                  <a:srgbClr val="000000"/>
                </a:solidFill>
              </a:rPr>
              <a:t>Quando richiederlo:</a:t>
            </a:r>
          </a:p>
          <a:p>
            <a:pPr marL="0" indent="0">
              <a:buNone/>
            </a:pPr>
            <a:endParaRPr lang="it-IT" sz="2400" dirty="0">
              <a:solidFill>
                <a:srgbClr val="000000"/>
              </a:solidFill>
            </a:endParaRPr>
          </a:p>
          <a:p>
            <a:r>
              <a:rPr lang="it-IT" sz="2400" dirty="0">
                <a:solidFill>
                  <a:srgbClr val="000000"/>
                </a:solidFill>
              </a:rPr>
              <a:t>Se 10 o più adenomi in una singola colonscopia</a:t>
            </a:r>
          </a:p>
          <a:p>
            <a:r>
              <a:rPr lang="it-IT" sz="2400" dirty="0">
                <a:solidFill>
                  <a:srgbClr val="000000"/>
                </a:solidFill>
              </a:rPr>
              <a:t>Se 10 o più adenomi e una storia di CRC nel singolo individuo</a:t>
            </a:r>
          </a:p>
          <a:p>
            <a:r>
              <a:rPr lang="it-IT" sz="2400" dirty="0">
                <a:solidFill>
                  <a:srgbClr val="000000"/>
                </a:solidFill>
              </a:rPr>
              <a:t>Se 20 o più adenomi cumulativi nell’individuo</a:t>
            </a:r>
          </a:p>
          <a:p>
            <a:pPr marL="0" indent="0">
              <a:buNone/>
            </a:pPr>
            <a:endParaRPr lang="it-IT" sz="24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rgbClr val="000000"/>
                </a:solidFill>
              </a:rPr>
              <a:t>Fino ad un 30% non ha mutazioni patogenetiche in APC! (POLE, POLD1, GREM1…)</a:t>
            </a:r>
          </a:p>
          <a:p>
            <a:endParaRPr lang="it-IT" sz="1100" dirty="0">
              <a:solidFill>
                <a:srgbClr val="000000"/>
              </a:solidFill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777199" y="5697577"/>
            <a:ext cx="396607" cy="27542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376" y="4483866"/>
            <a:ext cx="2597379" cy="1068636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509948" y="5594706"/>
            <a:ext cx="6367960" cy="4188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92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D889A03-03BC-40FB-9E28-96C5C8C6E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093968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 </a:t>
            </a:r>
            <a:br>
              <a:rPr lang="it-IT" sz="4000" b="1" dirty="0"/>
            </a:br>
            <a:r>
              <a:rPr lang="it-IT" sz="4000" b="1" dirty="0"/>
              <a:t>Test e </a:t>
            </a:r>
            <a:r>
              <a:rPr lang="it-IT" sz="4000" b="1" dirty="0" err="1"/>
              <a:t>consuelling</a:t>
            </a:r>
            <a:r>
              <a:rPr lang="it-IT" sz="4000" b="1" dirty="0"/>
              <a:t> genetico MAP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34D3F6-0D73-4CA0-942A-D463F2260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040" y="3216925"/>
            <a:ext cx="9833548" cy="303272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2200" b="1" dirty="0">
                <a:solidFill>
                  <a:srgbClr val="000000"/>
                </a:solidFill>
              </a:rPr>
              <a:t>Quando richiederlo:</a:t>
            </a:r>
          </a:p>
          <a:p>
            <a:pPr marL="0" indent="0">
              <a:buNone/>
            </a:pPr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dirty="0">
                <a:solidFill>
                  <a:srgbClr val="000000"/>
                </a:solidFill>
              </a:rPr>
              <a:t>20 o più adenomi in PIU’ colonscopie</a:t>
            </a:r>
          </a:p>
          <a:p>
            <a:r>
              <a:rPr lang="it-IT" sz="2200" dirty="0">
                <a:solidFill>
                  <a:srgbClr val="000000"/>
                </a:solidFill>
              </a:rPr>
              <a:t>Storia familiare (!) di MAP</a:t>
            </a:r>
          </a:p>
          <a:p>
            <a:r>
              <a:rPr lang="it-IT" sz="2200" dirty="0">
                <a:solidFill>
                  <a:srgbClr val="000000"/>
                </a:solidFill>
              </a:rPr>
              <a:t>10 o più adenomi in una singola colonscopia</a:t>
            </a:r>
          </a:p>
          <a:p>
            <a:r>
              <a:rPr lang="it-IT" sz="2200" dirty="0">
                <a:solidFill>
                  <a:srgbClr val="000000"/>
                </a:solidFill>
              </a:rPr>
              <a:t>Criteri per SPS (nuovi) con almeno un adenoma all’esame</a:t>
            </a:r>
          </a:p>
          <a:p>
            <a:pPr>
              <a:buNone/>
            </a:pPr>
            <a:endParaRPr lang="it-IT" sz="2200" dirty="0">
              <a:solidFill>
                <a:srgbClr val="000000"/>
              </a:solidFill>
            </a:endParaRPr>
          </a:p>
          <a:p>
            <a:pPr algn="ctr">
              <a:buNone/>
            </a:pPr>
            <a:r>
              <a:rPr lang="it-IT" sz="2200" dirty="0">
                <a:solidFill>
                  <a:srgbClr val="000000"/>
                </a:solidFill>
              </a:rPr>
              <a:t>Nella MAP attenzione alla storia familiare, </a:t>
            </a:r>
            <a:r>
              <a:rPr lang="it-IT" sz="2200" dirty="0" err="1">
                <a:solidFill>
                  <a:srgbClr val="000000"/>
                </a:solidFill>
              </a:rPr>
              <a:t>screenare</a:t>
            </a:r>
            <a:r>
              <a:rPr lang="it-IT" sz="2200" dirty="0">
                <a:solidFill>
                  <a:srgbClr val="000000"/>
                </a:solidFill>
              </a:rPr>
              <a:t> TUTTI i familiari!</a:t>
            </a:r>
          </a:p>
          <a:p>
            <a:pPr algn="ctr">
              <a:buNone/>
            </a:pPr>
            <a:endParaRPr lang="it-IT" sz="2200" dirty="0">
              <a:solidFill>
                <a:srgbClr val="000000"/>
              </a:solidFill>
            </a:endParaRPr>
          </a:p>
          <a:p>
            <a:endParaRPr lang="it-IT" sz="2200" dirty="0">
              <a:solidFill>
                <a:srgbClr val="000000"/>
              </a:solidFill>
            </a:endParaRPr>
          </a:p>
          <a:p>
            <a:endParaRPr lang="it-IT" sz="1400" dirty="0">
              <a:solidFill>
                <a:srgbClr val="000000"/>
              </a:solidFill>
            </a:endParaRPr>
          </a:p>
          <a:p>
            <a:endParaRPr lang="it-IT" sz="1400" dirty="0">
              <a:solidFill>
                <a:srgbClr val="000000"/>
              </a:solidFill>
            </a:endParaRPr>
          </a:p>
        </p:txBody>
      </p:sp>
      <p:pic>
        <p:nvPicPr>
          <p:cNvPr id="6" name="Immagine 5" descr="downlo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881" y="4208444"/>
            <a:ext cx="2597379" cy="1068636"/>
          </a:xfrm>
          <a:prstGeom prst="rect">
            <a:avLst/>
          </a:prstGeom>
        </p:spPr>
      </p:pic>
      <p:sp>
        <p:nvSpPr>
          <p:cNvPr id="7" name="Freccia a destra 6"/>
          <p:cNvSpPr/>
          <p:nvPr/>
        </p:nvSpPr>
        <p:spPr>
          <a:xfrm>
            <a:off x="1485755" y="5809202"/>
            <a:ext cx="396607" cy="27542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802282" y="5751094"/>
            <a:ext cx="3157644" cy="4422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56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D3415F1D-73A6-4FEE-B159-77EB19866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 Ruolo dell’endoscopia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068FE3-3EA0-400A-8BC6-D0013EA86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46" y="2811615"/>
            <a:ext cx="9833548" cy="2693976"/>
          </a:xfrm>
        </p:spPr>
        <p:txBody>
          <a:bodyPr>
            <a:noAutofit/>
          </a:bodyPr>
          <a:lstStyle/>
          <a:p>
            <a:r>
              <a:rPr lang="it-IT" sz="2200" dirty="0">
                <a:solidFill>
                  <a:srgbClr val="000000"/>
                </a:solidFill>
              </a:rPr>
              <a:t>Obiettivi primari: </a:t>
            </a:r>
            <a:r>
              <a:rPr lang="it-IT" sz="2200" b="1" dirty="0" err="1">
                <a:solidFill>
                  <a:srgbClr val="000000"/>
                </a:solidFill>
              </a:rPr>
              <a:t>early</a:t>
            </a:r>
            <a:r>
              <a:rPr lang="it-IT" sz="2200" b="1" dirty="0">
                <a:solidFill>
                  <a:srgbClr val="000000"/>
                </a:solidFill>
              </a:rPr>
              <a:t> detection </a:t>
            </a:r>
            <a:r>
              <a:rPr lang="it-IT" sz="2200" dirty="0">
                <a:solidFill>
                  <a:srgbClr val="000000"/>
                </a:solidFill>
              </a:rPr>
              <a:t>del cancro e sua </a:t>
            </a:r>
            <a:r>
              <a:rPr lang="it-IT" sz="2200" b="1" dirty="0">
                <a:solidFill>
                  <a:srgbClr val="000000"/>
                </a:solidFill>
              </a:rPr>
              <a:t>prevenzione</a:t>
            </a:r>
            <a:r>
              <a:rPr lang="it-IT" sz="2200" dirty="0">
                <a:solidFill>
                  <a:srgbClr val="000000"/>
                </a:solidFill>
              </a:rPr>
              <a:t> con </a:t>
            </a:r>
            <a:r>
              <a:rPr lang="it-IT" sz="2200" dirty="0" err="1">
                <a:solidFill>
                  <a:srgbClr val="000000"/>
                </a:solidFill>
              </a:rPr>
              <a:t>polipectomia</a:t>
            </a:r>
            <a:endParaRPr lang="it-IT" sz="2200" dirty="0">
              <a:solidFill>
                <a:srgbClr val="000000"/>
              </a:solidFill>
            </a:endParaRPr>
          </a:p>
          <a:p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dirty="0">
                <a:solidFill>
                  <a:srgbClr val="000000"/>
                </a:solidFill>
              </a:rPr>
              <a:t>I polipi nella FAP seguono la sequenza adenoma- carcinoma in </a:t>
            </a:r>
            <a:r>
              <a:rPr lang="it-IT" sz="2200" b="1" dirty="0">
                <a:solidFill>
                  <a:srgbClr val="000000"/>
                </a:solidFill>
              </a:rPr>
              <a:t>15-20 anni</a:t>
            </a:r>
          </a:p>
          <a:p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dirty="0" err="1">
                <a:solidFill>
                  <a:srgbClr val="000000"/>
                </a:solidFill>
              </a:rPr>
              <a:t>Barrow</a:t>
            </a:r>
            <a:r>
              <a:rPr lang="it-IT" sz="2200" dirty="0">
                <a:solidFill>
                  <a:srgbClr val="000000"/>
                </a:solidFill>
              </a:rPr>
              <a:t> </a:t>
            </a:r>
            <a:r>
              <a:rPr lang="it-IT" sz="2200" dirty="0" err="1">
                <a:solidFill>
                  <a:srgbClr val="000000"/>
                </a:solidFill>
              </a:rPr>
              <a:t>et</a:t>
            </a:r>
            <a:r>
              <a:rPr lang="it-IT" sz="2200" dirty="0">
                <a:solidFill>
                  <a:srgbClr val="000000"/>
                </a:solidFill>
              </a:rPr>
              <a:t> al (2013): 26/27 studi della </a:t>
            </a:r>
            <a:r>
              <a:rPr lang="it-IT" sz="2200" dirty="0" err="1">
                <a:solidFill>
                  <a:srgbClr val="000000"/>
                </a:solidFill>
              </a:rPr>
              <a:t>review</a:t>
            </a:r>
            <a:r>
              <a:rPr lang="it-IT" sz="2200" dirty="0">
                <a:solidFill>
                  <a:srgbClr val="000000"/>
                </a:solidFill>
              </a:rPr>
              <a:t> con </a:t>
            </a:r>
            <a:r>
              <a:rPr lang="it-IT" sz="2200" b="1" dirty="0">
                <a:solidFill>
                  <a:srgbClr val="000000"/>
                </a:solidFill>
              </a:rPr>
              <a:t>incidenza</a:t>
            </a:r>
            <a:r>
              <a:rPr lang="it-IT" sz="2200" dirty="0">
                <a:solidFill>
                  <a:srgbClr val="000000"/>
                </a:solidFill>
              </a:rPr>
              <a:t> di CRC ridotta nei sottoposti a screening; 8/</a:t>
            </a:r>
            <a:r>
              <a:rPr lang="it-IT" sz="2200" dirty="0" err="1">
                <a:solidFill>
                  <a:srgbClr val="000000"/>
                </a:solidFill>
              </a:rPr>
              <a:t>8</a:t>
            </a:r>
            <a:r>
              <a:rPr lang="it-IT" sz="2200" dirty="0">
                <a:solidFill>
                  <a:srgbClr val="000000"/>
                </a:solidFill>
              </a:rPr>
              <a:t> studi con riduzione della </a:t>
            </a:r>
            <a:r>
              <a:rPr lang="it-IT" sz="2200" b="1" dirty="0">
                <a:solidFill>
                  <a:srgbClr val="000000"/>
                </a:solidFill>
              </a:rPr>
              <a:t>mortalità</a:t>
            </a:r>
            <a:r>
              <a:rPr lang="it-IT" sz="2200" dirty="0">
                <a:solidFill>
                  <a:srgbClr val="000000"/>
                </a:solidFill>
              </a:rPr>
              <a:t> CRC- </a:t>
            </a:r>
            <a:r>
              <a:rPr lang="it-IT" sz="2200" dirty="0" err="1">
                <a:solidFill>
                  <a:srgbClr val="000000"/>
                </a:solidFill>
              </a:rPr>
              <a:t>relata</a:t>
            </a:r>
            <a:r>
              <a:rPr lang="it-IT" sz="2200" dirty="0">
                <a:solidFill>
                  <a:srgbClr val="000000"/>
                </a:solidFill>
              </a:rPr>
              <a:t>.</a:t>
            </a:r>
          </a:p>
          <a:p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dirty="0" err="1">
                <a:solidFill>
                  <a:srgbClr val="000000"/>
                </a:solidFill>
              </a:rPr>
              <a:t>Bülow</a:t>
            </a:r>
            <a:r>
              <a:rPr lang="it-IT" sz="2200" dirty="0">
                <a:solidFill>
                  <a:srgbClr val="000000"/>
                </a:solidFill>
              </a:rPr>
              <a:t> </a:t>
            </a:r>
            <a:r>
              <a:rPr lang="it-IT" sz="2200" dirty="0" err="1">
                <a:solidFill>
                  <a:srgbClr val="000000"/>
                </a:solidFill>
              </a:rPr>
              <a:t>et</a:t>
            </a:r>
            <a:r>
              <a:rPr lang="it-IT" sz="2200" dirty="0">
                <a:solidFill>
                  <a:srgbClr val="000000"/>
                </a:solidFill>
              </a:rPr>
              <a:t> al (1995): </a:t>
            </a:r>
            <a:r>
              <a:rPr lang="it-IT" sz="2200" b="1" dirty="0">
                <a:solidFill>
                  <a:srgbClr val="000000"/>
                </a:solidFill>
              </a:rPr>
              <a:t>sopravvivenza</a:t>
            </a:r>
            <a:r>
              <a:rPr lang="it-IT" sz="2200" dirty="0">
                <a:solidFill>
                  <a:srgbClr val="000000"/>
                </a:solidFill>
              </a:rPr>
              <a:t> a 10 anni aumentata se prevenzione</a:t>
            </a:r>
          </a:p>
        </p:txBody>
      </p:sp>
      <p:pic>
        <p:nvPicPr>
          <p:cNvPr id="6" name="Immagine 5" descr="UCBM_Endoscopia_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488" y="5307659"/>
            <a:ext cx="2463089" cy="138508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198935" y="2811615"/>
            <a:ext cx="1837299" cy="3395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850966" y="2811616"/>
            <a:ext cx="1533379" cy="3395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738425" y="4463654"/>
            <a:ext cx="2827606" cy="2531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5345724" y="4788213"/>
            <a:ext cx="4403188" cy="2531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85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926F881-FFC7-423D-BD1E-8FE6E236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 Strategie di screening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6B9F42-AC62-4414-898B-2DBA84CB1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108" y="2266028"/>
            <a:ext cx="9833548" cy="2693976"/>
          </a:xfrm>
        </p:spPr>
        <p:txBody>
          <a:bodyPr>
            <a:noAutofit/>
          </a:bodyPr>
          <a:lstStyle/>
          <a:p>
            <a:r>
              <a:rPr lang="it-IT" sz="2200" dirty="0">
                <a:solidFill>
                  <a:srgbClr val="000000"/>
                </a:solidFill>
              </a:rPr>
              <a:t>Nella </a:t>
            </a:r>
            <a:r>
              <a:rPr lang="it-IT" sz="2200" b="1" dirty="0">
                <a:solidFill>
                  <a:srgbClr val="000000"/>
                </a:solidFill>
              </a:rPr>
              <a:t>FAP</a:t>
            </a:r>
            <a:r>
              <a:rPr lang="it-IT" sz="2200" dirty="0">
                <a:solidFill>
                  <a:srgbClr val="000000"/>
                </a:solidFill>
              </a:rPr>
              <a:t> questionabile se RSS o colonscopia come prima metodica (bambini!)</a:t>
            </a:r>
          </a:p>
          <a:p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dirty="0">
                <a:solidFill>
                  <a:srgbClr val="000000"/>
                </a:solidFill>
              </a:rPr>
              <a:t>Nella </a:t>
            </a:r>
            <a:r>
              <a:rPr lang="it-IT" sz="2200" b="1" dirty="0">
                <a:solidFill>
                  <a:srgbClr val="000000"/>
                </a:solidFill>
              </a:rPr>
              <a:t>AFAP</a:t>
            </a:r>
            <a:r>
              <a:rPr lang="it-IT" sz="2200" dirty="0">
                <a:solidFill>
                  <a:srgbClr val="000000"/>
                </a:solidFill>
              </a:rPr>
              <a:t> letteratura/evidenza molto più limitata . Coinvolgimento più prossimale: colonscopia!</a:t>
            </a:r>
          </a:p>
          <a:p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dirty="0">
                <a:solidFill>
                  <a:srgbClr val="000000"/>
                </a:solidFill>
              </a:rPr>
              <a:t>Nella </a:t>
            </a:r>
            <a:r>
              <a:rPr lang="it-IT" sz="2200" b="1" dirty="0">
                <a:solidFill>
                  <a:srgbClr val="000000"/>
                </a:solidFill>
              </a:rPr>
              <a:t>MAP</a:t>
            </a:r>
            <a:r>
              <a:rPr lang="it-IT" sz="2200" dirty="0">
                <a:solidFill>
                  <a:srgbClr val="000000"/>
                </a:solidFill>
              </a:rPr>
              <a:t> possibile risparmio del retto, anche numerose lesioni serrate: colonscopia!</a:t>
            </a:r>
          </a:p>
          <a:p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dirty="0">
                <a:solidFill>
                  <a:srgbClr val="000000"/>
                </a:solidFill>
              </a:rPr>
              <a:t>Ruolo della </a:t>
            </a:r>
            <a:r>
              <a:rPr lang="it-IT" sz="2200" b="1" dirty="0" err="1">
                <a:solidFill>
                  <a:srgbClr val="000000"/>
                </a:solidFill>
              </a:rPr>
              <a:t>cromoendoscopia</a:t>
            </a:r>
            <a:r>
              <a:rPr lang="it-IT" sz="2200" dirty="0">
                <a:solidFill>
                  <a:srgbClr val="000000"/>
                </a:solidFill>
              </a:rPr>
              <a:t> al momento dubbio (non cambia il management!)</a:t>
            </a:r>
          </a:p>
          <a:p>
            <a:pPr>
              <a:buNone/>
            </a:pPr>
            <a:endParaRPr lang="it-IT" sz="1800" dirty="0">
              <a:solidFill>
                <a:srgbClr val="000000"/>
              </a:solidFill>
            </a:endParaRPr>
          </a:p>
        </p:txBody>
      </p:sp>
      <p:pic>
        <p:nvPicPr>
          <p:cNvPr id="6" name="Immagine 5" descr="UCBM_Endoscopia_0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496" y="5855049"/>
            <a:ext cx="1626825" cy="91482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165435" y="2281057"/>
            <a:ext cx="4066553" cy="308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057997" y="3420801"/>
            <a:ext cx="1356900" cy="308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024934" y="4506577"/>
            <a:ext cx="1389963" cy="308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5943228" y="5345723"/>
            <a:ext cx="921805" cy="2672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1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0B92890A-5B0A-4BFA-9CF2-F7711AC7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 Strategie di screening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FF5EDD4-F123-4CB1-8CB7-B51755C6F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004" y="2286986"/>
            <a:ext cx="8752400" cy="425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5271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3B0FFA88-BC90-44FD-95F8-CD9C82F9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 Chirurgia, quando?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0B379C-6536-4CF8-981E-6312E1293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988" y="2960766"/>
            <a:ext cx="9833548" cy="2693976"/>
          </a:xfrm>
        </p:spPr>
        <p:txBody>
          <a:bodyPr>
            <a:normAutofit lnSpcReduction="10000"/>
          </a:bodyPr>
          <a:lstStyle/>
          <a:p>
            <a:r>
              <a:rPr lang="it-IT" sz="2200" b="1" dirty="0">
                <a:solidFill>
                  <a:srgbClr val="000000"/>
                </a:solidFill>
              </a:rPr>
              <a:t>Molti fattori</a:t>
            </a:r>
            <a:r>
              <a:rPr lang="it-IT" sz="2200" dirty="0">
                <a:solidFill>
                  <a:srgbClr val="000000"/>
                </a:solidFill>
              </a:rPr>
              <a:t>: età, </a:t>
            </a:r>
            <a:r>
              <a:rPr lang="it-IT" sz="2200" dirty="0" err="1">
                <a:solidFill>
                  <a:srgbClr val="000000"/>
                </a:solidFill>
              </a:rPr>
              <a:t>polyp</a:t>
            </a:r>
            <a:r>
              <a:rPr lang="it-IT" sz="2200" dirty="0">
                <a:solidFill>
                  <a:srgbClr val="000000"/>
                </a:solidFill>
              </a:rPr>
              <a:t> </a:t>
            </a:r>
            <a:r>
              <a:rPr lang="it-IT" sz="2200" dirty="0" err="1">
                <a:solidFill>
                  <a:srgbClr val="000000"/>
                </a:solidFill>
              </a:rPr>
              <a:t>burden</a:t>
            </a:r>
            <a:r>
              <a:rPr lang="it-IT" sz="2200" dirty="0">
                <a:solidFill>
                  <a:srgbClr val="000000"/>
                </a:solidFill>
              </a:rPr>
              <a:t> e coinvolgimento rettale,  sede della mutazione, rischio di tumori </a:t>
            </a:r>
            <a:r>
              <a:rPr lang="it-IT" sz="2200" dirty="0" err="1">
                <a:solidFill>
                  <a:srgbClr val="000000"/>
                </a:solidFill>
              </a:rPr>
              <a:t>desmoidi…</a:t>
            </a:r>
            <a:endParaRPr lang="it-IT" sz="2200" dirty="0">
              <a:solidFill>
                <a:srgbClr val="000000"/>
              </a:solidFill>
            </a:endParaRPr>
          </a:p>
          <a:p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dirty="0">
                <a:solidFill>
                  <a:srgbClr val="000000"/>
                </a:solidFill>
              </a:rPr>
              <a:t>Se &gt;20 polipi rettali, polipi &gt;1 cm o istologia avanzata: </a:t>
            </a:r>
            <a:r>
              <a:rPr lang="it-IT" sz="2200" b="1" dirty="0">
                <a:solidFill>
                  <a:srgbClr val="000000"/>
                </a:solidFill>
              </a:rPr>
              <a:t>colectomia totale con IPAA</a:t>
            </a:r>
            <a:r>
              <a:rPr lang="it-IT" sz="2200" dirty="0">
                <a:solidFill>
                  <a:srgbClr val="000000"/>
                </a:solidFill>
              </a:rPr>
              <a:t>. </a:t>
            </a:r>
            <a:br>
              <a:rPr lang="it-IT" sz="2200" dirty="0">
                <a:solidFill>
                  <a:srgbClr val="000000"/>
                </a:solidFill>
              </a:rPr>
            </a:br>
            <a:r>
              <a:rPr lang="it-IT" sz="2200" dirty="0">
                <a:solidFill>
                  <a:srgbClr val="000000"/>
                </a:solidFill>
              </a:rPr>
              <a:t>Rischio cumulativo di ca. pari a 1% in 10 </a:t>
            </a:r>
            <a:r>
              <a:rPr lang="it-IT" sz="2200" dirty="0" err="1">
                <a:solidFill>
                  <a:srgbClr val="000000"/>
                </a:solidFill>
              </a:rPr>
              <a:t>aa</a:t>
            </a:r>
            <a:endParaRPr lang="it-IT" sz="2200" dirty="0">
              <a:solidFill>
                <a:srgbClr val="000000"/>
              </a:solidFill>
            </a:endParaRPr>
          </a:p>
          <a:p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b="1" dirty="0">
                <a:solidFill>
                  <a:srgbClr val="000000"/>
                </a:solidFill>
              </a:rPr>
              <a:t>Colectomia con IRA</a:t>
            </a:r>
            <a:r>
              <a:rPr lang="it-IT" sz="2200" dirty="0">
                <a:solidFill>
                  <a:srgbClr val="000000"/>
                </a:solidFill>
              </a:rPr>
              <a:t>: aumentato rischio di ca. </a:t>
            </a:r>
            <a:r>
              <a:rPr lang="it-IT" sz="2200" dirty="0" err="1">
                <a:solidFill>
                  <a:srgbClr val="000000"/>
                </a:solidFill>
              </a:rPr>
              <a:t>reattale</a:t>
            </a:r>
            <a:r>
              <a:rPr lang="it-IT" sz="2200" dirty="0">
                <a:solidFill>
                  <a:srgbClr val="000000"/>
                </a:solidFill>
              </a:rPr>
              <a:t>  (sorveglianza!) ma considerabile nelle donne giovani</a:t>
            </a:r>
          </a:p>
          <a:p>
            <a:endParaRPr lang="it-IT" sz="1900" dirty="0">
              <a:solidFill>
                <a:srgbClr val="000000"/>
              </a:solidFill>
            </a:endParaRPr>
          </a:p>
        </p:txBody>
      </p:sp>
      <p:pic>
        <p:nvPicPr>
          <p:cNvPr id="6" name="Immagine 5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012" y="5497399"/>
            <a:ext cx="2166650" cy="121738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388109" y="3938954"/>
            <a:ext cx="3232999" cy="3989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274284" y="4994031"/>
            <a:ext cx="2312977" cy="3210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30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9DC763-416A-48F1-B326-9D8B0C6F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/>
              <a:t>Caso clinico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B5CC22-895B-42DB-BE09-F2604252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17" y="1870517"/>
            <a:ext cx="10238317" cy="3227626"/>
          </a:xfrm>
        </p:spPr>
        <p:txBody>
          <a:bodyPr anchor="ctr">
            <a:normAutofit/>
          </a:bodyPr>
          <a:lstStyle/>
          <a:p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M, 80 anni</a:t>
            </a:r>
          </a:p>
          <a:p>
            <a:endParaRPr lang="it-IT" sz="10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Anamnesi:  FAP con </a:t>
            </a:r>
            <a:r>
              <a:rPr lang="it-IT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emicolectomia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dx e epatectomia parziale(1996), prostatectomia totale per ca. (2011), TVP arto inferiore destro (2011), IRC terminale in valutazione per trapianto renale</a:t>
            </a:r>
          </a:p>
          <a:p>
            <a:endParaRPr lang="it-IT" sz="10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Figlia deceduta per FAP</a:t>
            </a:r>
          </a:p>
        </p:txBody>
      </p:sp>
      <p:pic>
        <p:nvPicPr>
          <p:cNvPr id="8" name="Immagine 7" descr="ren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48" y="5010150"/>
            <a:ext cx="2466975" cy="1847850"/>
          </a:xfrm>
          <a:prstGeom prst="rect">
            <a:avLst/>
          </a:prstGeom>
        </p:spPr>
      </p:pic>
      <p:pic>
        <p:nvPicPr>
          <p:cNvPr id="9" name="Immagine 8" descr="f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793" y="5089794"/>
            <a:ext cx="1800341" cy="1575298"/>
          </a:xfrm>
          <a:prstGeom prst="rect">
            <a:avLst/>
          </a:prstGeom>
        </p:spPr>
      </p:pic>
      <p:pic>
        <p:nvPicPr>
          <p:cNvPr id="10" name="Immagine 9" descr="prostat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43" y="5012675"/>
            <a:ext cx="1834308" cy="1834308"/>
          </a:xfrm>
          <a:prstGeom prst="rect">
            <a:avLst/>
          </a:prstGeom>
        </p:spPr>
      </p:pic>
      <p:pic>
        <p:nvPicPr>
          <p:cNvPr id="11" name="Immagine 10" descr="tv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9964" y="5115728"/>
            <a:ext cx="29337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74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E82AC222-C326-4561-96FF-D2A4B39B1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EA954B-1428-41C6-8A9D-14C20353E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73" y="2188748"/>
            <a:ext cx="9833548" cy="619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200" b="1" dirty="0">
                <a:solidFill>
                  <a:srgbClr val="000000"/>
                </a:solidFill>
              </a:rPr>
              <a:t>E IL TRATTO DIGESTIVO SUPERIORE?</a:t>
            </a:r>
          </a:p>
        </p:txBody>
      </p:sp>
      <p:pic>
        <p:nvPicPr>
          <p:cNvPr id="6" name="Immagine 5" descr="apparato-digerente-umano_clip_image002_00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437" y="3018789"/>
            <a:ext cx="3424066" cy="3334587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4840472" y="3238959"/>
            <a:ext cx="1817783" cy="23245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247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EC3EE913-141E-40E4-A08B-3D3EA3DB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967357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</a:t>
            </a:r>
            <a:br>
              <a:rPr lang="it-IT" sz="4000" b="1" dirty="0"/>
            </a:br>
            <a:r>
              <a:rPr lang="it-IT" sz="4000" b="1" dirty="0"/>
              <a:t>coinvolgimento gastrico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9C2956-1ED6-4AD5-A734-C68CB518D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483" y="2985574"/>
            <a:ext cx="10366872" cy="3547428"/>
          </a:xfrm>
        </p:spPr>
        <p:txBody>
          <a:bodyPr>
            <a:normAutofit/>
          </a:bodyPr>
          <a:lstStyle/>
          <a:p>
            <a:pPr algn="just"/>
            <a:r>
              <a:rPr lang="it-IT" sz="2200" b="1" dirty="0">
                <a:solidFill>
                  <a:srgbClr val="000000"/>
                </a:solidFill>
              </a:rPr>
              <a:t>Polipi ghiandolari </a:t>
            </a:r>
            <a:r>
              <a:rPr lang="it-IT" sz="2200" b="1" dirty="0" err="1">
                <a:solidFill>
                  <a:srgbClr val="000000"/>
                </a:solidFill>
              </a:rPr>
              <a:t>fundici</a:t>
            </a:r>
            <a:r>
              <a:rPr lang="it-IT" sz="2200" b="1" dirty="0">
                <a:solidFill>
                  <a:srgbClr val="000000"/>
                </a:solidFill>
              </a:rPr>
              <a:t> (</a:t>
            </a:r>
            <a:r>
              <a:rPr lang="it-IT" sz="2200" b="1" dirty="0" err="1">
                <a:solidFill>
                  <a:srgbClr val="000000"/>
                </a:solidFill>
              </a:rPr>
              <a:t>FGPs</a:t>
            </a:r>
            <a:r>
              <a:rPr lang="it-IT" sz="2200" b="1" dirty="0">
                <a:solidFill>
                  <a:srgbClr val="000000"/>
                </a:solidFill>
              </a:rPr>
              <a:t>) </a:t>
            </a:r>
            <a:r>
              <a:rPr lang="it-IT" sz="2200" dirty="0">
                <a:solidFill>
                  <a:srgbClr val="000000"/>
                </a:solidFill>
              </a:rPr>
              <a:t>fino all’88%, dall’età pediatrica. Displasia nel 42% (3% di alto grado), rara la degenerazione (&gt;37 anni,  polipi di  &gt;3 cm). Se presente </a:t>
            </a:r>
            <a:r>
              <a:rPr lang="it-IT" sz="2200" u="sng" dirty="0">
                <a:solidFill>
                  <a:srgbClr val="000000"/>
                </a:solidFill>
              </a:rPr>
              <a:t>tappeto di </a:t>
            </a:r>
            <a:r>
              <a:rPr lang="it-IT" sz="2200" u="sng" dirty="0" err="1">
                <a:solidFill>
                  <a:srgbClr val="000000"/>
                </a:solidFill>
              </a:rPr>
              <a:t>FGPs</a:t>
            </a:r>
            <a:r>
              <a:rPr lang="it-IT" sz="2200" dirty="0">
                <a:solidFill>
                  <a:srgbClr val="000000"/>
                </a:solidFill>
              </a:rPr>
              <a:t>, specie al fondo: </a:t>
            </a:r>
            <a:r>
              <a:rPr lang="it-IT" sz="2200" u="sng" dirty="0">
                <a:solidFill>
                  <a:srgbClr val="000000"/>
                </a:solidFill>
              </a:rPr>
              <a:t>EGDS ogni 3- 6 mesi con demolizione dei polipi </a:t>
            </a:r>
            <a:r>
              <a:rPr lang="it-IT" sz="2200" u="sng" dirty="0" err="1">
                <a:solidFill>
                  <a:srgbClr val="000000"/>
                </a:solidFill>
              </a:rPr>
              <a:t>maggiori*</a:t>
            </a:r>
            <a:r>
              <a:rPr lang="it-IT" sz="2200" dirty="0">
                <a:solidFill>
                  <a:srgbClr val="000000"/>
                </a:solidFill>
              </a:rPr>
              <a:t>.</a:t>
            </a:r>
          </a:p>
          <a:p>
            <a:pPr algn="just"/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b="1" dirty="0">
                <a:solidFill>
                  <a:srgbClr val="000000"/>
                </a:solidFill>
              </a:rPr>
              <a:t>Adenomi</a:t>
            </a:r>
            <a:r>
              <a:rPr lang="it-IT" sz="2200" dirty="0">
                <a:solidFill>
                  <a:srgbClr val="000000"/>
                </a:solidFill>
              </a:rPr>
              <a:t>: meno comuni (10%, maggiore in Asia). </a:t>
            </a:r>
            <a:br>
              <a:rPr lang="it-IT" sz="2200" dirty="0">
                <a:solidFill>
                  <a:srgbClr val="000000"/>
                </a:solidFill>
              </a:rPr>
            </a:br>
            <a:r>
              <a:rPr lang="it-IT" sz="2200" dirty="0">
                <a:solidFill>
                  <a:srgbClr val="000000"/>
                </a:solidFill>
              </a:rPr>
              <a:t>Antro: lesioni piatte, sessili di colorito rosso. Corpo e fondo: più simili a </a:t>
            </a:r>
            <a:r>
              <a:rPr lang="it-IT" sz="2200" dirty="0" err="1">
                <a:solidFill>
                  <a:srgbClr val="000000"/>
                </a:solidFill>
              </a:rPr>
              <a:t>FGPs</a:t>
            </a:r>
            <a:r>
              <a:rPr lang="it-IT" sz="2200" dirty="0">
                <a:solidFill>
                  <a:srgbClr val="000000"/>
                </a:solidFill>
              </a:rPr>
              <a:t>. </a:t>
            </a:r>
          </a:p>
          <a:p>
            <a:pPr algn="just"/>
            <a:endParaRPr lang="it-IT" sz="2200" dirty="0">
              <a:solidFill>
                <a:srgbClr val="000000"/>
              </a:solidFill>
            </a:endParaRPr>
          </a:p>
          <a:p>
            <a:pPr algn="just"/>
            <a:r>
              <a:rPr lang="it-IT" sz="2200" b="1" dirty="0">
                <a:solidFill>
                  <a:srgbClr val="000000"/>
                </a:solidFill>
              </a:rPr>
              <a:t>Ca. gastrico: </a:t>
            </a:r>
            <a:r>
              <a:rPr lang="it-IT" sz="2200" dirty="0">
                <a:solidFill>
                  <a:srgbClr val="000000"/>
                </a:solidFill>
              </a:rPr>
              <a:t>in Occidente 1-6% (in Oriente più frequente), 23 anni dopo una colectomia. Quadri sincroni/ </a:t>
            </a:r>
            <a:r>
              <a:rPr lang="it-IT" sz="2200" dirty="0" err="1">
                <a:solidFill>
                  <a:srgbClr val="000000"/>
                </a:solidFill>
              </a:rPr>
              <a:t>metacroni</a:t>
            </a:r>
            <a:r>
              <a:rPr lang="it-IT" sz="2200" dirty="0">
                <a:solidFill>
                  <a:srgbClr val="000000"/>
                </a:solidFill>
              </a:rPr>
              <a:t>. Ruolo EUS?</a:t>
            </a:r>
          </a:p>
          <a:p>
            <a:endParaRPr lang="it-IT" sz="1400" dirty="0">
              <a:solidFill>
                <a:srgbClr val="00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86971" y="2999642"/>
            <a:ext cx="3745878" cy="3084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602874" y="4417765"/>
            <a:ext cx="1043045" cy="2918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584548" y="5542959"/>
            <a:ext cx="1395158" cy="3305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unnam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923" y="3018622"/>
            <a:ext cx="1389857" cy="1200837"/>
          </a:xfrm>
          <a:prstGeom prst="rect">
            <a:avLst/>
          </a:prstGeom>
        </p:spPr>
      </p:pic>
      <p:pic>
        <p:nvPicPr>
          <p:cNvPr id="12" name="Immagine 11" descr="Paris-Klassifikationen-oberflaechlicher-Tumoren-im-Magen-Abb-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5657" y="5122843"/>
            <a:ext cx="1395158" cy="117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4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9927EA5-3054-4439-8579-FD65C9F2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039977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</a:t>
            </a:r>
            <a:br>
              <a:rPr lang="it-IT" sz="4000" b="1" dirty="0"/>
            </a:br>
            <a:r>
              <a:rPr lang="it-IT" sz="4000" b="1" dirty="0"/>
              <a:t>coinvolgimento duodenale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D684A7-B6E5-4F85-8741-1CA393CFF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500090"/>
            <a:ext cx="9833548" cy="2693976"/>
          </a:xfrm>
        </p:spPr>
        <p:txBody>
          <a:bodyPr>
            <a:normAutofit/>
          </a:bodyPr>
          <a:lstStyle/>
          <a:p>
            <a:r>
              <a:rPr lang="it-IT" sz="2200" b="1" dirty="0">
                <a:solidFill>
                  <a:srgbClr val="000000"/>
                </a:solidFill>
              </a:rPr>
              <a:t>Adenomi duodenali </a:t>
            </a:r>
            <a:r>
              <a:rPr lang="it-IT" sz="2200" dirty="0">
                <a:solidFill>
                  <a:srgbClr val="000000"/>
                </a:solidFill>
              </a:rPr>
              <a:t>si verificano in &gt;90% dei pazienti, età media 52 anni</a:t>
            </a:r>
          </a:p>
          <a:p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dirty="0">
                <a:solidFill>
                  <a:srgbClr val="000000"/>
                </a:solidFill>
              </a:rPr>
              <a:t>Coinvolgimento duodenale iniziale in 52% dei pazienti pediatrici (media 12 anni), II porzione, </a:t>
            </a:r>
            <a:r>
              <a:rPr lang="it-IT" sz="2200" dirty="0" err="1">
                <a:solidFill>
                  <a:srgbClr val="000000"/>
                </a:solidFill>
              </a:rPr>
              <a:t>periampollare</a:t>
            </a:r>
            <a:r>
              <a:rPr lang="it-IT" sz="2200" dirty="0">
                <a:solidFill>
                  <a:srgbClr val="000000"/>
                </a:solidFill>
              </a:rPr>
              <a:t>, raramente la papilla. Rara la displasia di alto grado. </a:t>
            </a:r>
          </a:p>
          <a:p>
            <a:endParaRPr lang="it-IT" sz="2000" dirty="0">
              <a:solidFill>
                <a:srgbClr val="000000"/>
              </a:solidFill>
            </a:endParaRPr>
          </a:p>
        </p:txBody>
      </p:sp>
      <p:pic>
        <p:nvPicPr>
          <p:cNvPr id="6" name="Immagine 5" descr="felice.cosentino_tst_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528" y="4274545"/>
            <a:ext cx="3199783" cy="239450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676564" y="3671668"/>
            <a:ext cx="3381836" cy="3021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401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99EDB7E8-628E-47F8-8586-EC407BACE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122104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</a:t>
            </a:r>
            <a:br>
              <a:rPr lang="it-IT" sz="4000" b="1" dirty="0"/>
            </a:br>
            <a:r>
              <a:rPr lang="it-IT" sz="4000" b="1" dirty="0"/>
              <a:t>coinvolgimento duodenale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A181AB2-6859-4A3D-AA75-B2CEFE33B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64" y="3481472"/>
            <a:ext cx="11695979" cy="2581703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055077" y="3643532"/>
            <a:ext cx="7666892" cy="212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264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DFEE112-02F9-4601-9D3C-CE5F6F31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981426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</a:t>
            </a:r>
            <a:br>
              <a:rPr lang="it-IT" sz="4000" b="1" dirty="0"/>
            </a:br>
            <a:r>
              <a:rPr lang="it-IT" sz="4000" b="1" dirty="0"/>
              <a:t>coinvolgimento duodenale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E55721-436A-4A5B-A073-71ADF13A3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114" y="2799472"/>
            <a:ext cx="10846191" cy="3731493"/>
          </a:xfrm>
        </p:spPr>
        <p:txBody>
          <a:bodyPr>
            <a:normAutofit/>
          </a:bodyPr>
          <a:lstStyle/>
          <a:p>
            <a:pPr algn="just"/>
            <a:r>
              <a:rPr lang="it-IT" sz="2200" dirty="0" err="1">
                <a:solidFill>
                  <a:srgbClr val="000000"/>
                </a:solidFill>
              </a:rPr>
              <a:t>Spigelmann</a:t>
            </a:r>
            <a:r>
              <a:rPr lang="it-IT" sz="2200" dirty="0">
                <a:solidFill>
                  <a:srgbClr val="000000"/>
                </a:solidFill>
              </a:rPr>
              <a:t> score Modificato:</a:t>
            </a:r>
            <a:r>
              <a:rPr lang="it-IT" sz="2200" b="1" dirty="0">
                <a:solidFill>
                  <a:srgbClr val="000000"/>
                </a:solidFill>
              </a:rPr>
              <a:t> non validato per la loro gestione delle lesioni </a:t>
            </a:r>
            <a:r>
              <a:rPr lang="it-IT" sz="2200" b="1" dirty="0" err="1">
                <a:solidFill>
                  <a:srgbClr val="000000"/>
                </a:solidFill>
              </a:rPr>
              <a:t>ampollari</a:t>
            </a:r>
            <a:r>
              <a:rPr lang="it-IT" sz="2200" b="1" dirty="0">
                <a:solidFill>
                  <a:srgbClr val="000000"/>
                </a:solidFill>
              </a:rPr>
              <a:t> </a:t>
            </a:r>
            <a:endParaRPr lang="it-IT" sz="2200" dirty="0">
              <a:solidFill>
                <a:srgbClr val="000000"/>
              </a:solidFill>
            </a:endParaRPr>
          </a:p>
          <a:p>
            <a:pPr algn="just"/>
            <a:endParaRPr lang="it-IT" sz="2200" dirty="0">
              <a:solidFill>
                <a:srgbClr val="000000"/>
              </a:solidFill>
            </a:endParaRPr>
          </a:p>
          <a:p>
            <a:pPr algn="just"/>
            <a:r>
              <a:rPr lang="it-IT" sz="2200" dirty="0">
                <a:solidFill>
                  <a:srgbClr val="000000"/>
                </a:solidFill>
              </a:rPr>
              <a:t>La poliposi duodenale è </a:t>
            </a:r>
            <a:r>
              <a:rPr lang="it-IT" sz="2200" b="1" dirty="0">
                <a:solidFill>
                  <a:srgbClr val="000000"/>
                </a:solidFill>
              </a:rPr>
              <a:t>più rara nella MAP, </a:t>
            </a:r>
            <a:r>
              <a:rPr lang="it-IT" sz="2200" dirty="0">
                <a:solidFill>
                  <a:srgbClr val="000000"/>
                </a:solidFill>
              </a:rPr>
              <a:t>ed in età più tardiva. </a:t>
            </a:r>
            <a:r>
              <a:rPr lang="it-IT" sz="2200" b="1" dirty="0">
                <a:solidFill>
                  <a:srgbClr val="000000"/>
                </a:solidFill>
              </a:rPr>
              <a:t>Non casi di coinvolgimento </a:t>
            </a:r>
            <a:r>
              <a:rPr lang="it-IT" sz="2200" b="1" dirty="0" err="1">
                <a:solidFill>
                  <a:srgbClr val="000000"/>
                </a:solidFill>
              </a:rPr>
              <a:t>ampollare</a:t>
            </a:r>
            <a:r>
              <a:rPr lang="it-IT" sz="2200" dirty="0">
                <a:solidFill>
                  <a:srgbClr val="000000"/>
                </a:solidFill>
              </a:rPr>
              <a:t>. </a:t>
            </a:r>
          </a:p>
          <a:p>
            <a:pPr algn="just"/>
            <a:endParaRPr lang="it-IT" sz="2200" dirty="0">
              <a:solidFill>
                <a:srgbClr val="000000"/>
              </a:solidFill>
            </a:endParaRPr>
          </a:p>
          <a:p>
            <a:pPr algn="just"/>
            <a:r>
              <a:rPr lang="it-IT" sz="2200" b="1" dirty="0">
                <a:solidFill>
                  <a:srgbClr val="000000"/>
                </a:solidFill>
              </a:rPr>
              <a:t>Casi a rischio</a:t>
            </a:r>
            <a:r>
              <a:rPr lang="it-IT" sz="2200" dirty="0">
                <a:solidFill>
                  <a:srgbClr val="000000"/>
                </a:solidFill>
              </a:rPr>
              <a:t>: Stadi III e IV alla diagnosi (cfr. anni di malattia);  polipi con HGD; polipi &gt;1 cm; </a:t>
            </a:r>
            <a:br>
              <a:rPr lang="it-IT" sz="2200" dirty="0">
                <a:solidFill>
                  <a:srgbClr val="000000"/>
                </a:solidFill>
              </a:rPr>
            </a:br>
            <a:r>
              <a:rPr lang="it-IT" sz="2200" dirty="0">
                <a:solidFill>
                  <a:srgbClr val="000000"/>
                </a:solidFill>
              </a:rPr>
              <a:t>crescita piatta «a tappeto»</a:t>
            </a:r>
          </a:p>
        </p:txBody>
      </p:sp>
      <p:sp>
        <p:nvSpPr>
          <p:cNvPr id="6" name="Rettangolo 5"/>
          <p:cNvSpPr/>
          <p:nvPr/>
        </p:nvSpPr>
        <p:spPr>
          <a:xfrm>
            <a:off x="874734" y="4726746"/>
            <a:ext cx="1671517" cy="297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felice.cosentino_tst_1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265" y="5237533"/>
            <a:ext cx="2150719" cy="160945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296769" y="2799472"/>
            <a:ext cx="6479084" cy="3924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33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514B6C1-6B1B-4F40-B1A1-EA100BACC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911087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</a:t>
            </a:r>
            <a:br>
              <a:rPr lang="it-IT" sz="4000" b="1" dirty="0"/>
            </a:br>
            <a:r>
              <a:rPr lang="it-IT" sz="4000" b="1" dirty="0"/>
              <a:t>coinvolgimento duodenale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FEEF62-5E2A-46B2-B16B-008B5E915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317" y="2670435"/>
            <a:ext cx="9833548" cy="2693976"/>
          </a:xfrm>
        </p:spPr>
        <p:txBody>
          <a:bodyPr>
            <a:noAutofit/>
          </a:bodyPr>
          <a:lstStyle/>
          <a:p>
            <a:r>
              <a:rPr lang="it-IT" sz="2200" b="1" dirty="0">
                <a:solidFill>
                  <a:srgbClr val="000000"/>
                </a:solidFill>
              </a:rPr>
              <a:t>Ca. duodenale</a:t>
            </a:r>
            <a:r>
              <a:rPr lang="it-IT" sz="2200" dirty="0">
                <a:solidFill>
                  <a:srgbClr val="000000"/>
                </a:solidFill>
              </a:rPr>
              <a:t>: con i tumori </a:t>
            </a:r>
            <a:r>
              <a:rPr lang="it-IT" sz="2200" dirty="0" err="1">
                <a:solidFill>
                  <a:srgbClr val="000000"/>
                </a:solidFill>
              </a:rPr>
              <a:t>desmoidi</a:t>
            </a:r>
            <a:r>
              <a:rPr lang="it-IT" sz="2200" dirty="0">
                <a:solidFill>
                  <a:srgbClr val="000000"/>
                </a:solidFill>
              </a:rPr>
              <a:t> la seconda causa di morte dopo il CRC. Rischio cumulativo </a:t>
            </a:r>
            <a:r>
              <a:rPr lang="it-IT" sz="2200" b="1" dirty="0">
                <a:solidFill>
                  <a:srgbClr val="000000"/>
                </a:solidFill>
              </a:rPr>
              <a:t>4-10% </a:t>
            </a:r>
            <a:r>
              <a:rPr lang="it-IT" sz="2200" dirty="0">
                <a:solidFill>
                  <a:srgbClr val="000000"/>
                </a:solidFill>
              </a:rPr>
              <a:t>(fino al 36% per gli </a:t>
            </a:r>
            <a:r>
              <a:rPr lang="it-IT" sz="2200" dirty="0" err="1">
                <a:solidFill>
                  <a:srgbClr val="000000"/>
                </a:solidFill>
              </a:rPr>
              <a:t>Spigelman</a:t>
            </a:r>
            <a:r>
              <a:rPr lang="it-IT" sz="2200" dirty="0">
                <a:solidFill>
                  <a:srgbClr val="000000"/>
                </a:solidFill>
              </a:rPr>
              <a:t> IV). In genere nella </a:t>
            </a:r>
            <a:r>
              <a:rPr lang="it-IT" sz="2200" b="1" dirty="0">
                <a:solidFill>
                  <a:srgbClr val="000000"/>
                </a:solidFill>
              </a:rPr>
              <a:t>IV</a:t>
            </a:r>
            <a:r>
              <a:rPr lang="it-IT" sz="2200" dirty="0">
                <a:solidFill>
                  <a:srgbClr val="000000"/>
                </a:solidFill>
              </a:rPr>
              <a:t> </a:t>
            </a:r>
            <a:r>
              <a:rPr lang="it-IT" sz="2200" b="1" dirty="0">
                <a:solidFill>
                  <a:srgbClr val="000000"/>
                </a:solidFill>
              </a:rPr>
              <a:t>decade</a:t>
            </a:r>
          </a:p>
          <a:p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b="1" dirty="0">
                <a:solidFill>
                  <a:srgbClr val="000000"/>
                </a:solidFill>
              </a:rPr>
              <a:t>Metà</a:t>
            </a:r>
            <a:r>
              <a:rPr lang="it-IT" sz="2200" dirty="0">
                <a:solidFill>
                  <a:srgbClr val="000000"/>
                </a:solidFill>
              </a:rPr>
              <a:t> dei ca. duodenali sono localizzati all’</a:t>
            </a:r>
            <a:r>
              <a:rPr lang="it-IT" sz="2200" b="1" dirty="0">
                <a:solidFill>
                  <a:srgbClr val="000000"/>
                </a:solidFill>
              </a:rPr>
              <a:t>ampolla/</a:t>
            </a:r>
            <a:r>
              <a:rPr lang="it-IT" sz="2200" b="1" dirty="0" err="1">
                <a:solidFill>
                  <a:srgbClr val="000000"/>
                </a:solidFill>
              </a:rPr>
              <a:t>periampollari</a:t>
            </a:r>
            <a:r>
              <a:rPr lang="it-IT" sz="2200" dirty="0">
                <a:solidFill>
                  <a:srgbClr val="000000"/>
                </a:solidFill>
              </a:rPr>
              <a:t> (rischio 3-8.5%), seguiti da D1 e D3 e dal digiuno prossimale</a:t>
            </a:r>
          </a:p>
          <a:p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b="1" dirty="0">
                <a:solidFill>
                  <a:srgbClr val="000000"/>
                </a:solidFill>
              </a:rPr>
              <a:t>Sequenza di sviluppo simile al CRC</a:t>
            </a:r>
            <a:r>
              <a:rPr lang="it-IT" sz="2200" dirty="0">
                <a:solidFill>
                  <a:srgbClr val="000000"/>
                </a:solidFill>
              </a:rPr>
              <a:t> (sequenziale) </a:t>
            </a:r>
            <a:r>
              <a:rPr lang="it-IT" sz="2200" b="1" dirty="0">
                <a:solidFill>
                  <a:srgbClr val="000000"/>
                </a:solidFill>
              </a:rPr>
              <a:t>ma più lenta</a:t>
            </a:r>
            <a:r>
              <a:rPr lang="it-IT" sz="2200" dirty="0">
                <a:solidFill>
                  <a:srgbClr val="000000"/>
                </a:solidFill>
              </a:rPr>
              <a:t>, 15- 20 anni in media</a:t>
            </a:r>
          </a:p>
        </p:txBody>
      </p:sp>
      <p:pic>
        <p:nvPicPr>
          <p:cNvPr id="6" name="Immagine 5" descr="Ampulectomí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551" y="5598778"/>
            <a:ext cx="1851972" cy="123464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291672" y="2700997"/>
            <a:ext cx="6893336" cy="333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548759" y="5217591"/>
            <a:ext cx="7083047" cy="2909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38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1213B8F-AF81-426B-AF0B-1ACDB233C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967357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</a:t>
            </a:r>
            <a:br>
              <a:rPr lang="it-IT" sz="4000" b="1" dirty="0"/>
            </a:br>
            <a:r>
              <a:rPr lang="it-IT" sz="4000" b="1" dirty="0"/>
              <a:t>coinvolgimento duodenale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7971B3-A501-48AB-B4B5-B76BED5D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163" y="2816760"/>
            <a:ext cx="11138053" cy="3891881"/>
          </a:xfrm>
        </p:spPr>
        <p:txBody>
          <a:bodyPr>
            <a:normAutofit/>
          </a:bodyPr>
          <a:lstStyle/>
          <a:p>
            <a:r>
              <a:rPr lang="it-IT" sz="2200" b="1" dirty="0" err="1">
                <a:solidFill>
                  <a:srgbClr val="000000"/>
                </a:solidFill>
              </a:rPr>
              <a:t>Teniche</a:t>
            </a:r>
            <a:r>
              <a:rPr lang="it-IT" sz="2200" b="1" dirty="0">
                <a:solidFill>
                  <a:srgbClr val="000000"/>
                </a:solidFill>
              </a:rPr>
              <a:t> endoscopiche</a:t>
            </a:r>
            <a:r>
              <a:rPr lang="it-IT" sz="2200" dirty="0">
                <a:solidFill>
                  <a:srgbClr val="000000"/>
                </a:solidFill>
              </a:rPr>
              <a:t>: </a:t>
            </a:r>
            <a:r>
              <a:rPr lang="it-IT" sz="2200" dirty="0" err="1">
                <a:solidFill>
                  <a:srgbClr val="000000"/>
                </a:solidFill>
              </a:rPr>
              <a:t>polipectomia</a:t>
            </a:r>
            <a:r>
              <a:rPr lang="it-IT" sz="2200" dirty="0">
                <a:solidFill>
                  <a:srgbClr val="000000"/>
                </a:solidFill>
              </a:rPr>
              <a:t>, EMR, ablazione con APC. Non esistono studi di comparazione.</a:t>
            </a:r>
          </a:p>
          <a:p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dirty="0">
                <a:solidFill>
                  <a:srgbClr val="000000"/>
                </a:solidFill>
              </a:rPr>
              <a:t> Alti tassi  di resezione completa (&gt;90%) ma possibili complicanze! </a:t>
            </a:r>
          </a:p>
          <a:p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dirty="0">
                <a:solidFill>
                  <a:srgbClr val="000000"/>
                </a:solidFill>
              </a:rPr>
              <a:t>Necessaria asportazione da personale esperto in centri di terzo livello</a:t>
            </a:r>
          </a:p>
          <a:p>
            <a:endParaRPr lang="it-IT" sz="2200" dirty="0">
              <a:solidFill>
                <a:srgbClr val="000000"/>
              </a:solidFill>
            </a:endParaRPr>
          </a:p>
          <a:p>
            <a:r>
              <a:rPr lang="it-IT" sz="2200" dirty="0">
                <a:solidFill>
                  <a:srgbClr val="000000"/>
                </a:solidFill>
              </a:rPr>
              <a:t>Scopo: </a:t>
            </a:r>
            <a:r>
              <a:rPr lang="it-IT" sz="2200" b="1" dirty="0">
                <a:solidFill>
                  <a:srgbClr val="000000"/>
                </a:solidFill>
              </a:rPr>
              <a:t>ritardare il più possibile lo sviluppo dello stadio IV</a:t>
            </a:r>
          </a:p>
          <a:p>
            <a:endParaRPr lang="it-IT" sz="1800" dirty="0">
              <a:solidFill>
                <a:srgbClr val="000000"/>
              </a:solidFill>
            </a:endParaRPr>
          </a:p>
          <a:p>
            <a:endParaRPr lang="it-IT" sz="1100" dirty="0">
              <a:solidFill>
                <a:srgbClr val="000000"/>
              </a:solidFill>
            </a:endParaRPr>
          </a:p>
        </p:txBody>
      </p:sp>
      <p:pic>
        <p:nvPicPr>
          <p:cNvPr id="6" name="Immagine 5" descr="ESD-EMR-figur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231" y="5031276"/>
            <a:ext cx="1949985" cy="166233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8118311" y="2816760"/>
            <a:ext cx="2545000" cy="308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6-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768" y="5300919"/>
            <a:ext cx="1474545" cy="136979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118473" y="4755348"/>
            <a:ext cx="4884849" cy="308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65C8E5F-E8E8-4560-81AF-A1B9BACE494C}"/>
              </a:ext>
            </a:extLst>
          </p:cNvPr>
          <p:cNvSpPr/>
          <p:nvPr/>
        </p:nvSpPr>
        <p:spPr>
          <a:xfrm>
            <a:off x="955511" y="3167296"/>
            <a:ext cx="1731418" cy="308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6011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CD50077-4CC1-4851-80B1-B65F2F96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728204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</a:t>
            </a:r>
            <a:br>
              <a:rPr lang="it-IT" sz="4000" b="1" dirty="0"/>
            </a:br>
            <a:r>
              <a:rPr lang="it-IT" sz="4000" b="1" dirty="0"/>
              <a:t>coinvolgimento duodenale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758450-A514-4852-A958-5E46A0CB0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886" y="2070090"/>
            <a:ext cx="9833548" cy="2693976"/>
          </a:xfrm>
        </p:spPr>
        <p:txBody>
          <a:bodyPr>
            <a:noAutofit/>
          </a:bodyPr>
          <a:lstStyle/>
          <a:p>
            <a:pPr algn="just"/>
            <a:r>
              <a:rPr lang="it-IT" sz="2200" b="1" dirty="0">
                <a:solidFill>
                  <a:srgbClr val="000000"/>
                </a:solidFill>
              </a:rPr>
              <a:t>EUS</a:t>
            </a:r>
            <a:r>
              <a:rPr lang="it-IT" sz="2200" dirty="0">
                <a:solidFill>
                  <a:srgbClr val="000000"/>
                </a:solidFill>
              </a:rPr>
              <a:t>: utile per </a:t>
            </a:r>
            <a:r>
              <a:rPr lang="it-IT" sz="2200" dirty="0" err="1">
                <a:solidFill>
                  <a:srgbClr val="000000"/>
                </a:solidFill>
              </a:rPr>
              <a:t>stadiare</a:t>
            </a:r>
            <a:r>
              <a:rPr lang="it-IT" sz="2200" dirty="0">
                <a:solidFill>
                  <a:srgbClr val="000000"/>
                </a:solidFill>
              </a:rPr>
              <a:t> adenomi avanzati/ cancerizzati (fino al 36% </a:t>
            </a:r>
            <a:r>
              <a:rPr lang="it-IT" sz="2200" dirty="0" err="1">
                <a:solidFill>
                  <a:srgbClr val="000000"/>
                </a:solidFill>
              </a:rPr>
              <a:t>restaging</a:t>
            </a:r>
            <a:r>
              <a:rPr lang="it-IT" sz="2200" dirty="0">
                <a:solidFill>
                  <a:srgbClr val="000000"/>
                </a:solidFill>
              </a:rPr>
              <a:t> e cambio approccio!)</a:t>
            </a:r>
          </a:p>
          <a:p>
            <a:pPr algn="just"/>
            <a:endParaRPr lang="it-IT" sz="2200" dirty="0">
              <a:solidFill>
                <a:srgbClr val="000000"/>
              </a:solidFill>
            </a:endParaRPr>
          </a:p>
          <a:p>
            <a:pPr algn="just"/>
            <a:r>
              <a:rPr lang="it-IT" sz="2200" b="1" dirty="0" err="1">
                <a:solidFill>
                  <a:srgbClr val="000000"/>
                </a:solidFill>
              </a:rPr>
              <a:t>Cromoendoscopia</a:t>
            </a:r>
            <a:r>
              <a:rPr lang="it-IT" sz="2200" dirty="0">
                <a:solidFill>
                  <a:srgbClr val="000000"/>
                </a:solidFill>
              </a:rPr>
              <a:t>: aumenta il riconoscimento di adenomi duodenali nella FAP ma non la detection di displasia o di polipi &gt;1 cm: impatto complessivo ancora non noto. Non raccomandabile in FAP/MAP </a:t>
            </a:r>
          </a:p>
          <a:p>
            <a:pPr algn="just"/>
            <a:endParaRPr lang="it-IT" sz="2200" dirty="0">
              <a:solidFill>
                <a:srgbClr val="000000"/>
              </a:solidFill>
            </a:endParaRPr>
          </a:p>
          <a:p>
            <a:pPr algn="just"/>
            <a:r>
              <a:rPr lang="it-IT" sz="2200" b="1" dirty="0">
                <a:solidFill>
                  <a:srgbClr val="000000"/>
                </a:solidFill>
              </a:rPr>
              <a:t>Stadi IV</a:t>
            </a:r>
            <a:r>
              <a:rPr lang="it-IT" sz="2200" dirty="0">
                <a:solidFill>
                  <a:srgbClr val="000000"/>
                </a:solidFill>
              </a:rPr>
              <a:t>: Discussione multidisciplinare. (Ca. alle biopsie raramente asportabile in questo stadio). </a:t>
            </a:r>
          </a:p>
        </p:txBody>
      </p:sp>
      <p:pic>
        <p:nvPicPr>
          <p:cNvPr id="6" name="Immagine 5" descr="6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945" y="5311936"/>
            <a:ext cx="1474545" cy="1369795"/>
          </a:xfrm>
          <a:prstGeom prst="rect">
            <a:avLst/>
          </a:prstGeom>
        </p:spPr>
      </p:pic>
      <p:pic>
        <p:nvPicPr>
          <p:cNvPr id="7" name="Immagine 6" descr="ESD-EMR-figur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718" y="5256677"/>
            <a:ext cx="1685580" cy="143693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989303" y="2100090"/>
            <a:ext cx="1005922" cy="2974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795749" y="3811255"/>
            <a:ext cx="3972005" cy="2974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colorazion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56" y="5319537"/>
            <a:ext cx="2562854" cy="153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30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DD4E989F-7BD9-4E9C-8BF6-7297FD10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</a:t>
            </a:r>
            <a:br>
              <a:rPr lang="it-IT" sz="4000" b="1" dirty="0"/>
            </a:br>
            <a:r>
              <a:rPr lang="it-IT" sz="4000" b="1" dirty="0"/>
              <a:t>coinvolgimento oltre il Treitz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BECD42-F29A-48F1-9701-B1E8BF0C5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986612"/>
            <a:ext cx="9833548" cy="309470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sz="2400" dirty="0">
                <a:solidFill>
                  <a:srgbClr val="000000"/>
                </a:solidFill>
              </a:rPr>
              <a:t>Adenomi </a:t>
            </a:r>
            <a:r>
              <a:rPr lang="it-IT" sz="2400" b="1" dirty="0">
                <a:solidFill>
                  <a:srgbClr val="000000"/>
                </a:solidFill>
              </a:rPr>
              <a:t>meno frequenti </a:t>
            </a:r>
            <a:r>
              <a:rPr lang="it-IT" sz="2400" dirty="0">
                <a:solidFill>
                  <a:srgbClr val="000000"/>
                </a:solidFill>
              </a:rPr>
              <a:t>  (digiuno 45-75%, ileo 10-20%), di piccole dimensioni (&lt;1 cm) e  senza displasia, in casi con coinvolgimento duodenale avanzato </a:t>
            </a:r>
          </a:p>
          <a:p>
            <a:pPr algn="just"/>
            <a:endParaRPr lang="it-IT" sz="2400" dirty="0">
              <a:solidFill>
                <a:srgbClr val="000000"/>
              </a:solidFill>
            </a:endParaRPr>
          </a:p>
          <a:p>
            <a:pPr algn="just"/>
            <a:r>
              <a:rPr lang="it-IT" sz="2400" dirty="0">
                <a:solidFill>
                  <a:srgbClr val="000000"/>
                </a:solidFill>
              </a:rPr>
              <a:t>Stadio duodenale possibile </a:t>
            </a:r>
            <a:r>
              <a:rPr lang="it-IT" sz="2400" dirty="0" err="1">
                <a:solidFill>
                  <a:srgbClr val="000000"/>
                </a:solidFill>
              </a:rPr>
              <a:t>predittore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</a:p>
          <a:p>
            <a:pPr algn="just"/>
            <a:endParaRPr lang="it-IT" sz="2400" dirty="0">
              <a:solidFill>
                <a:srgbClr val="000000"/>
              </a:solidFill>
            </a:endParaRPr>
          </a:p>
          <a:p>
            <a:pPr algn="just"/>
            <a:r>
              <a:rPr lang="it-IT" sz="2400" b="1" dirty="0">
                <a:solidFill>
                  <a:srgbClr val="000000"/>
                </a:solidFill>
              </a:rPr>
              <a:t>Significato clinico poco chiaro</a:t>
            </a:r>
            <a:r>
              <a:rPr lang="it-IT" sz="2400" dirty="0">
                <a:solidFill>
                  <a:srgbClr val="000000"/>
                </a:solidFill>
              </a:rPr>
              <a:t>: pochi dati sulla storia naturale (totale di 20 casi riportati)</a:t>
            </a:r>
          </a:p>
          <a:p>
            <a:pPr algn="just"/>
            <a:endParaRPr lang="it-IT" sz="2400" dirty="0">
              <a:solidFill>
                <a:srgbClr val="000000"/>
              </a:solidFill>
            </a:endParaRPr>
          </a:p>
          <a:p>
            <a:pPr algn="just"/>
            <a:r>
              <a:rPr lang="it-IT" sz="2400" dirty="0">
                <a:solidFill>
                  <a:srgbClr val="000000"/>
                </a:solidFill>
              </a:rPr>
              <a:t>Se comparsa di sintomi clinici la malattia è in genere in fase avanzata </a:t>
            </a:r>
          </a:p>
          <a:p>
            <a:pPr algn="just"/>
            <a:endParaRPr lang="it-IT" sz="2000" dirty="0">
              <a:solidFill>
                <a:srgbClr val="000000"/>
              </a:solidFill>
            </a:endParaRPr>
          </a:p>
        </p:txBody>
      </p:sp>
      <p:pic>
        <p:nvPicPr>
          <p:cNvPr id="7" name="Immagine 6" descr="Ampulectomí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754" y="5607585"/>
            <a:ext cx="1578168" cy="105211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191660" y="4572001"/>
            <a:ext cx="3628783" cy="3588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7853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DD4E989F-7BD9-4E9C-8BF6-7297FD10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362" y="714138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</a:t>
            </a:r>
            <a:br>
              <a:rPr lang="it-IT" sz="4000" b="1" dirty="0"/>
            </a:br>
            <a:r>
              <a:rPr lang="it-IT" sz="4000" b="1" dirty="0"/>
              <a:t>coinvolgimento oltre il Treitz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BECD42-F29A-48F1-9701-B1E8BF0C5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96" y="1967778"/>
            <a:ext cx="10450205" cy="4340365"/>
          </a:xfrm>
        </p:spPr>
        <p:txBody>
          <a:bodyPr>
            <a:noAutofit/>
          </a:bodyPr>
          <a:lstStyle/>
          <a:p>
            <a:pPr algn="just"/>
            <a:endParaRPr lang="it-IT" sz="2200" dirty="0">
              <a:solidFill>
                <a:srgbClr val="000000"/>
              </a:solidFill>
            </a:endParaRPr>
          </a:p>
          <a:p>
            <a:pPr algn="just"/>
            <a:r>
              <a:rPr lang="it-IT" sz="2200" b="1" dirty="0">
                <a:solidFill>
                  <a:srgbClr val="000000"/>
                </a:solidFill>
              </a:rPr>
              <a:t>Diagnosi: </a:t>
            </a:r>
            <a:r>
              <a:rPr lang="it-IT" sz="2200" dirty="0">
                <a:solidFill>
                  <a:srgbClr val="000000"/>
                </a:solidFill>
              </a:rPr>
              <a:t>in passato metodiche </a:t>
            </a:r>
            <a:r>
              <a:rPr lang="it-IT" sz="2200" dirty="0" err="1">
                <a:solidFill>
                  <a:srgbClr val="000000"/>
                </a:solidFill>
              </a:rPr>
              <a:t>contrastografiche</a:t>
            </a:r>
            <a:r>
              <a:rPr lang="it-IT" sz="2200" dirty="0">
                <a:solidFill>
                  <a:srgbClr val="000000"/>
                </a:solidFill>
              </a:rPr>
              <a:t>;</a:t>
            </a:r>
            <a:r>
              <a:rPr lang="it-IT" sz="2200" b="1" dirty="0">
                <a:solidFill>
                  <a:srgbClr val="000000"/>
                </a:solidFill>
              </a:rPr>
              <a:t> oggi di scelta VCE  </a:t>
            </a:r>
            <a:r>
              <a:rPr lang="it-IT" sz="2200" dirty="0">
                <a:solidFill>
                  <a:srgbClr val="000000"/>
                </a:solidFill>
              </a:rPr>
              <a:t>(anche in pazienti sottoposti a chirurgia)</a:t>
            </a:r>
          </a:p>
          <a:p>
            <a:pPr algn="just"/>
            <a:endParaRPr lang="it-IT" sz="2200" dirty="0">
              <a:solidFill>
                <a:srgbClr val="000000"/>
              </a:solidFill>
            </a:endParaRPr>
          </a:p>
          <a:p>
            <a:pPr algn="just"/>
            <a:r>
              <a:rPr lang="it-IT" sz="2200" dirty="0">
                <a:solidFill>
                  <a:srgbClr val="000000"/>
                </a:solidFill>
              </a:rPr>
              <a:t>VCE </a:t>
            </a:r>
            <a:r>
              <a:rPr lang="it-IT" sz="2200" b="1" dirty="0">
                <a:solidFill>
                  <a:srgbClr val="000000"/>
                </a:solidFill>
              </a:rPr>
              <a:t>più sensibile </a:t>
            </a:r>
            <a:r>
              <a:rPr lang="it-IT" sz="2200" dirty="0">
                <a:solidFill>
                  <a:srgbClr val="000000"/>
                </a:solidFill>
              </a:rPr>
              <a:t>della MRE, sia complessivamente sia per i piccoli polipi. Superiore anche alla </a:t>
            </a:r>
            <a:r>
              <a:rPr lang="it-IT" sz="2200" dirty="0" err="1">
                <a:solidFill>
                  <a:srgbClr val="000000"/>
                </a:solidFill>
              </a:rPr>
              <a:t>push-DAE</a:t>
            </a:r>
            <a:r>
              <a:rPr lang="it-IT" sz="2200" dirty="0">
                <a:solidFill>
                  <a:srgbClr val="000000"/>
                </a:solidFill>
              </a:rPr>
              <a:t>. Non può però sostituire un’attenta EGDS</a:t>
            </a:r>
            <a:br>
              <a:rPr lang="it-IT" sz="2200" dirty="0">
                <a:solidFill>
                  <a:srgbClr val="000000"/>
                </a:solidFill>
              </a:rPr>
            </a:br>
            <a:r>
              <a:rPr lang="it-IT" sz="2200" dirty="0">
                <a:solidFill>
                  <a:srgbClr val="000000"/>
                </a:solidFill>
              </a:rPr>
              <a:t>Indicata al riscontro di polipi duodenali all’EGDS.</a:t>
            </a:r>
            <a:endParaRPr lang="it-IT" sz="2200" dirty="0">
              <a:solidFill>
                <a:srgbClr val="FF0000"/>
              </a:solidFill>
            </a:endParaRPr>
          </a:p>
          <a:p>
            <a:pPr algn="just"/>
            <a:endParaRPr lang="it-IT" sz="2200" dirty="0">
              <a:solidFill>
                <a:srgbClr val="000000"/>
              </a:solidFill>
            </a:endParaRPr>
          </a:p>
          <a:p>
            <a:pPr algn="just"/>
            <a:r>
              <a:rPr lang="it-IT" sz="2200" b="1" dirty="0">
                <a:solidFill>
                  <a:srgbClr val="000000"/>
                </a:solidFill>
              </a:rPr>
              <a:t>MRE</a:t>
            </a:r>
            <a:r>
              <a:rPr lang="it-IT" sz="2200" dirty="0">
                <a:solidFill>
                  <a:srgbClr val="000000"/>
                </a:solidFill>
              </a:rPr>
              <a:t> più affidabile nel determinare </a:t>
            </a:r>
            <a:r>
              <a:rPr lang="it-IT" sz="2200" b="1" dirty="0">
                <a:solidFill>
                  <a:srgbClr val="000000"/>
                </a:solidFill>
              </a:rPr>
              <a:t>posizione</a:t>
            </a:r>
            <a:r>
              <a:rPr lang="it-IT" sz="2200" dirty="0">
                <a:solidFill>
                  <a:srgbClr val="000000"/>
                </a:solidFill>
              </a:rPr>
              <a:t> e </a:t>
            </a:r>
            <a:r>
              <a:rPr lang="it-IT" sz="2200" b="1" dirty="0">
                <a:solidFill>
                  <a:srgbClr val="000000"/>
                </a:solidFill>
              </a:rPr>
              <a:t>dimensioni</a:t>
            </a:r>
            <a:r>
              <a:rPr lang="it-IT" sz="2200" dirty="0">
                <a:solidFill>
                  <a:srgbClr val="000000"/>
                </a:solidFill>
              </a:rPr>
              <a:t> dei polipi; rileva tumori </a:t>
            </a:r>
            <a:r>
              <a:rPr lang="it-IT" sz="2200" dirty="0" err="1">
                <a:solidFill>
                  <a:srgbClr val="000000"/>
                </a:solidFill>
              </a:rPr>
              <a:t>desmoidi</a:t>
            </a:r>
            <a:endParaRPr lang="it-IT" sz="2200" dirty="0">
              <a:solidFill>
                <a:srgbClr val="000000"/>
              </a:solidFill>
            </a:endParaRPr>
          </a:p>
          <a:p>
            <a:pPr algn="just"/>
            <a:endParaRPr lang="it-IT" sz="2200" dirty="0">
              <a:solidFill>
                <a:srgbClr val="000000"/>
              </a:solidFill>
            </a:endParaRPr>
          </a:p>
          <a:p>
            <a:pPr algn="just"/>
            <a:r>
              <a:rPr lang="it-IT" sz="2200" b="1" dirty="0" err="1">
                <a:solidFill>
                  <a:srgbClr val="000000"/>
                </a:solidFill>
              </a:rPr>
              <a:t>Enteroscopia</a:t>
            </a:r>
            <a:r>
              <a:rPr lang="it-IT" sz="2200" dirty="0">
                <a:solidFill>
                  <a:srgbClr val="000000"/>
                </a:solidFill>
              </a:rPr>
              <a:t>: utile per la resezione dei polipi, sia in singolo che in doppio pallone. Non raccomandata per lo screening.</a:t>
            </a:r>
          </a:p>
        </p:txBody>
      </p:sp>
      <p:pic>
        <p:nvPicPr>
          <p:cNvPr id="7" name="Immagine 6" descr="colonscopia-con-videocapsula.jpg"/>
          <p:cNvPicPr>
            <a:picLocks noChangeAspect="1"/>
          </p:cNvPicPr>
          <p:nvPr/>
        </p:nvPicPr>
        <p:blipFill>
          <a:blip r:embed="rId2"/>
          <a:srcRect t="1300" r="61956" b="23299"/>
          <a:stretch>
            <a:fillRect/>
          </a:stretch>
        </p:blipFill>
        <p:spPr>
          <a:xfrm>
            <a:off x="219878" y="2423201"/>
            <a:ext cx="991978" cy="1277957"/>
          </a:xfrm>
          <a:prstGeom prst="rect">
            <a:avLst/>
          </a:prstGeom>
        </p:spPr>
      </p:pic>
      <p:pic>
        <p:nvPicPr>
          <p:cNvPr id="9" name="Immagine 8" descr="irm-abdominal-coronal.0007_f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94" y="3943036"/>
            <a:ext cx="999730" cy="931415"/>
          </a:xfrm>
          <a:prstGeom prst="rect">
            <a:avLst/>
          </a:prstGeom>
        </p:spPr>
      </p:pic>
      <p:pic>
        <p:nvPicPr>
          <p:cNvPr id="11" name="Immagine 10" descr="img.LTE1OTE1NDI1MzY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8" y="5027611"/>
            <a:ext cx="1409572" cy="177411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476557" y="4945110"/>
            <a:ext cx="5694385" cy="2974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1694184" y="4137960"/>
            <a:ext cx="5536610" cy="2974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78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9DC763-416A-48F1-B326-9D8B0C6F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/>
              <a:t>Caso clinico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25847" t="52964" r="3826" b="35284"/>
          <a:stretch>
            <a:fillRect/>
          </a:stretch>
        </p:blipFill>
        <p:spPr bwMode="auto">
          <a:xfrm>
            <a:off x="49342" y="4515729"/>
            <a:ext cx="8255398" cy="105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1123721" y="5871991"/>
            <a:ext cx="376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EGDS dicembre 2019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47456" y="4623564"/>
            <a:ext cx="6955202" cy="472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PentaxEG-290K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496" y="2996589"/>
            <a:ext cx="2056765" cy="125194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" r="33877"/>
          <a:stretch>
            <a:fillRect/>
          </a:stretch>
        </p:blipFill>
        <p:spPr>
          <a:xfrm>
            <a:off x="7447220" y="2528662"/>
            <a:ext cx="4695438" cy="397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7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376" y="700068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SINDROMI ADENOMATOSE POLIPOSICHE:</a:t>
            </a:r>
            <a:br>
              <a:rPr lang="it-IT" sz="4000" b="1" dirty="0"/>
            </a:br>
            <a:r>
              <a:rPr lang="it-IT" sz="4000" b="1" dirty="0"/>
              <a:t>tratto digestivo superiore.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C746687-C5AA-4D01-BF81-6E0C6B181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275" y="1949601"/>
            <a:ext cx="8608650" cy="478427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613712" y="2025632"/>
            <a:ext cx="5897242" cy="2772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E il coinvolgimento </a:t>
            </a:r>
            <a:r>
              <a:rPr lang="it-IT" sz="4000" b="1" dirty="0" err="1"/>
              <a:t>ampollare</a:t>
            </a:r>
            <a:r>
              <a:rPr lang="it-IT" sz="4000" b="1" dirty="0"/>
              <a:t>?</a:t>
            </a: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" r="33877"/>
          <a:stretch>
            <a:fillRect/>
          </a:stretch>
        </p:blipFill>
        <p:spPr>
          <a:xfrm>
            <a:off x="6519733" y="2590547"/>
            <a:ext cx="4695438" cy="3974134"/>
          </a:xfrm>
          <a:prstGeom prst="rect">
            <a:avLst/>
          </a:prstGeom>
        </p:spPr>
      </p:pic>
      <p:pic>
        <p:nvPicPr>
          <p:cNvPr id="12" name="Immagine 11" descr="downlo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699" y="3216925"/>
            <a:ext cx="2760644" cy="276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Adenomi </a:t>
            </a:r>
            <a:r>
              <a:rPr lang="it-IT" sz="4000" b="1" dirty="0" err="1"/>
              <a:t>ampollari</a:t>
            </a:r>
            <a:endParaRPr lang="it-IT" sz="4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6338" t="30683" r="27204" b="23241"/>
          <a:stretch>
            <a:fillRect/>
          </a:stretch>
        </p:blipFill>
        <p:spPr bwMode="auto">
          <a:xfrm>
            <a:off x="2804812" y="2627183"/>
            <a:ext cx="6372238" cy="39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911349" y="1492357"/>
            <a:ext cx="1052110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dirty="0"/>
          </a:p>
          <a:p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dirty="0"/>
              <a:t>Nelle </a:t>
            </a:r>
            <a:r>
              <a:rPr lang="it-IT" sz="2200" b="1" dirty="0"/>
              <a:t>FAP</a:t>
            </a:r>
            <a:r>
              <a:rPr lang="it-IT" sz="2200" dirty="0"/>
              <a:t> non possibile “pulizia” endoscopica!  </a:t>
            </a:r>
            <a:r>
              <a:rPr lang="it-IT" sz="2200" dirty="0">
                <a:solidFill>
                  <a:srgbClr val="000000"/>
                </a:solidFill>
              </a:rPr>
              <a:t>Adenomi </a:t>
            </a:r>
            <a:r>
              <a:rPr lang="it-IT" sz="2200" dirty="0" err="1">
                <a:solidFill>
                  <a:srgbClr val="000000"/>
                </a:solidFill>
              </a:rPr>
              <a:t>ampollari</a:t>
            </a:r>
            <a:r>
              <a:rPr lang="it-IT" sz="2200" dirty="0">
                <a:solidFill>
                  <a:srgbClr val="000000"/>
                </a:solidFill>
              </a:rPr>
              <a:t> fino al 72% (</a:t>
            </a:r>
            <a:r>
              <a:rPr lang="it-IT" sz="2200" dirty="0" err="1">
                <a:solidFill>
                  <a:srgbClr val="000000"/>
                </a:solidFill>
              </a:rPr>
              <a:t>Spigelman</a:t>
            </a:r>
            <a:r>
              <a:rPr lang="it-IT" sz="2200" dirty="0">
                <a:solidFill>
                  <a:srgbClr val="000000"/>
                </a:solidFill>
              </a:rPr>
              <a:t> IV). Tempo di sviluppo ad adenoma avanzato: 4.7 anni</a:t>
            </a:r>
            <a:endParaRPr lang="it-IT" sz="2200" dirty="0"/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 lvl="1"/>
            <a:r>
              <a:rPr lang="it-IT" sz="2200" dirty="0"/>
              <a:t>Approccio generale: monitoraggio intensivo con </a:t>
            </a:r>
            <a:r>
              <a:rPr lang="it-IT" sz="2200" dirty="0" err="1"/>
              <a:t>duodenoscopio*</a:t>
            </a:r>
            <a:r>
              <a:rPr lang="it-IT" sz="2200" dirty="0"/>
              <a:t>, Secondo </a:t>
            </a:r>
            <a:r>
              <a:rPr lang="it-IT" sz="2200" dirty="0" err="1"/>
              <a:t>Spigelman</a:t>
            </a:r>
            <a:r>
              <a:rPr lang="it-IT" sz="2200" dirty="0"/>
              <a:t> Score (</a:t>
            </a:r>
            <a:r>
              <a:rPr lang="it-IT" sz="2200" b="1" dirty="0"/>
              <a:t>3 mesi- 1 </a:t>
            </a:r>
            <a:r>
              <a:rPr lang="it-IT" sz="2200" b="1" dirty="0" err="1"/>
              <a:t>aa</a:t>
            </a:r>
            <a:r>
              <a:rPr lang="it-IT" sz="2200" dirty="0"/>
              <a:t>) </a:t>
            </a:r>
          </a:p>
          <a:p>
            <a:pPr lvl="1"/>
            <a:r>
              <a:rPr lang="it-IT" sz="2200" dirty="0"/>
              <a:t>Biopsia solo in aree sospette </a:t>
            </a:r>
          </a:p>
          <a:p>
            <a:pPr lvl="1"/>
            <a:r>
              <a:rPr lang="it-IT" sz="2200" dirty="0"/>
              <a:t>Resezione se &gt;10 mm, ostruzione biliare, displasia di alto grado. Di scelta</a:t>
            </a:r>
            <a:r>
              <a:rPr lang="it-IT" sz="2200" b="1" dirty="0"/>
              <a:t>: </a:t>
            </a:r>
            <a:r>
              <a:rPr lang="it-IT" sz="2200" b="1" dirty="0" err="1"/>
              <a:t>ampullectomia</a:t>
            </a:r>
            <a:r>
              <a:rPr lang="it-IT" sz="2200" b="1" dirty="0"/>
              <a:t> endoscopica</a:t>
            </a:r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dirty="0"/>
              <a:t>Nei </a:t>
            </a:r>
            <a:r>
              <a:rPr lang="it-IT" sz="2200" b="1" dirty="0"/>
              <a:t>casi sporadici</a:t>
            </a:r>
            <a:r>
              <a:rPr lang="it-IT" sz="2200" dirty="0"/>
              <a:t> possibile asportazione</a:t>
            </a:r>
          </a:p>
          <a:p>
            <a:pPr lvl="1">
              <a:buFont typeface="Arial" pitchFamily="34" charset="0"/>
              <a:buChar char="•"/>
            </a:pPr>
            <a:endParaRPr lang="it-IT" sz="2200" dirty="0"/>
          </a:p>
          <a:p>
            <a:pPr lvl="1"/>
            <a:r>
              <a:rPr lang="it-IT" sz="2200" dirty="0"/>
              <a:t>Approccio generale: asportazione. Di scelta: </a:t>
            </a:r>
            <a:r>
              <a:rPr lang="it-IT" sz="2200" b="1" dirty="0"/>
              <a:t>endoscopica </a:t>
            </a:r>
            <a:r>
              <a:rPr lang="it-IT" sz="2200" dirty="0"/>
              <a:t> 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Background</a:t>
            </a:r>
          </a:p>
        </p:txBody>
      </p:sp>
      <p:pic>
        <p:nvPicPr>
          <p:cNvPr id="10" name="Immagine 9" descr="downlo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118" y="5289245"/>
            <a:ext cx="2820318" cy="147626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1703209" y="2152243"/>
            <a:ext cx="528811" cy="3305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1489681" y="5517592"/>
            <a:ext cx="1661482" cy="3305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04231" y="2213540"/>
            <a:ext cx="1052110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dirty="0"/>
              <a:t>Studio retrospettivo (!) periodo 2002-2018</a:t>
            </a:r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dirty="0"/>
              <a:t>Adenomi </a:t>
            </a:r>
            <a:r>
              <a:rPr lang="it-IT" sz="2200" dirty="0" err="1"/>
              <a:t>ampollari</a:t>
            </a:r>
            <a:r>
              <a:rPr lang="it-IT" sz="2200" dirty="0"/>
              <a:t> confermati </a:t>
            </a:r>
            <a:r>
              <a:rPr lang="it-IT" sz="2200" dirty="0" err="1"/>
              <a:t>istologicamente</a:t>
            </a:r>
            <a:r>
              <a:rPr lang="it-IT" sz="2200" dirty="0"/>
              <a:t> sottoposti a resezione endoscopica/ chirurgia</a:t>
            </a:r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dirty="0"/>
              <a:t>Esclusione di lesioni non adenomatose o adenomi extra </a:t>
            </a:r>
            <a:r>
              <a:rPr lang="it-IT" sz="2200" dirty="0" err="1"/>
              <a:t>ampollari</a:t>
            </a:r>
            <a:endParaRPr lang="it-IT" sz="2200" dirty="0"/>
          </a:p>
          <a:p>
            <a:pPr>
              <a:buFont typeface="Arial" pitchFamily="34" charset="0"/>
              <a:buChar char="•"/>
            </a:pPr>
            <a:endParaRPr lang="it-IT" dirty="0"/>
          </a:p>
          <a:p>
            <a:pPr>
              <a:buFont typeface="Arial" pitchFamily="34" charset="0"/>
              <a:buChar char="•"/>
            </a:pPr>
            <a:endParaRPr lang="it-IT" dirty="0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215541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Materiali e metodi</a:t>
            </a:r>
          </a:p>
        </p:txBody>
      </p:sp>
      <p:sp>
        <p:nvSpPr>
          <p:cNvPr id="8" name="Rettangolo 7"/>
          <p:cNvSpPr/>
          <p:nvPr/>
        </p:nvSpPr>
        <p:spPr>
          <a:xfrm>
            <a:off x="3205881" y="3967090"/>
            <a:ext cx="3194920" cy="280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084" y="5234160"/>
            <a:ext cx="2820318" cy="147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7971B3-A501-48AB-B4B5-B76BED5D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163" y="2743201"/>
            <a:ext cx="10715319" cy="38918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1800" b="1" dirty="0" err="1">
                <a:solidFill>
                  <a:srgbClr val="000000"/>
                </a:solidFill>
              </a:rPr>
              <a:t>Angsuwatcharakan</a:t>
            </a:r>
            <a:r>
              <a:rPr lang="it-IT" sz="1800" b="1" dirty="0">
                <a:solidFill>
                  <a:srgbClr val="000000"/>
                </a:solidFill>
              </a:rPr>
              <a:t> </a:t>
            </a:r>
            <a:r>
              <a:rPr lang="it-IT" sz="1800" b="1" dirty="0" err="1">
                <a:solidFill>
                  <a:srgbClr val="000000"/>
                </a:solidFill>
              </a:rPr>
              <a:t>et</a:t>
            </a:r>
            <a:r>
              <a:rPr lang="it-IT" sz="1800" b="1" dirty="0">
                <a:solidFill>
                  <a:srgbClr val="000000"/>
                </a:solidFill>
              </a:rPr>
              <a:t> al. (2020)</a:t>
            </a:r>
          </a:p>
          <a:p>
            <a:pPr>
              <a:buNone/>
            </a:pPr>
            <a:endParaRPr lang="it-IT" sz="1800" dirty="0">
              <a:solidFill>
                <a:srgbClr val="000000"/>
              </a:solidFill>
            </a:endParaRPr>
          </a:p>
          <a:p>
            <a:pPr marL="342900" indent="-342900"/>
            <a:r>
              <a:rPr lang="it-IT" sz="1800" dirty="0">
                <a:solidFill>
                  <a:srgbClr val="000000"/>
                </a:solidFill>
              </a:rPr>
              <a:t>.</a:t>
            </a:r>
          </a:p>
          <a:p>
            <a:endParaRPr lang="it-IT" sz="1800" dirty="0">
              <a:solidFill>
                <a:srgbClr val="000000"/>
              </a:solidFill>
            </a:endParaRPr>
          </a:p>
          <a:p>
            <a:endParaRPr lang="it-IT" sz="1100" dirty="0">
              <a:solidFill>
                <a:srgbClr val="000000"/>
              </a:solidFill>
            </a:endParaRPr>
          </a:p>
        </p:txBody>
      </p:sp>
      <p:pic>
        <p:nvPicPr>
          <p:cNvPr id="6" name="Immagine 5" descr="ESD-EMR-figur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587" y="5228503"/>
            <a:ext cx="1718630" cy="146510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241493" y="2688115"/>
            <a:ext cx="3734718" cy="4516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ERCP (+/- EUS)*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25277" y="3567629"/>
            <a:ext cx="3734718" cy="4516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Lesioni &lt; 20 mm: en </a:t>
            </a:r>
            <a:r>
              <a:rPr lang="it-IT" dirty="0" err="1"/>
              <a:t>bloc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7886240" y="3567629"/>
            <a:ext cx="3734718" cy="4516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Lesioni &gt;20 mm: </a:t>
            </a:r>
            <a:r>
              <a:rPr lang="it-IT" dirty="0" err="1"/>
              <a:t>piece</a:t>
            </a:r>
            <a:r>
              <a:rPr lang="it-IT" dirty="0"/>
              <a:t> </a:t>
            </a:r>
            <a:r>
              <a:rPr lang="it-IT" dirty="0" err="1"/>
              <a:t>meal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4263527" y="4417764"/>
            <a:ext cx="3734718" cy="4516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Stent</a:t>
            </a:r>
            <a:r>
              <a:rPr lang="it-IT" dirty="0"/>
              <a:t> single </a:t>
            </a:r>
            <a:r>
              <a:rPr lang="it-IT" dirty="0" err="1"/>
              <a:t>pigtail</a:t>
            </a:r>
            <a:r>
              <a:rPr lang="it-IT" dirty="0"/>
              <a:t> 5F pancreatico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065224" y="5431316"/>
            <a:ext cx="4109292" cy="440671"/>
          </a:xfrm>
          <a:prstGeom prst="rect">
            <a:avLst/>
          </a:prstGeom>
          <a:solidFill>
            <a:schemeClr val="accent5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Stent</a:t>
            </a:r>
            <a:r>
              <a:rPr lang="it-IT" dirty="0"/>
              <a:t> 10F biliare** +/- emostasi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252510" y="6235547"/>
            <a:ext cx="3734718" cy="4516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Rimozione dopo 4 settimane +/- APC</a:t>
            </a:r>
          </a:p>
        </p:txBody>
      </p:sp>
      <p:cxnSp>
        <p:nvCxnSpPr>
          <p:cNvPr id="16" name="Connettore 1 15"/>
          <p:cNvCxnSpPr>
            <a:stCxn id="8" idx="1"/>
          </p:cNvCxnSpPr>
          <p:nvPr/>
        </p:nvCxnSpPr>
        <p:spPr>
          <a:xfrm flipH="1">
            <a:off x="2985571" y="2913961"/>
            <a:ext cx="1255922" cy="644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>
            <a:stCxn id="8" idx="3"/>
            <a:endCxn id="12" idx="0"/>
          </p:cNvCxnSpPr>
          <p:nvPr/>
        </p:nvCxnSpPr>
        <p:spPr>
          <a:xfrm>
            <a:off x="7976211" y="2913961"/>
            <a:ext cx="1777388" cy="653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>
            <a:stCxn id="10" idx="2"/>
            <a:endCxn id="13" idx="1"/>
          </p:cNvCxnSpPr>
          <p:nvPr/>
        </p:nvCxnSpPr>
        <p:spPr>
          <a:xfrm>
            <a:off x="2592636" y="4019320"/>
            <a:ext cx="1670891" cy="624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>
            <a:stCxn id="12" idx="2"/>
            <a:endCxn id="13" idx="3"/>
          </p:cNvCxnSpPr>
          <p:nvPr/>
        </p:nvCxnSpPr>
        <p:spPr>
          <a:xfrm flipH="1">
            <a:off x="7998245" y="4019320"/>
            <a:ext cx="1755354" cy="624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>
            <a:stCxn id="13" idx="2"/>
            <a:endCxn id="14" idx="0"/>
          </p:cNvCxnSpPr>
          <p:nvPr/>
        </p:nvCxnSpPr>
        <p:spPr>
          <a:xfrm flipH="1">
            <a:off x="6119870" y="4869455"/>
            <a:ext cx="11016" cy="561861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>
            <a:stCxn id="14" idx="2"/>
            <a:endCxn id="15" idx="0"/>
          </p:cNvCxnSpPr>
          <p:nvPr/>
        </p:nvCxnSpPr>
        <p:spPr>
          <a:xfrm flipH="1">
            <a:off x="6119869" y="5871987"/>
            <a:ext cx="1" cy="36356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0" y="6550223"/>
            <a:ext cx="3271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>
                <a:solidFill>
                  <a:srgbClr val="000000"/>
                </a:solidFill>
              </a:rPr>
              <a:t>Tratto da: </a:t>
            </a:r>
            <a:r>
              <a:rPr lang="it-IT" sz="1400" i="1" dirty="0" err="1">
                <a:solidFill>
                  <a:srgbClr val="000000"/>
                </a:solidFill>
              </a:rPr>
              <a:t>Angsuwatcharakan</a:t>
            </a:r>
            <a:r>
              <a:rPr lang="it-IT" sz="1400" i="1" dirty="0">
                <a:solidFill>
                  <a:srgbClr val="000000"/>
                </a:solidFill>
              </a:rPr>
              <a:t> </a:t>
            </a:r>
            <a:r>
              <a:rPr lang="it-IT" sz="1400" i="1" dirty="0" err="1">
                <a:solidFill>
                  <a:srgbClr val="000000"/>
                </a:solidFill>
              </a:rPr>
              <a:t>et</a:t>
            </a:r>
            <a:r>
              <a:rPr lang="it-IT" sz="1400" i="1" dirty="0">
                <a:solidFill>
                  <a:srgbClr val="000000"/>
                </a:solidFill>
              </a:rPr>
              <a:t> al. (2020)</a:t>
            </a:r>
            <a:endParaRPr lang="it-IT" sz="1400" dirty="0"/>
          </a:p>
        </p:txBody>
      </p:sp>
      <p:cxnSp>
        <p:nvCxnSpPr>
          <p:cNvPr id="27" name="Connettore 2 26"/>
          <p:cNvCxnSpPr>
            <a:endCxn id="28" idx="3"/>
          </p:cNvCxnSpPr>
          <p:nvPr/>
        </p:nvCxnSpPr>
        <p:spPr>
          <a:xfrm flipH="1" flipV="1">
            <a:off x="3646583" y="6064786"/>
            <a:ext cx="2478795" cy="55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1542361" y="5871990"/>
            <a:ext cx="2104222" cy="3855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Contatto telefonico</a:t>
            </a:r>
          </a:p>
        </p:txBody>
      </p:sp>
      <p:sp>
        <p:nvSpPr>
          <p:cNvPr id="31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 txBox="1">
            <a:spLocks/>
          </p:cNvSpPr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Materiali e metodi: endoscopia</a:t>
            </a:r>
          </a:p>
        </p:txBody>
      </p:sp>
    </p:spTree>
    <p:extLst>
      <p:ext uri="{BB962C8B-B14F-4D97-AF65-F5344CB8AC3E}">
        <p14:creationId xmlns:p14="http://schemas.microsoft.com/office/powerpoint/2010/main" val="1256011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404737" y="6196397"/>
            <a:ext cx="3870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/>
              <a:t>Ampullectomia</a:t>
            </a:r>
            <a:r>
              <a:rPr lang="it-IT" sz="2200" b="1" dirty="0"/>
              <a:t> </a:t>
            </a:r>
            <a:r>
              <a:rPr lang="it-IT" sz="2200" b="1" dirty="0" err="1"/>
              <a:t>transduodenale</a:t>
            </a:r>
            <a:endParaRPr lang="it-IT" sz="2200" dirty="0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Materiali e metodi: gestione chirurgica</a:t>
            </a:r>
          </a:p>
        </p:txBody>
      </p:sp>
      <p:pic>
        <p:nvPicPr>
          <p:cNvPr id="7" name="Immagine 6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85" y="2396506"/>
            <a:ext cx="3811802" cy="340752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753849" y="6196397"/>
            <a:ext cx="44838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/>
              <a:t>DCP (intervento di </a:t>
            </a:r>
            <a:r>
              <a:rPr lang="it-IT" sz="2200" b="1" dirty="0" err="1"/>
              <a:t>Whipple</a:t>
            </a:r>
            <a:r>
              <a:rPr lang="it-IT" sz="2200" b="1" dirty="0"/>
              <a:t>)</a:t>
            </a:r>
          </a:p>
        </p:txBody>
      </p:sp>
      <p:pic>
        <p:nvPicPr>
          <p:cNvPr id="10" name="Immagine 9" descr="downlo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423" y="2170205"/>
            <a:ext cx="2849065" cy="38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051766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Materiali e metodi: </a:t>
            </a:r>
            <a:r>
              <a:rPr lang="it-IT" sz="4000" b="1" dirty="0" err="1"/>
              <a:t>follow-</a:t>
            </a:r>
            <a:r>
              <a:rPr lang="it-IT" sz="4000" b="1" dirty="0"/>
              <a:t> up post resezione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89121" y="2404089"/>
            <a:ext cx="1022365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it-IT" dirty="0"/>
          </a:p>
          <a:p>
            <a:pPr>
              <a:buFont typeface="Arial" pitchFamily="34" charset="0"/>
              <a:buChar char="•"/>
            </a:pPr>
            <a:endParaRPr lang="it-IT" dirty="0"/>
          </a:p>
          <a:p>
            <a:pPr>
              <a:buFont typeface="Arial" pitchFamily="34" charset="0"/>
              <a:buChar char="•"/>
            </a:pPr>
            <a:r>
              <a:rPr lang="it-IT" sz="2200" b="1" dirty="0"/>
              <a:t>Casi sporadici</a:t>
            </a:r>
            <a:r>
              <a:rPr lang="it-IT" sz="2200" dirty="0"/>
              <a:t>: endoscopia a 3-12-24 mesi;</a:t>
            </a:r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b="1" dirty="0"/>
              <a:t>Casi FAP</a:t>
            </a:r>
            <a:r>
              <a:rPr lang="it-IT" sz="2200" dirty="0"/>
              <a:t>: endoscopia a seconda della classificazione di </a:t>
            </a:r>
            <a:r>
              <a:rPr lang="it-IT" sz="2200" dirty="0" err="1"/>
              <a:t>Spiegelman</a:t>
            </a:r>
            <a:r>
              <a:rPr lang="it-IT" sz="2200" dirty="0"/>
              <a:t> (3-12 mesi)*</a:t>
            </a:r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b="1" dirty="0"/>
              <a:t>Chirurgia</a:t>
            </a:r>
            <a:r>
              <a:rPr lang="it-IT" sz="2200" dirty="0"/>
              <a:t>:  in base a consulto multidisciplinare (preferenze, </a:t>
            </a:r>
            <a:r>
              <a:rPr lang="it-IT" sz="2200" dirty="0" err="1"/>
              <a:t>comorbidità</a:t>
            </a:r>
            <a:r>
              <a:rPr lang="it-IT" sz="2200" dirty="0"/>
              <a:t>, anatomia) </a:t>
            </a:r>
          </a:p>
        </p:txBody>
      </p:sp>
      <p:pic>
        <p:nvPicPr>
          <p:cNvPr id="6" name="Immagine 5" descr="PentaxEG-290K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6744" y="5504706"/>
            <a:ext cx="2056765" cy="125194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875843" y="2970244"/>
            <a:ext cx="1839222" cy="4587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891635" y="3960259"/>
            <a:ext cx="1176316" cy="4587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918047" y="4982957"/>
            <a:ext cx="1176316" cy="4587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122103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/>
              <a:t>Endpoint</a:t>
            </a:r>
            <a:endParaRPr lang="it-IT" sz="40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925419" y="2897436"/>
            <a:ext cx="102236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200" dirty="0"/>
              <a:t>Tassi di </a:t>
            </a:r>
            <a:r>
              <a:rPr lang="it-IT" sz="2200" b="1" dirty="0"/>
              <a:t>successo tecnico </a:t>
            </a:r>
            <a:r>
              <a:rPr lang="it-IT" sz="2200" dirty="0"/>
              <a:t>nella rimozione della lesione</a:t>
            </a:r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b="1" dirty="0" err="1"/>
              <a:t>Follow-</a:t>
            </a:r>
            <a:r>
              <a:rPr lang="it-IT" sz="2200" b="1" dirty="0"/>
              <a:t> up </a:t>
            </a:r>
            <a:r>
              <a:rPr lang="it-IT" sz="2200" dirty="0"/>
              <a:t>post procedura: </a:t>
            </a:r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 lvl="1">
              <a:buFont typeface="Wingdings" pitchFamily="2" charset="2"/>
              <a:buChar char="Ø"/>
            </a:pPr>
            <a:r>
              <a:rPr lang="it-IT" sz="2200" dirty="0"/>
              <a:t>Malattia residua (adenoma/carcinoma al primo controllo)</a:t>
            </a:r>
          </a:p>
          <a:p>
            <a:pPr lvl="1">
              <a:buFont typeface="Wingdings" pitchFamily="2" charset="2"/>
              <a:buChar char="Ø"/>
            </a:pPr>
            <a:r>
              <a:rPr lang="it-IT" sz="2200" dirty="0"/>
              <a:t>Malattia ricorrente (adenoma/carcinoma dopo almeno un controllo negativo)</a:t>
            </a:r>
          </a:p>
          <a:p>
            <a:pPr lvl="1">
              <a:buFont typeface="Wingdings" pitchFamily="2" charset="2"/>
              <a:buChar char="Ø"/>
            </a:pPr>
            <a:r>
              <a:rPr lang="it-IT" sz="2200" dirty="0"/>
              <a:t>Eventi avversi</a:t>
            </a:r>
          </a:p>
          <a:p>
            <a:pPr lvl="1">
              <a:buFont typeface="Wingdings" pitchFamily="2" charset="2"/>
              <a:buChar char="Ø"/>
            </a:pPr>
            <a:r>
              <a:rPr lang="it-IT" sz="2200" dirty="0"/>
              <a:t>Necessità di trattamenti successivi</a:t>
            </a:r>
          </a:p>
        </p:txBody>
      </p:sp>
      <p:pic>
        <p:nvPicPr>
          <p:cNvPr id="6" name="Immagine 5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658" y="4623682"/>
            <a:ext cx="2618342" cy="223431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913208" y="2996588"/>
            <a:ext cx="2039814" cy="2754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039824" y="3976411"/>
            <a:ext cx="1311008" cy="2754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Materiali e metodi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9908" y="2319760"/>
            <a:ext cx="8201254" cy="402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e 9"/>
          <p:cNvSpPr/>
          <p:nvPr/>
        </p:nvSpPr>
        <p:spPr>
          <a:xfrm>
            <a:off x="6343507" y="4598439"/>
            <a:ext cx="561861" cy="3194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7321505" y="4596601"/>
            <a:ext cx="561861" cy="3194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 descr="Ampulectomía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125" y="5762434"/>
            <a:ext cx="1593773" cy="1062515"/>
          </a:xfrm>
          <a:prstGeom prst="rect">
            <a:avLst/>
          </a:prstGeom>
        </p:spPr>
      </p:pic>
      <p:cxnSp>
        <p:nvCxnSpPr>
          <p:cNvPr id="17" name="Connettore 2 16"/>
          <p:cNvCxnSpPr/>
          <p:nvPr/>
        </p:nvCxnSpPr>
        <p:spPr>
          <a:xfrm flipH="1">
            <a:off x="1850838" y="6026227"/>
            <a:ext cx="440670" cy="110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8028445" y="4686576"/>
            <a:ext cx="649995" cy="286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B0F0"/>
                </a:solidFill>
              </a:rPr>
              <a:t>4.7 </a:t>
            </a:r>
            <a:r>
              <a:rPr lang="it-IT" sz="1200" b="1" dirty="0" err="1">
                <a:solidFill>
                  <a:srgbClr val="00B0F0"/>
                </a:solidFill>
              </a:rPr>
              <a:t>aa</a:t>
            </a:r>
            <a:endParaRPr lang="it-IT" b="1" dirty="0">
              <a:solidFill>
                <a:srgbClr val="00B0F0"/>
              </a:solidFill>
            </a:endParaRPr>
          </a:p>
        </p:txBody>
      </p:sp>
      <p:cxnSp>
        <p:nvCxnSpPr>
          <p:cNvPr id="20" name="Connettore 2 19"/>
          <p:cNvCxnSpPr/>
          <p:nvPr/>
        </p:nvCxnSpPr>
        <p:spPr>
          <a:xfrm flipH="1">
            <a:off x="7885196" y="4829794"/>
            <a:ext cx="24237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374578" y="588117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00B0F0"/>
                </a:solidFill>
              </a:rPr>
              <a:t>6 esami </a:t>
            </a:r>
            <a:r>
              <a:rPr lang="it-IT" sz="1200" b="1" dirty="0">
                <a:solidFill>
                  <a:srgbClr val="00B0F0"/>
                </a:solidFill>
              </a:rPr>
              <a:t>in 6.3 </a:t>
            </a:r>
            <a:r>
              <a:rPr lang="it-IT" sz="1200" b="1" dirty="0" err="1">
                <a:solidFill>
                  <a:srgbClr val="00B0F0"/>
                </a:solidFill>
              </a:rPr>
              <a:t>aa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4450813" y="39220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</a:rPr>
              <a:t>*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6597290" y="4526102"/>
            <a:ext cx="464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291509" y="6202497"/>
            <a:ext cx="376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EGDS febbraio 2020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25350" t="63610" r="31201" b="25835"/>
          <a:stretch>
            <a:fillRect/>
          </a:stretch>
        </p:blipFill>
        <p:spPr bwMode="auto">
          <a:xfrm>
            <a:off x="7546044" y="4782742"/>
            <a:ext cx="4440314" cy="96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tangolo 16"/>
          <p:cNvSpPr/>
          <p:nvPr/>
        </p:nvSpPr>
        <p:spPr>
          <a:xfrm>
            <a:off x="7794437" y="5357253"/>
            <a:ext cx="4147852" cy="3084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 descr="170523Wurzbach0310320x2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073" y="2974554"/>
            <a:ext cx="2567500" cy="1717016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5530" r="33333" b="6334"/>
          <a:stretch>
            <a:fillRect/>
          </a:stretch>
        </p:blipFill>
        <p:spPr>
          <a:xfrm>
            <a:off x="182541" y="2937792"/>
            <a:ext cx="3679633" cy="2829533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t="5144" r="35725" b="9234"/>
          <a:stretch>
            <a:fillRect/>
          </a:stretch>
        </p:blipFill>
        <p:spPr>
          <a:xfrm>
            <a:off x="4031663" y="2937989"/>
            <a:ext cx="3514380" cy="2835830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CA5384A9-604A-4B3E-856C-12525CDE9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/>
              <a:t>Caso clinico</a:t>
            </a:r>
          </a:p>
        </p:txBody>
      </p:sp>
    </p:spTree>
    <p:extLst>
      <p:ext uri="{BB962C8B-B14F-4D97-AF65-F5344CB8AC3E}">
        <p14:creationId xmlns:p14="http://schemas.microsoft.com/office/powerpoint/2010/main" val="228647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170013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Risultati: sopravvivenza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6154" y="2982351"/>
            <a:ext cx="6449839" cy="345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5801542" y="5946057"/>
            <a:ext cx="1402814" cy="3745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6848171" y="4543890"/>
            <a:ext cx="1212617" cy="6059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449" y="3291840"/>
            <a:ext cx="5647680" cy="302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tangolo 18"/>
          <p:cNvSpPr/>
          <p:nvPr/>
        </p:nvSpPr>
        <p:spPr>
          <a:xfrm>
            <a:off x="115322" y="3291840"/>
            <a:ext cx="5450832" cy="4923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129389" y="5149794"/>
            <a:ext cx="5450831" cy="7164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376" y="494606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Risultati: malattia residua/</a:t>
            </a:r>
            <a:r>
              <a:rPr lang="it-IT" sz="4000" b="1" dirty="0" err="1"/>
              <a:t>ricorrente*</a:t>
            </a:r>
            <a:endParaRPr lang="it-IT" sz="40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80328" y="1550997"/>
            <a:ext cx="464911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it-IT" sz="2200" dirty="0"/>
          </a:p>
          <a:p>
            <a:r>
              <a:rPr lang="it-IT" sz="2200" b="1" dirty="0"/>
              <a:t>Complessivamente</a:t>
            </a:r>
            <a:r>
              <a:rPr lang="it-IT" sz="2200" dirty="0"/>
              <a:t>: 72% solo endoscopia; 28% </a:t>
            </a:r>
            <a:r>
              <a:rPr lang="it-IT" sz="2200" dirty="0" err="1"/>
              <a:t>endoscopia+</a:t>
            </a:r>
            <a:r>
              <a:rPr lang="it-IT" sz="2200" dirty="0"/>
              <a:t> chirurgia</a:t>
            </a:r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dirty="0"/>
              <a:t>1 carcinoma immediato + 4 nei sei mesi successivi (tutti da gruppo “sporadici”)</a:t>
            </a:r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dirty="0"/>
              <a:t>8 (28%) adenomi residui (6 nuova endoscopia, 1 DCP**, e 1 </a:t>
            </a:r>
            <a:r>
              <a:rPr lang="it-IT" sz="2200" dirty="0" err="1"/>
              <a:t>ampullectomia</a:t>
            </a:r>
            <a:r>
              <a:rPr lang="it-IT" sz="2200" dirty="0"/>
              <a:t> chirurgica)</a:t>
            </a:r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dirty="0"/>
              <a:t>5 (17%) adenomi ricorrenti  (4 nuova endoscopia a 1 DCP)</a:t>
            </a:r>
          </a:p>
          <a:p>
            <a:pPr>
              <a:buFont typeface="Arial" pitchFamily="34" charset="0"/>
              <a:buChar char="•"/>
            </a:pPr>
            <a:endParaRPr lang="it-IT" dirty="0"/>
          </a:p>
          <a:p>
            <a:pPr>
              <a:buFont typeface="Arial" pitchFamily="34" charset="0"/>
              <a:buChar char="•"/>
            </a:pPr>
            <a:endParaRPr lang="it-IT" dirty="0"/>
          </a:p>
          <a:p>
            <a:pPr>
              <a:buFont typeface="Arial" pitchFamily="34" charset="0"/>
              <a:buChar char="•"/>
            </a:pPr>
            <a:endParaRPr lang="it-IT" dirty="0"/>
          </a:p>
          <a:p>
            <a:pPr>
              <a:buFont typeface="Arial" pitchFamily="34" charset="0"/>
              <a:buChar char="•"/>
            </a:pPr>
            <a:endParaRPr lang="it-IT" dirty="0"/>
          </a:p>
          <a:p>
            <a:pPr>
              <a:buFont typeface="Arial" pitchFamily="34" charset="0"/>
              <a:buChar char="•"/>
            </a:pPr>
            <a:endParaRPr lang="it-I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3645" y="2616592"/>
            <a:ext cx="6949318" cy="371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tangolo 15"/>
          <p:cNvSpPr/>
          <p:nvPr/>
        </p:nvSpPr>
        <p:spPr>
          <a:xfrm>
            <a:off x="580329" y="1855282"/>
            <a:ext cx="3836924" cy="109893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8475614" y="4290646"/>
            <a:ext cx="1624989" cy="375486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/>
              <a:t>Outcome</a:t>
            </a:r>
            <a:r>
              <a:rPr lang="it-IT" sz="4000" b="1" dirty="0"/>
              <a:t>: eventi avversi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002535" y="2443203"/>
            <a:ext cx="1038890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200" b="1" dirty="0" err="1"/>
              <a:t>Ampullectomie</a:t>
            </a:r>
            <a:r>
              <a:rPr lang="it-IT" sz="2200" b="1" dirty="0"/>
              <a:t> endoscopiche</a:t>
            </a:r>
            <a:r>
              <a:rPr lang="it-IT" sz="2200" dirty="0"/>
              <a:t>: 10.3%. Nessuna ha richiesto successiva chirurgia. </a:t>
            </a:r>
          </a:p>
          <a:p>
            <a:r>
              <a:rPr lang="it-IT" sz="2200" dirty="0"/>
              <a:t>	</a:t>
            </a:r>
          </a:p>
          <a:p>
            <a:pPr lvl="1">
              <a:buFont typeface="Wingdings" pitchFamily="2" charset="2"/>
              <a:buChar char="ü"/>
            </a:pPr>
            <a:r>
              <a:rPr lang="it-IT" sz="2200" dirty="0"/>
              <a:t> 5 sanguinamenti (gestione endoscopica)</a:t>
            </a:r>
          </a:p>
          <a:p>
            <a:pPr lvl="1">
              <a:buFont typeface="Wingdings" pitchFamily="2" charset="2"/>
              <a:buChar char="ü"/>
            </a:pPr>
            <a:r>
              <a:rPr lang="it-IT" sz="2200" dirty="0"/>
              <a:t> 1 pancreatite lieve</a:t>
            </a:r>
          </a:p>
          <a:p>
            <a:pPr lvl="1">
              <a:buFont typeface="Wingdings" pitchFamily="2" charset="2"/>
              <a:buChar char="ü"/>
            </a:pPr>
            <a:r>
              <a:rPr lang="it-IT" sz="2200" dirty="0"/>
              <a:t> 1 perforazione non complicata</a:t>
            </a:r>
          </a:p>
          <a:p>
            <a:pPr lvl="1">
              <a:buFont typeface="Wingdings" pitchFamily="2" charset="2"/>
              <a:buChar char="ü"/>
            </a:pPr>
            <a:r>
              <a:rPr lang="it-IT" sz="2200" dirty="0"/>
              <a:t> 1 colangite lieve.</a:t>
            </a:r>
          </a:p>
          <a:p>
            <a:pPr lvl="1">
              <a:buFont typeface="Wingdings" pitchFamily="2" charset="2"/>
              <a:buChar char="ü"/>
            </a:pPr>
            <a:endParaRPr lang="it-IT" sz="2200" dirty="0"/>
          </a:p>
          <a:p>
            <a:pPr algn="just">
              <a:buFont typeface="Arial" pitchFamily="34" charset="0"/>
              <a:buChar char="•"/>
            </a:pPr>
            <a:r>
              <a:rPr lang="it-IT" sz="2200" b="1" dirty="0" err="1"/>
              <a:t>Ampullectomie</a:t>
            </a:r>
            <a:r>
              <a:rPr lang="it-IT" sz="2200" b="1" dirty="0"/>
              <a:t> chirurgiche: </a:t>
            </a:r>
            <a:r>
              <a:rPr lang="it-IT" sz="2200" dirty="0"/>
              <a:t>50% (2); </a:t>
            </a:r>
            <a:r>
              <a:rPr lang="it-IT" sz="2200" b="1" dirty="0"/>
              <a:t>DCP:</a:t>
            </a:r>
            <a:r>
              <a:rPr lang="it-IT" sz="2200" dirty="0"/>
              <a:t> 29% (9). </a:t>
            </a:r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dirty="0"/>
              <a:t>Non mortalità  in nessuno dei due gruppi</a:t>
            </a:r>
          </a:p>
          <a:p>
            <a:pPr>
              <a:buFont typeface="Arial" pitchFamily="34" charset="0"/>
              <a:buChar char="•"/>
            </a:pPr>
            <a:endParaRPr lang="it-IT" dirty="0"/>
          </a:p>
        </p:txBody>
      </p:sp>
      <p:pic>
        <p:nvPicPr>
          <p:cNvPr id="7" name="Immagine 6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669" y="4538948"/>
            <a:ext cx="1571512" cy="2142781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20583" y="2525234"/>
            <a:ext cx="3578027" cy="3305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1092447" y="4856603"/>
            <a:ext cx="3310741" cy="3305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5413950" y="4842534"/>
            <a:ext cx="625777" cy="3305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45" y="871916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Discussione</a:t>
            </a:r>
            <a:r>
              <a:rPr lang="it-IT" sz="40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23130" y="2193620"/>
            <a:ext cx="106973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it-IT" sz="2200" b="1" dirty="0"/>
              <a:t>Eterogeneità</a:t>
            </a:r>
            <a:r>
              <a:rPr lang="it-IT" sz="2200" dirty="0"/>
              <a:t> nella presentazione e nella fisiologia delle lesioni </a:t>
            </a:r>
            <a:r>
              <a:rPr lang="it-IT" sz="2200" dirty="0" err="1"/>
              <a:t>ampollari</a:t>
            </a:r>
            <a:r>
              <a:rPr lang="it-IT" sz="2200" dirty="0"/>
              <a:t>. </a:t>
            </a:r>
            <a:r>
              <a:rPr lang="it-IT" sz="2200" b="1" dirty="0"/>
              <a:t>FAP sembra meno aggressiva</a:t>
            </a:r>
            <a:r>
              <a:rPr lang="it-IT" sz="2200" dirty="0"/>
              <a:t>.</a:t>
            </a:r>
          </a:p>
          <a:p>
            <a:pPr algn="just">
              <a:buFont typeface="Arial" pitchFamily="34" charset="0"/>
              <a:buChar char="•"/>
            </a:pPr>
            <a:endParaRPr lang="it-IT" sz="2200" dirty="0"/>
          </a:p>
          <a:p>
            <a:pPr algn="just">
              <a:buFont typeface="Arial" pitchFamily="34" charset="0"/>
              <a:buChar char="•"/>
            </a:pPr>
            <a:r>
              <a:rPr lang="it-IT" sz="2200" dirty="0"/>
              <a:t>Dei 95 FAP in </a:t>
            </a:r>
            <a:r>
              <a:rPr lang="it-IT" sz="2200" b="1" dirty="0"/>
              <a:t>sorveglianza</a:t>
            </a:r>
            <a:r>
              <a:rPr lang="it-IT" sz="2200" dirty="0"/>
              <a:t> solo 12 (</a:t>
            </a:r>
            <a:r>
              <a:rPr lang="it-IT" sz="2200" b="1" dirty="0"/>
              <a:t>12.6%</a:t>
            </a:r>
            <a:r>
              <a:rPr lang="it-IT" sz="2200" dirty="0"/>
              <a:t>) ha sviluppato lesioni necessitanti </a:t>
            </a:r>
            <a:r>
              <a:rPr lang="it-IT" sz="2200" b="1" dirty="0"/>
              <a:t>asportazione</a:t>
            </a:r>
            <a:r>
              <a:rPr lang="it-IT" sz="2200" dirty="0"/>
              <a:t>, a una media di 4.7 anni.  Nessuno ha sviluppato adenocarcinomi. Dati consistente con quelli in letteratura. </a:t>
            </a:r>
          </a:p>
          <a:p>
            <a:pPr algn="just">
              <a:buFont typeface="Arial" pitchFamily="34" charset="0"/>
              <a:buChar char="•"/>
            </a:pPr>
            <a:endParaRPr lang="it-IT" sz="2200" dirty="0"/>
          </a:p>
          <a:p>
            <a:pPr algn="just">
              <a:buFont typeface="Arial" pitchFamily="34" charset="0"/>
              <a:buChar char="•"/>
            </a:pPr>
            <a:r>
              <a:rPr lang="it-IT" sz="2200" dirty="0" err="1"/>
              <a:t>Benchè</a:t>
            </a:r>
            <a:r>
              <a:rPr lang="it-IT" sz="2200" dirty="0"/>
              <a:t> modi e tempi della sorveglianza non siano chiari  </a:t>
            </a:r>
            <a:r>
              <a:rPr lang="it-IT" sz="2200" b="1" dirty="0"/>
              <a:t>usando lo score di </a:t>
            </a:r>
            <a:r>
              <a:rPr lang="it-IT" sz="2200" b="1" dirty="0" err="1"/>
              <a:t>Spigelman</a:t>
            </a:r>
            <a:r>
              <a:rPr lang="it-IT" sz="2200" b="1" dirty="0"/>
              <a:t> come nel lavoro,  il riscontro di adenomi e adenomi avanzati segue i tassi della letteratura.</a:t>
            </a:r>
            <a:endParaRPr lang="it-IT" sz="2200" dirty="0"/>
          </a:p>
        </p:txBody>
      </p:sp>
      <p:pic>
        <p:nvPicPr>
          <p:cNvPr id="8" name="Immagine 7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702" y="5661239"/>
            <a:ext cx="1669366" cy="119359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345598" y="3634157"/>
            <a:ext cx="4715190" cy="2662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9213915" y="2281460"/>
            <a:ext cx="2157470" cy="2846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7664552" y="4629825"/>
            <a:ext cx="3720901" cy="2662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972D0A9-1F6F-4CB0-A33B-AA33F9E67D4A}"/>
              </a:ext>
            </a:extLst>
          </p:cNvPr>
          <p:cNvSpPr/>
          <p:nvPr/>
        </p:nvSpPr>
        <p:spPr>
          <a:xfrm>
            <a:off x="771491" y="2610274"/>
            <a:ext cx="1296460" cy="2846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333117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Discussione</a:t>
            </a:r>
            <a:endParaRPr lang="it-IT" sz="4000" dirty="0"/>
          </a:p>
        </p:txBody>
      </p:sp>
      <p:pic>
        <p:nvPicPr>
          <p:cNvPr id="2050" name="Picture 2" descr="C:\Users\opb441\AppData\Local\Microsoft\Windows\Temporary Internet Files\Content.IE5\EMIRS1SW\bilancia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57488" y="3543893"/>
            <a:ext cx="3810000" cy="2000250"/>
          </a:xfrm>
          <a:prstGeom prst="rect">
            <a:avLst/>
          </a:prstGeom>
          <a:noFill/>
        </p:spPr>
      </p:pic>
      <p:pic>
        <p:nvPicPr>
          <p:cNvPr id="16" name="Immagine 15" descr="downlo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54" y="3393925"/>
            <a:ext cx="4211612" cy="2378914"/>
          </a:xfrm>
          <a:prstGeom prst="rect">
            <a:avLst/>
          </a:prstGeom>
        </p:spPr>
      </p:pic>
      <p:pic>
        <p:nvPicPr>
          <p:cNvPr id="17" name="Immagine 16" descr="downlo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864" y="3437261"/>
            <a:ext cx="4301474" cy="241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903" y="597898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Discussione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79828" y="2050578"/>
            <a:ext cx="11844998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100" dirty="0"/>
              <a:t>Nei pazienti con criteri per resezione  continua ad </a:t>
            </a:r>
            <a:r>
              <a:rPr lang="it-IT" sz="2100" b="1" dirty="0"/>
              <a:t>incrementare il ruolo dell’</a:t>
            </a:r>
            <a:r>
              <a:rPr lang="it-IT" sz="2100" b="1" dirty="0" err="1"/>
              <a:t>ampullectomia</a:t>
            </a:r>
            <a:r>
              <a:rPr lang="it-IT" sz="2100" b="1" dirty="0"/>
              <a:t> endoscopica</a:t>
            </a:r>
            <a:r>
              <a:rPr lang="it-IT" sz="2100" dirty="0"/>
              <a:t>. </a:t>
            </a:r>
          </a:p>
          <a:p>
            <a:pPr>
              <a:buFont typeface="Arial" pitchFamily="34" charset="0"/>
              <a:buChar char="•"/>
            </a:pPr>
            <a:endParaRPr lang="it-IT" sz="2100" dirty="0"/>
          </a:p>
          <a:p>
            <a:pPr>
              <a:buFont typeface="Arial" pitchFamily="34" charset="0"/>
              <a:buChar char="•"/>
            </a:pPr>
            <a:r>
              <a:rPr lang="it-IT" sz="2100" b="1" dirty="0"/>
              <a:t>Successo tecnico nel 100 % </a:t>
            </a:r>
            <a:r>
              <a:rPr lang="it-IT" sz="2100" dirty="0"/>
              <a:t>(29) dei casi, con </a:t>
            </a:r>
            <a:r>
              <a:rPr lang="it-IT" sz="2100" b="1" dirty="0"/>
              <a:t>eventi avversi solo nel 10.3% </a:t>
            </a:r>
            <a:r>
              <a:rPr lang="it-IT" sz="2100" dirty="0"/>
              <a:t>(3) dei casi, tutti gestiti in modo conservativo. Dati in linea con la letteratura e molto </a:t>
            </a:r>
            <a:r>
              <a:rPr lang="it-IT" sz="2100" b="1" dirty="0"/>
              <a:t>più bassi della chirurgia </a:t>
            </a:r>
            <a:r>
              <a:rPr lang="it-IT" sz="2100" dirty="0"/>
              <a:t>(</a:t>
            </a:r>
            <a:r>
              <a:rPr lang="it-IT" sz="2100" b="1" dirty="0"/>
              <a:t>qui</a:t>
            </a:r>
            <a:r>
              <a:rPr lang="it-IT" sz="2100" dirty="0"/>
              <a:t> </a:t>
            </a:r>
            <a:r>
              <a:rPr lang="it-IT" sz="2100" b="1" dirty="0"/>
              <a:t>26%*, </a:t>
            </a:r>
            <a:r>
              <a:rPr lang="it-IT" sz="2100" dirty="0"/>
              <a:t>spesso raccolte). </a:t>
            </a:r>
          </a:p>
          <a:p>
            <a:pPr>
              <a:buFont typeface="Arial" pitchFamily="34" charset="0"/>
              <a:buChar char="•"/>
            </a:pPr>
            <a:endParaRPr lang="it-IT" sz="2100" dirty="0"/>
          </a:p>
          <a:p>
            <a:pPr>
              <a:buFont typeface="Arial" pitchFamily="34" charset="0"/>
              <a:buChar char="•"/>
            </a:pPr>
            <a:r>
              <a:rPr lang="it-IT" sz="2100" dirty="0"/>
              <a:t> Altri benefici: evitare chirurgia in chi è già stato operato; ridurre la durata della degenza; evitare l’effetto legato alla presenza di tumori </a:t>
            </a:r>
            <a:r>
              <a:rPr lang="it-IT" sz="2100" dirty="0" err="1"/>
              <a:t>desmoidi</a:t>
            </a:r>
            <a:r>
              <a:rPr lang="it-IT" sz="2100" dirty="0"/>
              <a:t>. </a:t>
            </a:r>
          </a:p>
          <a:p>
            <a:pPr>
              <a:buFont typeface="Arial" pitchFamily="34" charset="0"/>
              <a:buChar char="•"/>
            </a:pPr>
            <a:endParaRPr lang="it-IT" sz="2100" dirty="0"/>
          </a:p>
          <a:p>
            <a:pPr>
              <a:buFont typeface="Arial" pitchFamily="34" charset="0"/>
              <a:buChar char="•"/>
            </a:pPr>
            <a:r>
              <a:rPr lang="it-IT" sz="2100" dirty="0"/>
              <a:t>Aspetto importante è la </a:t>
            </a:r>
            <a:r>
              <a:rPr lang="it-IT" sz="2100" b="1" dirty="0"/>
              <a:t>necessità di drenare accuratamente vie biliari e pancreatiche</a:t>
            </a:r>
            <a:r>
              <a:rPr lang="it-IT" sz="2100" dirty="0"/>
              <a:t>. </a:t>
            </a:r>
            <a:r>
              <a:rPr lang="it-IT" sz="2100" b="1" dirty="0"/>
              <a:t>Bassi tassi di pancreatite (1, 3.%) ma tutti avevano posizionato </a:t>
            </a:r>
            <a:r>
              <a:rPr lang="it-IT" sz="2100" b="1" dirty="0" err="1"/>
              <a:t>stent</a:t>
            </a:r>
            <a:r>
              <a:rPr lang="it-IT" sz="2100" b="1" dirty="0"/>
              <a:t> profilattico (senza </a:t>
            </a:r>
            <a:r>
              <a:rPr lang="it-IT" sz="2100" b="1" dirty="0" err="1"/>
              <a:t>stent</a:t>
            </a:r>
            <a:r>
              <a:rPr lang="it-IT" sz="2100" b="1" dirty="0"/>
              <a:t> 17%).  </a:t>
            </a:r>
          </a:p>
          <a:p>
            <a:pPr>
              <a:buFont typeface="Arial" pitchFamily="34" charset="0"/>
              <a:buChar char="•"/>
            </a:pPr>
            <a:endParaRPr lang="it-IT" sz="2100" dirty="0"/>
          </a:p>
          <a:p>
            <a:pPr>
              <a:buFont typeface="Arial" pitchFamily="34" charset="0"/>
              <a:buChar char="•"/>
            </a:pPr>
            <a:endParaRPr lang="it-IT" sz="2100" dirty="0"/>
          </a:p>
          <a:p>
            <a:pPr>
              <a:buFont typeface="Arial" pitchFamily="34" charset="0"/>
              <a:buChar char="•"/>
            </a:pPr>
            <a:r>
              <a:rPr lang="it-IT" sz="2100" b="1" dirty="0"/>
              <a:t>Problema:  37.9%</a:t>
            </a:r>
            <a:r>
              <a:rPr lang="it-IT" sz="2100" dirty="0"/>
              <a:t> (11) </a:t>
            </a:r>
            <a:r>
              <a:rPr lang="it-IT" sz="2100" b="1" dirty="0"/>
              <a:t> </a:t>
            </a:r>
            <a:r>
              <a:rPr lang="it-IT" sz="2100" dirty="0"/>
              <a:t>dei pazienti con </a:t>
            </a:r>
            <a:r>
              <a:rPr lang="it-IT" sz="2100" b="1" dirty="0"/>
              <a:t>malattia residua/ricorrente </a:t>
            </a:r>
            <a:r>
              <a:rPr lang="it-IT" sz="2100" dirty="0"/>
              <a:t>(6 casi)</a:t>
            </a:r>
          </a:p>
          <a:p>
            <a:pPr>
              <a:buFont typeface="Arial" pitchFamily="34" charset="0"/>
              <a:buChar char="•"/>
            </a:pP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4867422" y="5987663"/>
            <a:ext cx="3038622" cy="2864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4614203" y="2150311"/>
            <a:ext cx="7331641" cy="286441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0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516008" y="2751091"/>
            <a:ext cx="3099388" cy="297456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3172182" y="4703861"/>
            <a:ext cx="6759610" cy="28644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 descr="downlo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543" y="117824"/>
            <a:ext cx="1839817" cy="13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Discussione: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05079" y="2178099"/>
            <a:ext cx="1069737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200" dirty="0"/>
              <a:t>Fattori da considerare:</a:t>
            </a:r>
          </a:p>
          <a:p>
            <a:pPr algn="ctr">
              <a:buFont typeface="Arial" pitchFamily="34" charset="0"/>
              <a:buChar char="•"/>
            </a:pPr>
            <a:endParaRPr lang="it-IT" sz="2200" dirty="0"/>
          </a:p>
          <a:p>
            <a:pPr algn="ctr">
              <a:buFont typeface="Arial" pitchFamily="34" charset="0"/>
              <a:buChar char="•"/>
            </a:pPr>
            <a:endParaRPr lang="it-IT" sz="2200" dirty="0"/>
          </a:p>
          <a:p>
            <a:pPr lvl="1" algn="ctr">
              <a:buFont typeface="Wingdings" pitchFamily="2" charset="2"/>
              <a:buChar char="ü"/>
            </a:pPr>
            <a:r>
              <a:rPr lang="it-IT" sz="2200" dirty="0"/>
              <a:t>Expertise locale</a:t>
            </a:r>
          </a:p>
          <a:p>
            <a:pPr lvl="1" algn="ctr">
              <a:buFont typeface="Wingdings" pitchFamily="2" charset="2"/>
              <a:buChar char="ü"/>
            </a:pPr>
            <a:r>
              <a:rPr lang="it-IT" sz="2200" dirty="0"/>
              <a:t>Caratteristiche della lesione (diffusione locale, infiltrazione </a:t>
            </a:r>
            <a:r>
              <a:rPr lang="it-IT" sz="2200" dirty="0" err="1"/>
              <a:t>dutale</a:t>
            </a:r>
            <a:r>
              <a:rPr lang="it-IT" sz="2200" dirty="0"/>
              <a:t>, probabilità di malignità)</a:t>
            </a:r>
          </a:p>
          <a:p>
            <a:pPr lvl="1" algn="ctr">
              <a:buFont typeface="Wingdings" pitchFamily="2" charset="2"/>
              <a:buChar char="ü"/>
            </a:pPr>
            <a:r>
              <a:rPr lang="it-IT" sz="2200" dirty="0"/>
              <a:t>Uso EUS può aiutare a stratificare la lesione individuando la fattibilità del trattamento endoscopico</a:t>
            </a:r>
          </a:p>
          <a:p>
            <a:pPr lvl="1">
              <a:buFont typeface="Arial" pitchFamily="34" charset="0"/>
              <a:buChar char="•"/>
            </a:pPr>
            <a:endParaRPr lang="it-IT" sz="2200" dirty="0"/>
          </a:p>
          <a:p>
            <a:pPr lvl="1"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dirty="0" err="1"/>
              <a:t>Follow-</a:t>
            </a:r>
            <a:r>
              <a:rPr lang="it-IT" sz="2200" dirty="0"/>
              <a:t> up endoscopico stretto  dopo endoscopia:  </a:t>
            </a:r>
            <a:r>
              <a:rPr lang="it-IT" sz="2200" b="1" dirty="0"/>
              <a:t>(quanto?)</a:t>
            </a:r>
          </a:p>
        </p:txBody>
      </p:sp>
      <p:pic>
        <p:nvPicPr>
          <p:cNvPr id="6" name="Immagine 5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269" y="4774311"/>
            <a:ext cx="3371731" cy="208368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824426" y="2264541"/>
            <a:ext cx="2650293" cy="2772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824425" y="5633279"/>
            <a:ext cx="5815525" cy="2772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19E3BC48-3A74-4A0F-A37E-0E5C174E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Limiti dello studio: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498293" y="2370800"/>
            <a:ext cx="86041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it-IT" sz="2200" dirty="0"/>
              <a:t>Studio </a:t>
            </a:r>
            <a:r>
              <a:rPr lang="it-IT" sz="2200" b="1" dirty="0"/>
              <a:t>retrospettivo </a:t>
            </a:r>
          </a:p>
          <a:p>
            <a:pPr lvl="1">
              <a:buFont typeface="Arial" pitchFamily="34" charset="0"/>
              <a:buChar char="•"/>
            </a:pPr>
            <a:endParaRPr lang="it-IT" sz="2200" dirty="0"/>
          </a:p>
          <a:p>
            <a:pPr lvl="1">
              <a:buFont typeface="Arial" pitchFamily="34" charset="0"/>
              <a:buChar char="•"/>
            </a:pPr>
            <a:endParaRPr lang="it-IT" sz="2200" dirty="0"/>
          </a:p>
          <a:p>
            <a:pPr lvl="1">
              <a:buFont typeface="Arial" pitchFamily="34" charset="0"/>
              <a:buChar char="•"/>
            </a:pPr>
            <a:r>
              <a:rPr lang="it-IT" sz="2200" dirty="0"/>
              <a:t>Studio </a:t>
            </a:r>
            <a:r>
              <a:rPr lang="it-IT" sz="2200" b="1" dirty="0"/>
              <a:t>monocentrico</a:t>
            </a:r>
            <a:r>
              <a:rPr lang="it-IT" sz="2200" dirty="0"/>
              <a:t> di centro di III livello</a:t>
            </a:r>
          </a:p>
          <a:p>
            <a:pPr lvl="1">
              <a:buFont typeface="Arial" pitchFamily="34" charset="0"/>
              <a:buChar char="•"/>
            </a:pPr>
            <a:endParaRPr lang="it-IT" sz="2200" dirty="0"/>
          </a:p>
          <a:p>
            <a:pPr lvl="1">
              <a:buFont typeface="Arial" pitchFamily="34" charset="0"/>
              <a:buChar char="•"/>
            </a:pPr>
            <a:endParaRPr lang="it-IT" sz="2200" dirty="0"/>
          </a:p>
          <a:p>
            <a:pPr lvl="1">
              <a:buFont typeface="Arial" pitchFamily="34" charset="0"/>
              <a:buChar char="•"/>
            </a:pPr>
            <a:r>
              <a:rPr lang="it-IT" sz="2200" dirty="0"/>
              <a:t>Studio per </a:t>
            </a:r>
            <a:r>
              <a:rPr lang="it-IT" sz="2200" b="1" dirty="0"/>
              <a:t>lungo arco temporale </a:t>
            </a:r>
            <a:r>
              <a:rPr lang="it-IT" sz="2200" dirty="0"/>
              <a:t>(cambiamenti nelle tecniche)</a:t>
            </a:r>
          </a:p>
          <a:p>
            <a:pPr lvl="1">
              <a:buFont typeface="Arial" pitchFamily="34" charset="0"/>
              <a:buChar char="•"/>
            </a:pPr>
            <a:endParaRPr lang="it-IT" sz="2200" dirty="0"/>
          </a:p>
          <a:p>
            <a:pPr lvl="1">
              <a:buFont typeface="Arial" pitchFamily="34" charset="0"/>
              <a:buChar char="•"/>
            </a:pPr>
            <a:endParaRPr lang="it-IT" sz="2200" dirty="0"/>
          </a:p>
          <a:p>
            <a:pPr lvl="1">
              <a:buFont typeface="Arial" pitchFamily="34" charset="0"/>
              <a:buChar char="•"/>
            </a:pPr>
            <a:r>
              <a:rPr lang="it-IT" sz="2200" b="1" dirty="0"/>
              <a:t>Bassi numeri</a:t>
            </a:r>
            <a:r>
              <a:rPr lang="it-IT" sz="2200" dirty="0"/>
              <a:t>: è difficile generalizzare </a:t>
            </a:r>
          </a:p>
        </p:txBody>
      </p:sp>
      <p:pic>
        <p:nvPicPr>
          <p:cNvPr id="6" name="Immagine 5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828" y="5025297"/>
            <a:ext cx="26289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27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1213B8F-AF81-426B-AF0B-1ACDB233C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5" y="939222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Conclusioni: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7971B3-A501-48AB-B4B5-B76BED5D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63" y="2450322"/>
            <a:ext cx="11281273" cy="3891880"/>
          </a:xfrm>
        </p:spPr>
        <p:txBody>
          <a:bodyPr>
            <a:noAutofit/>
          </a:bodyPr>
          <a:lstStyle/>
          <a:p>
            <a:pPr algn="ctr"/>
            <a:r>
              <a:rPr lang="it-IT" sz="2200" dirty="0"/>
              <a:t>Gestione </a:t>
            </a:r>
            <a:r>
              <a:rPr lang="it-IT" sz="2200" b="1" dirty="0"/>
              <a:t>difficile</a:t>
            </a:r>
            <a:r>
              <a:rPr lang="it-IT" sz="2200" dirty="0"/>
              <a:t> senza chiaro consenso per queste lesioni</a:t>
            </a:r>
          </a:p>
          <a:p>
            <a:pPr algn="ctr"/>
            <a:endParaRPr lang="it-IT" sz="2200" dirty="0"/>
          </a:p>
          <a:p>
            <a:pPr algn="ctr"/>
            <a:r>
              <a:rPr lang="it-IT" sz="2200" dirty="0"/>
              <a:t>Gli </a:t>
            </a:r>
            <a:r>
              <a:rPr lang="it-IT" sz="2200" dirty="0" err="1"/>
              <a:t>ampullomi</a:t>
            </a:r>
            <a:r>
              <a:rPr lang="it-IT" sz="2200" dirty="0"/>
              <a:t> in </a:t>
            </a:r>
            <a:r>
              <a:rPr lang="it-IT" sz="2200" b="1" dirty="0"/>
              <a:t>FAP</a:t>
            </a:r>
            <a:r>
              <a:rPr lang="it-IT" sz="2200" dirty="0"/>
              <a:t> possono essere </a:t>
            </a:r>
            <a:r>
              <a:rPr lang="it-IT" sz="2200" b="1" dirty="0"/>
              <a:t>monitorati</a:t>
            </a:r>
            <a:r>
              <a:rPr lang="it-IT" sz="2200" dirty="0"/>
              <a:t> con sorveglianza e lo </a:t>
            </a:r>
            <a:r>
              <a:rPr lang="it-IT" sz="2200" dirty="0" err="1"/>
              <a:t>Spigelman</a:t>
            </a:r>
            <a:r>
              <a:rPr lang="it-IT" sz="2200" dirty="0"/>
              <a:t> Score sembra adeguato.</a:t>
            </a:r>
          </a:p>
          <a:p>
            <a:pPr algn="ctr"/>
            <a:endParaRPr lang="it-IT" sz="2200" dirty="0"/>
          </a:p>
          <a:p>
            <a:pPr algn="ctr"/>
            <a:r>
              <a:rPr lang="it-IT" sz="2200" dirty="0"/>
              <a:t>Pazienti con adenomi FAP avanzati o sporadici:  </a:t>
            </a:r>
            <a:r>
              <a:rPr lang="it-IT" sz="2200" b="1" dirty="0"/>
              <a:t>auspicabile resezione endoscopica </a:t>
            </a:r>
            <a:r>
              <a:rPr lang="it-IT" sz="2200" dirty="0"/>
              <a:t>ma necessario  </a:t>
            </a:r>
            <a:r>
              <a:rPr lang="it-IT" sz="2200" dirty="0" err="1"/>
              <a:t>follow-</a:t>
            </a:r>
            <a:r>
              <a:rPr lang="it-IT" sz="2200" dirty="0"/>
              <a:t> up stretto per l’alto tasso di ricorrenze </a:t>
            </a:r>
          </a:p>
          <a:p>
            <a:pPr algn="ctr"/>
            <a:endParaRPr lang="it-IT" sz="2200" dirty="0"/>
          </a:p>
          <a:p>
            <a:pPr algn="ctr"/>
            <a:r>
              <a:rPr lang="it-IT" sz="2200" dirty="0"/>
              <a:t>La </a:t>
            </a:r>
            <a:r>
              <a:rPr lang="it-IT" sz="2200" b="1" dirty="0"/>
              <a:t>DCP</a:t>
            </a:r>
            <a:r>
              <a:rPr lang="it-IT" sz="2200" dirty="0"/>
              <a:t> dovrebbe essere usata come </a:t>
            </a:r>
            <a:r>
              <a:rPr lang="it-IT" sz="2200" b="1" dirty="0"/>
              <a:t>seconda linea </a:t>
            </a:r>
          </a:p>
          <a:p>
            <a:pPr algn="ctr">
              <a:buNone/>
            </a:pPr>
            <a:endParaRPr lang="it-IT" sz="1800" dirty="0">
              <a:solidFill>
                <a:srgbClr val="000000"/>
              </a:solidFill>
            </a:endParaRPr>
          </a:p>
        </p:txBody>
      </p:sp>
      <p:pic>
        <p:nvPicPr>
          <p:cNvPr id="6" name="Immagine 5" descr="ESD-EMR-figura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3" y="5730954"/>
            <a:ext cx="1102375" cy="939758"/>
          </a:xfrm>
          <a:prstGeom prst="rect">
            <a:avLst/>
          </a:prstGeom>
        </p:spPr>
      </p:pic>
      <p:pic>
        <p:nvPicPr>
          <p:cNvPr id="10" name="Immagine 9" descr="downlo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882" y="5496498"/>
            <a:ext cx="239877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116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95B57-C9E5-4768-B04E-B17DDB02C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328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Take home </a:t>
            </a:r>
            <a:r>
              <a:rPr lang="it-IT" sz="4000" b="1" dirty="0" err="1"/>
              <a:t>message</a:t>
            </a:r>
            <a:endParaRPr lang="it-IT" sz="4000" b="1" dirty="0"/>
          </a:p>
        </p:txBody>
      </p:sp>
      <p:pic>
        <p:nvPicPr>
          <p:cNvPr id="6" name="Segnaposto contenuto 5" descr="99cb4daff103544043ce996044f1ed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8054" y="342503"/>
            <a:ext cx="2132543" cy="1418114"/>
          </a:xfrm>
        </p:spPr>
      </p:pic>
      <p:sp>
        <p:nvSpPr>
          <p:cNvPr id="7" name="CasellaDiTesto 6"/>
          <p:cNvSpPr txBox="1"/>
          <p:nvPr/>
        </p:nvSpPr>
        <p:spPr>
          <a:xfrm>
            <a:off x="1154935" y="2250556"/>
            <a:ext cx="988213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200" dirty="0"/>
              <a:t>FAP, MAP e AFAP sono patologie </a:t>
            </a:r>
            <a:r>
              <a:rPr lang="it-IT" sz="2200" b="1" dirty="0"/>
              <a:t>rare</a:t>
            </a:r>
            <a:r>
              <a:rPr lang="it-IT" sz="2200" dirty="0"/>
              <a:t>, con possibile </a:t>
            </a:r>
            <a:r>
              <a:rPr lang="it-IT" sz="2200" b="1" dirty="0"/>
              <a:t>gestione non invasiva</a:t>
            </a:r>
            <a:r>
              <a:rPr lang="it-IT" sz="2200" dirty="0"/>
              <a:t> per lunghi periodi</a:t>
            </a:r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b="1" dirty="0"/>
              <a:t>Colonscopie</a:t>
            </a:r>
            <a:r>
              <a:rPr lang="it-IT" sz="2200" dirty="0"/>
              <a:t> periodiche con asportazione delle lesioni sospette, in genere ogni 1-2 anni</a:t>
            </a:r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dirty="0"/>
              <a:t>Periodiche </a:t>
            </a:r>
            <a:r>
              <a:rPr lang="it-IT" sz="2200" b="1" dirty="0"/>
              <a:t>EGDS</a:t>
            </a:r>
            <a:r>
              <a:rPr lang="it-IT" sz="2200" dirty="0"/>
              <a:t>  fondamentali per valutare stomaco e duodeno, </a:t>
            </a:r>
            <a:r>
              <a:rPr lang="it-IT" sz="2200" b="1" dirty="0"/>
              <a:t>VCE</a:t>
            </a:r>
            <a:r>
              <a:rPr lang="it-IT" sz="2200" dirty="0"/>
              <a:t> per il tenue</a:t>
            </a:r>
          </a:p>
          <a:p>
            <a:pPr>
              <a:buFont typeface="Arial" pitchFamily="34" charset="0"/>
              <a:buChar char="•"/>
            </a:pPr>
            <a:endParaRPr lang="it-IT" sz="2200" dirty="0"/>
          </a:p>
          <a:p>
            <a:endParaRPr lang="it-IT" sz="2200" dirty="0"/>
          </a:p>
          <a:p>
            <a:pPr>
              <a:buFont typeface="Arial" pitchFamily="34" charset="0"/>
              <a:buChar char="•"/>
            </a:pPr>
            <a:r>
              <a:rPr lang="it-IT" sz="2200" dirty="0"/>
              <a:t>Chirurgia: IPAA (o IRA in casi selezionati), dopo </a:t>
            </a:r>
            <a:r>
              <a:rPr lang="it-IT" sz="2200" b="1" dirty="0"/>
              <a:t>discussione </a:t>
            </a:r>
            <a:r>
              <a:rPr lang="it-IT" sz="2200" dirty="0"/>
              <a:t>multidisciplinare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8991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1138299" y="2114387"/>
            <a:ext cx="9915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Ma nel </a:t>
            </a:r>
            <a:r>
              <a:rPr lang="it-IT" sz="2400" b="1" dirty="0" err="1"/>
              <a:t>frattempo…</a:t>
            </a:r>
            <a:endParaRPr lang="it-IT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0195" t="40336" r="27754" b="28237"/>
          <a:stretch>
            <a:fillRect/>
          </a:stretch>
        </p:blipFill>
        <p:spPr bwMode="auto">
          <a:xfrm>
            <a:off x="2412720" y="2836268"/>
            <a:ext cx="7519071" cy="283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sellaDiTesto 19"/>
          <p:cNvSpPr txBox="1"/>
          <p:nvPr/>
        </p:nvSpPr>
        <p:spPr>
          <a:xfrm>
            <a:off x="4054237" y="6257585"/>
            <a:ext cx="308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17 marzo 2020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2486165" y="2903053"/>
            <a:ext cx="6856164" cy="2442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2464131" y="4153383"/>
            <a:ext cx="6867182" cy="9603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 descr="allar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57" y="5739786"/>
            <a:ext cx="991519" cy="74363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 l="19918" t="63034" r="26922" b="31825"/>
          <a:stretch>
            <a:fillRect/>
          </a:stretch>
        </p:blipFill>
        <p:spPr bwMode="auto">
          <a:xfrm>
            <a:off x="2412719" y="5609261"/>
            <a:ext cx="7502189" cy="42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 l="19918" t="76657" r="27244" b="20066"/>
          <a:stretch>
            <a:fillRect/>
          </a:stretch>
        </p:blipFill>
        <p:spPr bwMode="auto">
          <a:xfrm>
            <a:off x="2420397" y="5933901"/>
            <a:ext cx="7494512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18FD5B81-09E5-4118-9145-478B183F850E}"/>
              </a:ext>
            </a:extLst>
          </p:cNvPr>
          <p:cNvSpPr txBox="1">
            <a:spLocks/>
          </p:cNvSpPr>
          <p:nvPr/>
        </p:nvSpPr>
        <p:spPr>
          <a:xfrm>
            <a:off x="1179576" y="822960"/>
            <a:ext cx="98298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400" b="1"/>
              <a:t>Caso clinico</a:t>
            </a:r>
            <a:endParaRPr lang="it-IT" sz="4400" b="1" dirty="0"/>
          </a:p>
        </p:txBody>
      </p:sp>
    </p:spTree>
    <p:extLst>
      <p:ext uri="{BB962C8B-B14F-4D97-AF65-F5344CB8AC3E}">
        <p14:creationId xmlns:p14="http://schemas.microsoft.com/office/powerpoint/2010/main" val="228647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90FFA7-A624-472E-AB57-048323BC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333117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BIBLIOGRAFIA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63DD37-0F78-4E4C-97EE-7C608C608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401446"/>
            <a:ext cx="9833548" cy="2693976"/>
          </a:xfrm>
        </p:spPr>
        <p:txBody>
          <a:bodyPr>
            <a:normAutofit/>
          </a:bodyPr>
          <a:lstStyle/>
          <a:p>
            <a:pPr algn="just"/>
            <a:r>
              <a:rPr lang="it-IT" sz="2000" dirty="0">
                <a:solidFill>
                  <a:srgbClr val="000000"/>
                </a:solidFill>
              </a:rPr>
              <a:t>Yang J, </a:t>
            </a:r>
            <a:r>
              <a:rPr lang="it-IT" sz="2000" dirty="0" err="1">
                <a:solidFill>
                  <a:srgbClr val="000000"/>
                </a:solidFill>
              </a:rPr>
              <a:t>Gurudu</a:t>
            </a:r>
            <a:r>
              <a:rPr lang="it-IT" sz="2000" dirty="0">
                <a:solidFill>
                  <a:srgbClr val="000000"/>
                </a:solidFill>
              </a:rPr>
              <a:t> S.R., </a:t>
            </a:r>
            <a:r>
              <a:rPr lang="it-IT" sz="2000" dirty="0" err="1">
                <a:solidFill>
                  <a:srgbClr val="000000"/>
                </a:solidFill>
              </a:rPr>
              <a:t>et</a:t>
            </a:r>
            <a:r>
              <a:rPr lang="it-IT" sz="2000" dirty="0">
                <a:solidFill>
                  <a:srgbClr val="000000"/>
                </a:solidFill>
              </a:rPr>
              <a:t> al.</a:t>
            </a:r>
            <a:r>
              <a:rPr lang="it-IT" sz="2000" i="1" dirty="0">
                <a:solidFill>
                  <a:srgbClr val="000000"/>
                </a:solidFill>
              </a:rPr>
              <a:t> </a:t>
            </a:r>
            <a:r>
              <a:rPr lang="it-IT" sz="2000" dirty="0">
                <a:solidFill>
                  <a:srgbClr val="000000"/>
                </a:solidFill>
              </a:rPr>
              <a:t>American Society </a:t>
            </a:r>
            <a:r>
              <a:rPr lang="it-IT" sz="2000" dirty="0" err="1">
                <a:solidFill>
                  <a:srgbClr val="000000"/>
                </a:solidFill>
              </a:rPr>
              <a:t>for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Gastrointesinal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Endoscopy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guideline</a:t>
            </a:r>
            <a:r>
              <a:rPr lang="it-IT" sz="2000" dirty="0">
                <a:solidFill>
                  <a:srgbClr val="000000"/>
                </a:solidFill>
              </a:rPr>
              <a:t> on the </a:t>
            </a:r>
            <a:r>
              <a:rPr lang="it-IT" sz="2000" dirty="0" err="1">
                <a:solidFill>
                  <a:srgbClr val="000000"/>
                </a:solidFill>
              </a:rPr>
              <a:t>role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of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endoscopy</a:t>
            </a:r>
            <a:r>
              <a:rPr lang="it-IT" sz="2000" dirty="0">
                <a:solidFill>
                  <a:srgbClr val="000000"/>
                </a:solidFill>
              </a:rPr>
              <a:t> in </a:t>
            </a:r>
            <a:r>
              <a:rPr lang="it-IT" sz="2000" dirty="0" err="1">
                <a:solidFill>
                  <a:srgbClr val="000000"/>
                </a:solidFill>
              </a:rPr>
              <a:t>familial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adenomatous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polyposis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syndromes</a:t>
            </a:r>
            <a:r>
              <a:rPr lang="it-IT" sz="2000" dirty="0">
                <a:solidFill>
                  <a:srgbClr val="000000"/>
                </a:solidFill>
              </a:rPr>
              <a:t>. </a:t>
            </a:r>
            <a:r>
              <a:rPr lang="it-IT" sz="2000" i="1" dirty="0" err="1">
                <a:solidFill>
                  <a:srgbClr val="000000"/>
                </a:solidFill>
              </a:rPr>
              <a:t>Gastrointestinal</a:t>
            </a:r>
            <a:r>
              <a:rPr lang="it-IT" sz="2000" i="1" dirty="0">
                <a:solidFill>
                  <a:srgbClr val="000000"/>
                </a:solidFill>
              </a:rPr>
              <a:t> </a:t>
            </a:r>
            <a:r>
              <a:rPr lang="it-IT" sz="2000" i="1" dirty="0" err="1">
                <a:solidFill>
                  <a:srgbClr val="000000"/>
                </a:solidFill>
              </a:rPr>
              <a:t>Endoscopy</a:t>
            </a:r>
            <a:r>
              <a:rPr lang="it-IT" sz="2000" i="1" dirty="0">
                <a:solidFill>
                  <a:srgbClr val="000000"/>
                </a:solidFill>
              </a:rPr>
              <a:t>  (2020). DOI: </a:t>
            </a:r>
            <a:r>
              <a:rPr lang="it-IT" sz="2000" dirty="0">
                <a:solidFill>
                  <a:srgbClr val="000000"/>
                </a:solidFill>
                <a:hlinkClick r:id="rId2" tooltip="Persistent link using digital object identifier"/>
              </a:rPr>
              <a:t>https://doi.org/10.1016/j.gie.2020.01.028</a:t>
            </a:r>
            <a:endParaRPr lang="it-IT" sz="2000" dirty="0">
              <a:solidFill>
                <a:srgbClr val="000000"/>
              </a:solidFill>
            </a:endParaRPr>
          </a:p>
          <a:p>
            <a:pPr algn="just"/>
            <a:endParaRPr lang="it-IT" sz="2000" i="1" dirty="0">
              <a:solidFill>
                <a:srgbClr val="000000"/>
              </a:solidFill>
            </a:endParaRPr>
          </a:p>
          <a:p>
            <a:pPr algn="just"/>
            <a:r>
              <a:rPr lang="it-IT" sz="2000" dirty="0" err="1">
                <a:solidFill>
                  <a:srgbClr val="000000"/>
                </a:solidFill>
              </a:rPr>
              <a:t>Ansuwatcharakan</a:t>
            </a:r>
            <a:r>
              <a:rPr lang="it-IT" sz="2000" dirty="0">
                <a:solidFill>
                  <a:srgbClr val="000000"/>
                </a:solidFill>
              </a:rPr>
              <a:t> P, Ahmed O </a:t>
            </a:r>
            <a:r>
              <a:rPr lang="it-IT" sz="2000" dirty="0" err="1">
                <a:solidFill>
                  <a:srgbClr val="000000"/>
                </a:solidFill>
              </a:rPr>
              <a:t>et</a:t>
            </a:r>
            <a:r>
              <a:rPr lang="it-IT" sz="2000" dirty="0">
                <a:solidFill>
                  <a:srgbClr val="000000"/>
                </a:solidFill>
              </a:rPr>
              <a:t> al. Management </a:t>
            </a:r>
            <a:r>
              <a:rPr lang="it-IT" sz="2000" dirty="0" err="1">
                <a:solidFill>
                  <a:srgbClr val="000000"/>
                </a:solidFill>
              </a:rPr>
              <a:t>of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ampullary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adenomas</a:t>
            </a:r>
            <a:r>
              <a:rPr lang="it-IT" sz="2000" dirty="0">
                <a:solidFill>
                  <a:srgbClr val="000000"/>
                </a:solidFill>
              </a:rPr>
              <a:t> in </a:t>
            </a:r>
            <a:r>
              <a:rPr lang="it-IT" sz="2000" dirty="0" err="1">
                <a:solidFill>
                  <a:srgbClr val="000000"/>
                </a:solidFill>
              </a:rPr>
              <a:t>familial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adenomatous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polyposis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syndrome</a:t>
            </a:r>
            <a:r>
              <a:rPr lang="it-IT" sz="2000" dirty="0">
                <a:solidFill>
                  <a:srgbClr val="000000"/>
                </a:solidFill>
              </a:rPr>
              <a:t>: 16 </a:t>
            </a:r>
            <a:r>
              <a:rPr lang="it-IT" sz="2000" dirty="0" err="1">
                <a:solidFill>
                  <a:srgbClr val="000000"/>
                </a:solidFill>
              </a:rPr>
              <a:t>years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of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experience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from</a:t>
            </a:r>
            <a:r>
              <a:rPr lang="it-IT" sz="2000" dirty="0">
                <a:solidFill>
                  <a:srgbClr val="000000"/>
                </a:solidFill>
              </a:rPr>
              <a:t> a </a:t>
            </a:r>
            <a:r>
              <a:rPr lang="it-IT" sz="2000" dirty="0" err="1">
                <a:solidFill>
                  <a:srgbClr val="000000"/>
                </a:solidFill>
              </a:rPr>
              <a:t>tertiary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cancer</a:t>
            </a:r>
            <a:r>
              <a:rPr lang="it-IT" sz="2000" dirty="0">
                <a:solidFill>
                  <a:srgbClr val="000000"/>
                </a:solidFill>
              </a:rPr>
              <a:t> center. </a:t>
            </a:r>
            <a:r>
              <a:rPr lang="it-IT" sz="2000" i="1" dirty="0" err="1">
                <a:solidFill>
                  <a:srgbClr val="000000"/>
                </a:solidFill>
              </a:rPr>
              <a:t>Gastrointestinal</a:t>
            </a:r>
            <a:r>
              <a:rPr lang="it-IT" sz="2000" i="1" dirty="0">
                <a:solidFill>
                  <a:srgbClr val="000000"/>
                </a:solidFill>
              </a:rPr>
              <a:t> </a:t>
            </a:r>
            <a:r>
              <a:rPr lang="it-IT" sz="2000" i="1" dirty="0" err="1">
                <a:solidFill>
                  <a:srgbClr val="000000"/>
                </a:solidFill>
              </a:rPr>
              <a:t>Endoscopy</a:t>
            </a:r>
            <a:r>
              <a:rPr lang="it-IT" sz="2000" i="1" dirty="0">
                <a:solidFill>
                  <a:srgbClr val="000000"/>
                </a:solidFill>
              </a:rPr>
              <a:t> (2020). </a:t>
            </a:r>
            <a:r>
              <a:rPr lang="it-IT" sz="2000" dirty="0">
                <a:solidFill>
                  <a:srgbClr val="000000"/>
                </a:solidFill>
              </a:rPr>
              <a:t>DOI: </a:t>
            </a:r>
            <a:r>
              <a:rPr lang="it-IT" sz="2000" dirty="0">
                <a:solidFill>
                  <a:srgbClr val="000000"/>
                </a:solidFill>
                <a:hlinkClick r:id="rId2" tooltip="Persistent link using digital object identifier"/>
              </a:rPr>
              <a:t>https://doi.org/10,1016/j.gie.2020.02.040</a:t>
            </a:r>
            <a:r>
              <a:rPr lang="it-IT" sz="20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Immagine 5" descr="migliori-libri-bambin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192" y="1391621"/>
            <a:ext cx="2379644" cy="132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93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4230476" y="4924527"/>
            <a:ext cx="3084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25 marzo 2020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6379" t="75863" r="17585" b="16278"/>
          <a:stretch>
            <a:fillRect/>
          </a:stretch>
        </p:blipFill>
        <p:spPr bwMode="auto">
          <a:xfrm>
            <a:off x="865240" y="2608744"/>
            <a:ext cx="10249787" cy="76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1179576" y="2841674"/>
            <a:ext cx="9829800" cy="5074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6279" t="32395" r="32840" b="25202"/>
          <a:stretch>
            <a:fillRect/>
          </a:stretch>
        </p:blipFill>
        <p:spPr bwMode="auto">
          <a:xfrm>
            <a:off x="1179576" y="3677126"/>
            <a:ext cx="3469543" cy="29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31515" t="32134" r="36839" b="24749"/>
          <a:stretch>
            <a:fillRect/>
          </a:stretch>
        </p:blipFill>
        <p:spPr bwMode="auto">
          <a:xfrm>
            <a:off x="7221634" y="3608681"/>
            <a:ext cx="3661129" cy="311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A37FD5F4-1AE5-4D78-B27C-A39B3F0F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/>
              <a:t>Caso clinico</a:t>
            </a:r>
          </a:p>
        </p:txBody>
      </p:sp>
    </p:spTree>
    <p:extLst>
      <p:ext uri="{BB962C8B-B14F-4D97-AF65-F5344CB8AC3E}">
        <p14:creationId xmlns:p14="http://schemas.microsoft.com/office/powerpoint/2010/main" val="228647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4186409" y="5210978"/>
            <a:ext cx="3084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31 marzo 2020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1317" t="67556" r="27078" b="12559"/>
          <a:stretch>
            <a:fillRect/>
          </a:stretch>
        </p:blipFill>
        <p:spPr bwMode="auto">
          <a:xfrm>
            <a:off x="2354692" y="2912012"/>
            <a:ext cx="7428756" cy="17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2023456" y="3578645"/>
            <a:ext cx="8034944" cy="7289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701BB0F-F003-4FD7-B88D-8919F7F8A5A1}"/>
              </a:ext>
            </a:extLst>
          </p:cNvPr>
          <p:cNvSpPr txBox="1">
            <a:spLocks/>
          </p:cNvSpPr>
          <p:nvPr/>
        </p:nvSpPr>
        <p:spPr>
          <a:xfrm>
            <a:off x="1179576" y="907367"/>
            <a:ext cx="98298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400" b="1" dirty="0"/>
              <a:t>Caso clinico</a:t>
            </a:r>
          </a:p>
        </p:txBody>
      </p:sp>
    </p:spTree>
    <p:extLst>
      <p:ext uri="{BB962C8B-B14F-4D97-AF65-F5344CB8AC3E}">
        <p14:creationId xmlns:p14="http://schemas.microsoft.com/office/powerpoint/2010/main" val="228647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763836" y="2338963"/>
            <a:ext cx="10664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IL RICOVERO IN GASTROENTEROLOGIA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17860" t="44905" r="18027" b="25625"/>
          <a:stretch>
            <a:fillRect/>
          </a:stretch>
        </p:blipFill>
        <p:spPr bwMode="auto">
          <a:xfrm>
            <a:off x="44935" y="3235569"/>
            <a:ext cx="6415698" cy="184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3278191" y="4797083"/>
            <a:ext cx="1898719" cy="27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 l="25103" t="21597" r="25185" b="19276"/>
          <a:stretch>
            <a:fillRect/>
          </a:stretch>
        </p:blipFill>
        <p:spPr bwMode="auto">
          <a:xfrm>
            <a:off x="6511812" y="3168636"/>
            <a:ext cx="2712870" cy="201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 l="26049" t="21193" r="25144" b="20864"/>
          <a:stretch>
            <a:fillRect/>
          </a:stretch>
        </p:blipFill>
        <p:spPr bwMode="auto">
          <a:xfrm>
            <a:off x="9258249" y="4671432"/>
            <a:ext cx="2739120" cy="20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2324559" y="5905041"/>
            <a:ext cx="2005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6 aprile 2020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53CD8754-EE6E-44BE-A81C-0677BCA3742C}"/>
              </a:ext>
            </a:extLst>
          </p:cNvPr>
          <p:cNvSpPr txBox="1">
            <a:spLocks/>
          </p:cNvSpPr>
          <p:nvPr/>
        </p:nvSpPr>
        <p:spPr>
          <a:xfrm>
            <a:off x="1179576" y="822960"/>
            <a:ext cx="98298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400" b="1"/>
              <a:t>Caso clinico</a:t>
            </a:r>
            <a:endParaRPr lang="it-IT" sz="4400" b="1" dirty="0"/>
          </a:p>
        </p:txBody>
      </p:sp>
    </p:spTree>
    <p:extLst>
      <p:ext uri="{BB962C8B-B14F-4D97-AF65-F5344CB8AC3E}">
        <p14:creationId xmlns:p14="http://schemas.microsoft.com/office/powerpoint/2010/main" val="228647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763836" y="2324895"/>
            <a:ext cx="10664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IL RICOVERO IN GASTROENTEROLOGIA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6996" t="41745" r="6420" b="24016"/>
          <a:stretch>
            <a:fillRect/>
          </a:stretch>
        </p:blipFill>
        <p:spPr bwMode="auto">
          <a:xfrm>
            <a:off x="3361035" y="3429000"/>
            <a:ext cx="8502739" cy="273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3633443" y="5373858"/>
            <a:ext cx="5623099" cy="2391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C34BF764-5946-4340-804A-3C7DF567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/>
              <a:t>Caso clinico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3AE5E66-002D-42F7-A5DA-6CF7B88C2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39" y="3366574"/>
            <a:ext cx="190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7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Casi_clinici_Template_UNIGASTRO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 _ Seminario Dirigenti 2016" id="{5ACF2AD0-9D08-E14B-942F-B79B0F69619E}" vid="{4B5AFD1A-43A8-0B43-88B5-30102379EE5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Casi_clinici_Template_UNIGASTRO (1)</Template>
  <TotalTime>1298</TotalTime>
  <Words>2291</Words>
  <Application>Microsoft Office PowerPoint</Application>
  <PresentationFormat>Widescreen</PresentationFormat>
  <Paragraphs>337</Paragraphs>
  <Slides>50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Wingdings</vt:lpstr>
      <vt:lpstr>Casi_clinici_Template_UNIGASTRO (1)</vt:lpstr>
      <vt:lpstr>Presentazione standard di PowerPoint</vt:lpstr>
      <vt:lpstr>Caso clinico</vt:lpstr>
      <vt:lpstr>Caso clinico</vt:lpstr>
      <vt:lpstr>Caso clinico</vt:lpstr>
      <vt:lpstr>Presentazione standard di PowerPoint</vt:lpstr>
      <vt:lpstr>Caso clinico</vt:lpstr>
      <vt:lpstr>Presentazione standard di PowerPoint</vt:lpstr>
      <vt:lpstr>Presentazione standard di PowerPoint</vt:lpstr>
      <vt:lpstr>Caso clinico</vt:lpstr>
      <vt:lpstr>Di cosa parliamo?</vt:lpstr>
      <vt:lpstr>CRC: sporadico ed ereditario</vt:lpstr>
      <vt:lpstr>CRC: sporadico ed ereditario</vt:lpstr>
      <vt:lpstr>CRC in sindromi ereditarie poliposiche</vt:lpstr>
      <vt:lpstr>SINDROMI ADENOMATOSE POLIPOSICHE:  Test e consuelling genetico FAP</vt:lpstr>
      <vt:lpstr>SINDROMI ADENOMATOSE POLIPOSICHE:  Test e consuelling genetico MAP</vt:lpstr>
      <vt:lpstr>SINDROMI ADENOMATOSE POLIPOSICHE: Ruolo dell’endoscopia</vt:lpstr>
      <vt:lpstr>SINDROMI ADENOMATOSE POLIPOSICHE: Strategie di screening</vt:lpstr>
      <vt:lpstr>SINDROMI ADENOMATOSE POLIPOSICHE: Strategie di screening</vt:lpstr>
      <vt:lpstr>SINDROMI ADENOMATOSE POLIPOSICHE: Chirurgia, quando?</vt:lpstr>
      <vt:lpstr>SINDROMI ADENOMATOSE POLIPOSICHE:</vt:lpstr>
      <vt:lpstr>SINDROMI ADENOMATOSE POLIPOSICHE: coinvolgimento gastrico</vt:lpstr>
      <vt:lpstr>SINDROMI ADENOMATOSE POLIPOSICHE: coinvolgimento duodenale</vt:lpstr>
      <vt:lpstr>SINDROMI ADENOMATOSE POLIPOSICHE: coinvolgimento duodenale</vt:lpstr>
      <vt:lpstr>SINDROMI ADENOMATOSE POLIPOSICHE: coinvolgimento duodenale</vt:lpstr>
      <vt:lpstr>SINDROMI ADENOMATOSE POLIPOSICHE: coinvolgimento duodenale</vt:lpstr>
      <vt:lpstr>SINDROMI ADENOMATOSE POLIPOSICHE: coinvolgimento duodenale</vt:lpstr>
      <vt:lpstr>SINDROMI ADENOMATOSE POLIPOSICHE: coinvolgimento duodenale</vt:lpstr>
      <vt:lpstr>SINDROMI ADENOMATOSE POLIPOSICHE: coinvolgimento oltre il Treitz</vt:lpstr>
      <vt:lpstr>SINDROMI ADENOMATOSE POLIPOSICHE: coinvolgimento oltre il Treitz</vt:lpstr>
      <vt:lpstr>SINDROMI ADENOMATOSE POLIPOSICHE: tratto digestivo superiore. </vt:lpstr>
      <vt:lpstr>E il coinvolgimento ampollare?</vt:lpstr>
      <vt:lpstr>Adenomi ampollari</vt:lpstr>
      <vt:lpstr>Background</vt:lpstr>
      <vt:lpstr>Materiali e metodi</vt:lpstr>
      <vt:lpstr>Presentazione standard di PowerPoint</vt:lpstr>
      <vt:lpstr>Materiali e metodi: gestione chirurgica</vt:lpstr>
      <vt:lpstr>Materiali e metodi: follow- up post resezione</vt:lpstr>
      <vt:lpstr>Endpoint</vt:lpstr>
      <vt:lpstr>Materiali e metodi</vt:lpstr>
      <vt:lpstr>Risultati: sopravvivenza</vt:lpstr>
      <vt:lpstr>Risultati: malattia residua/ricorrente*</vt:lpstr>
      <vt:lpstr>Outcome: eventi avversi</vt:lpstr>
      <vt:lpstr>Discussione:</vt:lpstr>
      <vt:lpstr>Discussione</vt:lpstr>
      <vt:lpstr>Discussione</vt:lpstr>
      <vt:lpstr>Discussione:</vt:lpstr>
      <vt:lpstr>Limiti dello studio:</vt:lpstr>
      <vt:lpstr>Conclusioni:</vt:lpstr>
      <vt:lpstr>Take home message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RUOLO DELL’ ENDOSCOPIA NELLE POLIPOSI FAMILIARI</dc:title>
  <dc:creator>CAMPIGOTTO MICHELE [SSM1900002]</dc:creator>
  <cp:lastModifiedBy>CAMPIGOTTO MICHELE [SSM1900002]</cp:lastModifiedBy>
  <cp:revision>445</cp:revision>
  <dcterms:created xsi:type="dcterms:W3CDTF">2020-04-08T14:26:02Z</dcterms:created>
  <dcterms:modified xsi:type="dcterms:W3CDTF">2020-04-25T17:25:48Z</dcterms:modified>
</cp:coreProperties>
</file>