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Lst>
  <p:notesMasterIdLst>
    <p:notesMasterId r:id="rId36"/>
  </p:notesMasterIdLst>
  <p:sldIdLst>
    <p:sldId id="256" r:id="rId2"/>
    <p:sldId id="257" r:id="rId3"/>
    <p:sldId id="260" r:id="rId4"/>
    <p:sldId id="263" r:id="rId5"/>
    <p:sldId id="259" r:id="rId6"/>
    <p:sldId id="261" r:id="rId7"/>
    <p:sldId id="264" r:id="rId8"/>
    <p:sldId id="262" r:id="rId9"/>
    <p:sldId id="288" r:id="rId10"/>
    <p:sldId id="265" r:id="rId11"/>
    <p:sldId id="266" r:id="rId12"/>
    <p:sldId id="267" r:id="rId13"/>
    <p:sldId id="268" r:id="rId14"/>
    <p:sldId id="269" r:id="rId15"/>
    <p:sldId id="270" r:id="rId16"/>
    <p:sldId id="272" r:id="rId17"/>
    <p:sldId id="271" r:id="rId18"/>
    <p:sldId id="273" r:id="rId19"/>
    <p:sldId id="274" r:id="rId20"/>
    <p:sldId id="289"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90" r:id="rId3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p:scale>
          <a:sx n="82" d="100"/>
          <a:sy n="82" d="100"/>
        </p:scale>
        <p:origin x="12" y="-4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5EF196-FBC0-40AE-96BD-E592F5FD4D34}" type="datetimeFigureOut">
              <a:rPr lang="it-IT" smtClean="0"/>
              <a:t>16/04/2019</a:t>
            </a:fld>
            <a:endParaRPr lang="it-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E283E7-C677-46C7-AA28-4061150EDD5B}" type="slidenum">
              <a:rPr lang="it-IT" smtClean="0"/>
              <a:t>‹N›</a:t>
            </a:fld>
            <a:endParaRPr lang="it-IT"/>
          </a:p>
        </p:txBody>
      </p:sp>
    </p:spTree>
    <p:extLst>
      <p:ext uri="{BB962C8B-B14F-4D97-AF65-F5344CB8AC3E}">
        <p14:creationId xmlns:p14="http://schemas.microsoft.com/office/powerpoint/2010/main" val="2853685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44E283E7-C677-46C7-AA28-4061150EDD5B}" type="slidenum">
              <a:rPr lang="it-IT" smtClean="0"/>
              <a:t>2</a:t>
            </a:fld>
            <a:endParaRPr lang="it-IT"/>
          </a:p>
        </p:txBody>
      </p:sp>
    </p:spTree>
    <p:extLst>
      <p:ext uri="{BB962C8B-B14F-4D97-AF65-F5344CB8AC3E}">
        <p14:creationId xmlns:p14="http://schemas.microsoft.com/office/powerpoint/2010/main" val="3363376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44E283E7-C677-46C7-AA28-4061150EDD5B}" type="slidenum">
              <a:rPr lang="it-IT" smtClean="0"/>
              <a:t>8</a:t>
            </a:fld>
            <a:endParaRPr lang="it-IT"/>
          </a:p>
        </p:txBody>
      </p:sp>
    </p:spTree>
    <p:extLst>
      <p:ext uri="{BB962C8B-B14F-4D97-AF65-F5344CB8AC3E}">
        <p14:creationId xmlns:p14="http://schemas.microsoft.com/office/powerpoint/2010/main" val="1863131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BDE2389B-18E4-404B-9FE5-28AB49CF1527}" type="datetimeFigureOut">
              <a:rPr lang="it-IT" smtClean="0"/>
              <a:t>16/04/2019</a:t>
            </a:fld>
            <a:endParaRPr lang="it-IT"/>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it-IT"/>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688EF0F-3AC0-4058-8578-83BEDC4C11BC}" type="slidenum">
              <a:rPr lang="it-IT" smtClean="0"/>
              <a:t>‹N›</a:t>
            </a:fld>
            <a:endParaRPr lang="it-IT"/>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244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E2389B-18E4-404B-9FE5-28AB49CF1527}" type="datetimeFigureOut">
              <a:rPr lang="it-IT" smtClean="0"/>
              <a:t>16/04/2019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688EF0F-3AC0-4058-8578-83BEDC4C11BC}" type="slidenum">
              <a:rPr lang="it-IT" smtClean="0"/>
              <a:t>‹N›</a:t>
            </a:fld>
            <a:endParaRPr lang="it-IT"/>
          </a:p>
        </p:txBody>
      </p:sp>
    </p:spTree>
    <p:extLst>
      <p:ext uri="{BB962C8B-B14F-4D97-AF65-F5344CB8AC3E}">
        <p14:creationId xmlns:p14="http://schemas.microsoft.com/office/powerpoint/2010/main" val="2063645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E2389B-18E4-404B-9FE5-28AB49CF1527}" type="datetimeFigureOut">
              <a:rPr lang="it-IT" smtClean="0"/>
              <a:t>16/04/2019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688EF0F-3AC0-4058-8578-83BEDC4C11BC}" type="slidenum">
              <a:rPr lang="it-IT" smtClean="0"/>
              <a:t>‹N›</a:t>
            </a:fld>
            <a:endParaRPr lang="it-IT"/>
          </a:p>
        </p:txBody>
      </p:sp>
    </p:spTree>
    <p:extLst>
      <p:ext uri="{BB962C8B-B14F-4D97-AF65-F5344CB8AC3E}">
        <p14:creationId xmlns:p14="http://schemas.microsoft.com/office/powerpoint/2010/main" val="950500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E2389B-18E4-404B-9FE5-28AB49CF1527}" type="datetimeFigureOut">
              <a:rPr lang="it-IT" smtClean="0"/>
              <a:t>16/04/2019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688EF0F-3AC0-4058-8578-83BEDC4C11BC}" type="slidenum">
              <a:rPr lang="it-IT" smtClean="0"/>
              <a:t>‹N›</a:t>
            </a:fld>
            <a:endParaRPr lang="it-IT"/>
          </a:p>
        </p:txBody>
      </p:sp>
    </p:spTree>
    <p:extLst>
      <p:ext uri="{BB962C8B-B14F-4D97-AF65-F5344CB8AC3E}">
        <p14:creationId xmlns:p14="http://schemas.microsoft.com/office/powerpoint/2010/main" val="4013943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E2389B-18E4-404B-9FE5-28AB49CF1527}" type="datetimeFigureOut">
              <a:rPr lang="it-IT" smtClean="0"/>
              <a:t>16/04/2019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688EF0F-3AC0-4058-8578-83BEDC4C11BC}" type="slidenum">
              <a:rPr lang="it-IT" smtClean="0"/>
              <a:t>‹N›</a:t>
            </a:fld>
            <a:endParaRPr lang="it-IT"/>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9235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E2389B-18E4-404B-9FE5-28AB49CF1527}" type="datetimeFigureOut">
              <a:rPr lang="it-IT" smtClean="0"/>
              <a:t>16/04/2019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688EF0F-3AC0-4058-8578-83BEDC4C11BC}" type="slidenum">
              <a:rPr lang="it-IT" smtClean="0"/>
              <a:t>‹N›</a:t>
            </a:fld>
            <a:endParaRPr lang="it-IT"/>
          </a:p>
        </p:txBody>
      </p:sp>
    </p:spTree>
    <p:extLst>
      <p:ext uri="{BB962C8B-B14F-4D97-AF65-F5344CB8AC3E}">
        <p14:creationId xmlns:p14="http://schemas.microsoft.com/office/powerpoint/2010/main" val="3189726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DE2389B-18E4-404B-9FE5-28AB49CF1527}" type="datetimeFigureOut">
              <a:rPr lang="it-IT" smtClean="0"/>
              <a:t>16/04/2019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688EF0F-3AC0-4058-8578-83BEDC4C11BC}" type="slidenum">
              <a:rPr lang="it-IT" smtClean="0"/>
              <a:t>‹N›</a:t>
            </a:fld>
            <a:endParaRPr lang="it-IT"/>
          </a:p>
        </p:txBody>
      </p:sp>
    </p:spTree>
    <p:extLst>
      <p:ext uri="{BB962C8B-B14F-4D97-AF65-F5344CB8AC3E}">
        <p14:creationId xmlns:p14="http://schemas.microsoft.com/office/powerpoint/2010/main" val="1544395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DE2389B-18E4-404B-9FE5-28AB49CF1527}" type="datetimeFigureOut">
              <a:rPr lang="it-IT" smtClean="0"/>
              <a:t>16/04/2019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F688EF0F-3AC0-4058-8578-83BEDC4C11BC}" type="slidenum">
              <a:rPr lang="it-IT" smtClean="0"/>
              <a:t>‹N›</a:t>
            </a:fld>
            <a:endParaRPr lang="it-IT"/>
          </a:p>
        </p:txBody>
      </p:sp>
    </p:spTree>
    <p:extLst>
      <p:ext uri="{BB962C8B-B14F-4D97-AF65-F5344CB8AC3E}">
        <p14:creationId xmlns:p14="http://schemas.microsoft.com/office/powerpoint/2010/main" val="2094478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E2389B-18E4-404B-9FE5-28AB49CF1527}" type="datetimeFigureOut">
              <a:rPr lang="it-IT" smtClean="0"/>
              <a:t>16/04/2019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F688EF0F-3AC0-4058-8578-83BEDC4C11BC}" type="slidenum">
              <a:rPr lang="it-IT" smtClean="0"/>
              <a:t>‹N›</a:t>
            </a:fld>
            <a:endParaRPr lang="it-IT"/>
          </a:p>
        </p:txBody>
      </p:sp>
    </p:spTree>
    <p:extLst>
      <p:ext uri="{BB962C8B-B14F-4D97-AF65-F5344CB8AC3E}">
        <p14:creationId xmlns:p14="http://schemas.microsoft.com/office/powerpoint/2010/main" val="3780746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E2389B-18E4-404B-9FE5-28AB49CF1527}" type="datetimeFigureOut">
              <a:rPr lang="it-IT" smtClean="0"/>
              <a:t>16/04/2019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688EF0F-3AC0-4058-8578-83BEDC4C11BC}" type="slidenum">
              <a:rPr lang="it-IT" smtClean="0"/>
              <a:t>‹N›</a:t>
            </a:fld>
            <a:endParaRPr lang="it-IT"/>
          </a:p>
        </p:txBody>
      </p:sp>
    </p:spTree>
    <p:extLst>
      <p:ext uri="{BB962C8B-B14F-4D97-AF65-F5344CB8AC3E}">
        <p14:creationId xmlns:p14="http://schemas.microsoft.com/office/powerpoint/2010/main" val="2667651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E2389B-18E4-404B-9FE5-28AB49CF1527}" type="datetimeFigureOut">
              <a:rPr lang="it-IT" smtClean="0"/>
              <a:t>16/04/2019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688EF0F-3AC0-4058-8578-83BEDC4C11BC}" type="slidenum">
              <a:rPr lang="it-IT" smtClean="0"/>
              <a:t>‹N›</a:t>
            </a:fld>
            <a:endParaRPr lang="it-IT"/>
          </a:p>
        </p:txBody>
      </p:sp>
    </p:spTree>
    <p:extLst>
      <p:ext uri="{BB962C8B-B14F-4D97-AF65-F5344CB8AC3E}">
        <p14:creationId xmlns:p14="http://schemas.microsoft.com/office/powerpoint/2010/main" val="3162632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BDE2389B-18E4-404B-9FE5-28AB49CF1527}" type="datetimeFigureOut">
              <a:rPr lang="it-IT" smtClean="0"/>
              <a:t>16/04/2019</a:t>
            </a:fld>
            <a:endParaRPr lang="it-IT"/>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it-IT"/>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F688EF0F-3AC0-4058-8578-83BEDC4C11BC}" type="slidenum">
              <a:rPr lang="it-IT" smtClean="0"/>
              <a:t>‹N›</a:t>
            </a:fld>
            <a:endParaRPr lang="it-IT"/>
          </a:p>
        </p:txBody>
      </p:sp>
    </p:spTree>
    <p:extLst>
      <p:ext uri="{BB962C8B-B14F-4D97-AF65-F5344CB8AC3E}">
        <p14:creationId xmlns:p14="http://schemas.microsoft.com/office/powerpoint/2010/main" val="3670092048"/>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t-IT" dirty="0" smtClean="0">
                <a:solidFill>
                  <a:schemeClr val="tx1"/>
                </a:solidFill>
              </a:rPr>
              <a:t>Caso clinico</a:t>
            </a:r>
            <a:endParaRPr lang="it-IT" dirty="0">
              <a:solidFill>
                <a:schemeClr val="tx1"/>
              </a:solidFill>
            </a:endParaRPr>
          </a:p>
        </p:txBody>
      </p:sp>
      <p:sp>
        <p:nvSpPr>
          <p:cNvPr id="3" name="Subtitle 2"/>
          <p:cNvSpPr>
            <a:spLocks noGrp="1"/>
          </p:cNvSpPr>
          <p:nvPr>
            <p:ph type="subTitle" idx="1"/>
          </p:nvPr>
        </p:nvSpPr>
        <p:spPr>
          <a:xfrm>
            <a:off x="1687228" y="4092659"/>
            <a:ext cx="8767860" cy="1388165"/>
          </a:xfrm>
        </p:spPr>
        <p:txBody>
          <a:bodyPr>
            <a:normAutofit/>
          </a:bodyPr>
          <a:lstStyle/>
          <a:p>
            <a:r>
              <a:rPr lang="it-IT" sz="4000" i="1" dirty="0" smtClean="0">
                <a:solidFill>
                  <a:schemeClr val="tx1"/>
                </a:solidFill>
                <a:latin typeface="Times New Roman" panose="02020603050405020304" pitchFamily="18" charset="0"/>
                <a:cs typeface="Times New Roman" panose="02020603050405020304" pitchFamily="18" charset="0"/>
              </a:rPr>
              <a:t>« slimmer or yellower?»</a:t>
            </a:r>
            <a:endParaRPr lang="it-IT" sz="4000" i="1" dirty="0">
              <a:solidFill>
                <a:schemeClr val="tx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694313" y="1078135"/>
            <a:ext cx="4546242" cy="369332"/>
          </a:xfrm>
          <a:prstGeom prst="rect">
            <a:avLst/>
          </a:prstGeom>
          <a:noFill/>
        </p:spPr>
        <p:txBody>
          <a:bodyPr wrap="square" rtlCol="0">
            <a:spAutoFit/>
          </a:bodyPr>
          <a:lstStyle/>
          <a:p>
            <a:pPr algn="ctr"/>
            <a:r>
              <a:rPr lang="it-IT" b="1" dirty="0" smtClean="0">
                <a:solidFill>
                  <a:srgbClr val="FF0000"/>
                </a:solidFill>
              </a:rPr>
              <a:t>UNIVERSITA’ DEGLI STUDI DI GENOVA</a:t>
            </a:r>
            <a:endParaRPr lang="it-IT" b="1" dirty="0">
              <a:solidFill>
                <a:srgbClr val="FF0000"/>
              </a:solidFill>
            </a:endParaRPr>
          </a:p>
        </p:txBody>
      </p:sp>
      <p:sp>
        <p:nvSpPr>
          <p:cNvPr id="6" name="TextBox 5"/>
          <p:cNvSpPr txBox="1"/>
          <p:nvPr/>
        </p:nvSpPr>
        <p:spPr>
          <a:xfrm>
            <a:off x="5117468" y="4820275"/>
            <a:ext cx="2318197" cy="369332"/>
          </a:xfrm>
          <a:prstGeom prst="rect">
            <a:avLst/>
          </a:prstGeom>
          <a:noFill/>
        </p:spPr>
        <p:txBody>
          <a:bodyPr wrap="square" rtlCol="0">
            <a:spAutoFit/>
          </a:bodyPr>
          <a:lstStyle/>
          <a:p>
            <a:r>
              <a:rPr lang="it-IT" dirty="0" smtClean="0">
                <a:latin typeface="Trebuchet MS" panose="020B0603020202020204" pitchFamily="34" charset="0"/>
              </a:rPr>
              <a:t>A.A. 2018/2019</a:t>
            </a:r>
            <a:endParaRPr lang="it-IT" dirty="0">
              <a:latin typeface="Trebuchet MS" panose="020B0603020202020204" pitchFamily="34" charset="0"/>
            </a:endParaRPr>
          </a:p>
        </p:txBody>
      </p:sp>
      <p:sp>
        <p:nvSpPr>
          <p:cNvPr id="7" name="TextBox 6"/>
          <p:cNvSpPr txBox="1"/>
          <p:nvPr/>
        </p:nvSpPr>
        <p:spPr>
          <a:xfrm>
            <a:off x="468848" y="5968266"/>
            <a:ext cx="3606084" cy="461665"/>
          </a:xfrm>
          <a:prstGeom prst="rect">
            <a:avLst/>
          </a:prstGeom>
          <a:noFill/>
        </p:spPr>
        <p:txBody>
          <a:bodyPr wrap="square" rtlCol="0">
            <a:spAutoFit/>
          </a:bodyPr>
          <a:lstStyle/>
          <a:p>
            <a:r>
              <a:rPr lang="it-IT" sz="2400" b="1" dirty="0" smtClean="0">
                <a:latin typeface="Times New Roman" panose="02020603050405020304" pitchFamily="18" charset="0"/>
                <a:cs typeface="Times New Roman" panose="02020603050405020304" pitchFamily="18" charset="0"/>
              </a:rPr>
              <a:t>Dott.Sebastiano Ziola</a:t>
            </a:r>
            <a:endParaRPr lang="it-IT" sz="2400" b="1" dirty="0">
              <a:latin typeface="Times New Roman" panose="02020603050405020304" pitchFamily="18" charset="0"/>
              <a:cs typeface="Times New Roman" panose="02020603050405020304" pitchFamily="18" charset="0"/>
            </a:endParaRPr>
          </a:p>
        </p:txBody>
      </p:sp>
      <p:sp>
        <p:nvSpPr>
          <p:cNvPr id="8" name="CasellaDiTesto 7"/>
          <p:cNvSpPr txBox="1"/>
          <p:nvPr/>
        </p:nvSpPr>
        <p:spPr>
          <a:xfrm>
            <a:off x="6427037" y="5968265"/>
            <a:ext cx="6405303" cy="461665"/>
          </a:xfrm>
          <a:prstGeom prst="rect">
            <a:avLst/>
          </a:prstGeom>
          <a:noFill/>
        </p:spPr>
        <p:txBody>
          <a:bodyPr wrap="square" rtlCol="0">
            <a:spAutoFit/>
          </a:bodyPr>
          <a:lstStyle/>
          <a:p>
            <a:r>
              <a:rPr lang="it-IT" sz="2400" b="1" dirty="0" smtClean="0">
                <a:latin typeface="Times New Roman" panose="02020603050405020304" pitchFamily="18" charset="0"/>
                <a:cs typeface="Times New Roman" panose="02020603050405020304" pitchFamily="18" charset="0"/>
              </a:rPr>
              <a:t>Tutor: Chiar.ma Prof.ssa Patrizia </a:t>
            </a:r>
            <a:r>
              <a:rPr lang="it-IT" sz="2400" b="1" dirty="0" err="1" smtClean="0">
                <a:latin typeface="Times New Roman" panose="02020603050405020304" pitchFamily="18" charset="0"/>
                <a:cs typeface="Times New Roman" panose="02020603050405020304" pitchFamily="18" charset="0"/>
              </a:rPr>
              <a:t>Zentilin</a:t>
            </a:r>
            <a:endParaRPr lang="it-IT" sz="2400" b="1" dirty="0">
              <a:latin typeface="Times New Roman" panose="02020603050405020304" pitchFamily="18" charset="0"/>
              <a:cs typeface="Times New Roman" panose="02020603050405020304" pitchFamily="18" charset="0"/>
            </a:endParaRPr>
          </a:p>
        </p:txBody>
      </p:sp>
      <p:sp>
        <p:nvSpPr>
          <p:cNvPr id="9" name="CasellaDiTesto 8"/>
          <p:cNvSpPr txBox="1"/>
          <p:nvPr/>
        </p:nvSpPr>
        <p:spPr>
          <a:xfrm>
            <a:off x="3469706" y="1529683"/>
            <a:ext cx="5220182" cy="923330"/>
          </a:xfrm>
          <a:prstGeom prst="rect">
            <a:avLst/>
          </a:prstGeom>
          <a:noFill/>
        </p:spPr>
        <p:txBody>
          <a:bodyPr wrap="square" rtlCol="0">
            <a:spAutoFit/>
          </a:bodyPr>
          <a:lstStyle/>
          <a:p>
            <a:r>
              <a:rPr lang="it-IT" b="1" dirty="0" smtClean="0"/>
              <a:t>OSPEDALE POLICLINICO SAN MARTINO - IST</a:t>
            </a:r>
          </a:p>
          <a:p>
            <a:pPr algn="ctr"/>
            <a:r>
              <a:rPr lang="it-IT" dirty="0" smtClean="0"/>
              <a:t>Istituto </a:t>
            </a:r>
            <a:r>
              <a:rPr lang="it-IT" dirty="0"/>
              <a:t>Nazionale per la Ricerca sul Cancro</a:t>
            </a:r>
          </a:p>
          <a:p>
            <a:pPr algn="ctr"/>
            <a:r>
              <a:rPr lang="it-IT" dirty="0"/>
              <a:t>Clinica Gastroenterologica</a:t>
            </a:r>
          </a:p>
        </p:txBody>
      </p:sp>
      <p:pic>
        <p:nvPicPr>
          <p:cNvPr id="10" name="Immagin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9829" y="0"/>
            <a:ext cx="1975210" cy="1078135"/>
          </a:xfrm>
          <a:prstGeom prst="rect">
            <a:avLst/>
          </a:prstGeom>
        </p:spPr>
      </p:pic>
    </p:spTree>
    <p:extLst>
      <p:ext uri="{BB962C8B-B14F-4D97-AF65-F5344CB8AC3E}">
        <p14:creationId xmlns:p14="http://schemas.microsoft.com/office/powerpoint/2010/main" val="1003097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094704" y="1571223"/>
            <a:ext cx="10238704" cy="3416320"/>
          </a:xfrm>
          <a:prstGeom prst="rect">
            <a:avLst/>
          </a:prstGeom>
          <a:noFill/>
        </p:spPr>
        <p:txBody>
          <a:bodyPr wrap="square" rtlCol="0">
            <a:spAutoFit/>
          </a:bodyPr>
          <a:lstStyle/>
          <a:p>
            <a:r>
              <a:rPr lang="it-IT" sz="2400" dirty="0" smtClean="0">
                <a:latin typeface="Times New Roman" panose="02020603050405020304" pitchFamily="18" charset="0"/>
                <a:cs typeface="Times New Roman" panose="02020603050405020304" pitchFamily="18" charset="0"/>
              </a:rPr>
              <a:t>SI PRESCRIVEVA </a:t>
            </a:r>
            <a:r>
              <a:rPr lang="it-IT" sz="2400" b="1" dirty="0" smtClean="0">
                <a:solidFill>
                  <a:srgbClr val="FF0000"/>
                </a:solidFill>
                <a:latin typeface="Times New Roman" panose="02020603050405020304" pitchFamily="18" charset="0"/>
                <a:cs typeface="Times New Roman" panose="02020603050405020304" pitchFamily="18" charset="0"/>
              </a:rPr>
              <a:t>COLANGIO RM</a:t>
            </a:r>
            <a:r>
              <a:rPr lang="it-IT" sz="2400" dirty="0" smtClean="0">
                <a:latin typeface="Times New Roman" panose="02020603050405020304" pitchFamily="18" charset="0"/>
                <a:cs typeface="Times New Roman" panose="02020603050405020304" pitchFamily="18" charset="0"/>
              </a:rPr>
              <a:t>, ESEGUITA IN DATA 08/05/2018:</a:t>
            </a:r>
          </a:p>
          <a:p>
            <a:endParaRPr lang="it-IT" sz="2400" dirty="0">
              <a:latin typeface="Times New Roman" panose="02020603050405020304" pitchFamily="18" charset="0"/>
              <a:cs typeface="Times New Roman" panose="02020603050405020304" pitchFamily="18" charset="0"/>
            </a:endParaRPr>
          </a:p>
          <a:p>
            <a:pPr algn="just"/>
            <a:r>
              <a:rPr lang="it-IT" sz="2400" dirty="0" smtClean="0">
                <a:latin typeface="Times New Roman" panose="02020603050405020304" pitchFamily="18" charset="0"/>
                <a:cs typeface="Times New Roman" panose="02020603050405020304" pitchFamily="18" charset="0"/>
              </a:rPr>
              <a:t>«  (...) COLECISTI SCARSAMENTE DISTESA, APPARENTEMENTE PRIVA DI CONTENUTO LITIASICO. MINIMA ESCTASIA DELLE VIE BILIARI INTRAEPATICHE; EPATO-COLEDOCO DI CALIBRO REGOLARE (4 MM) PRIVO DI CALCOLI ENDOLUMINALI. DOTTO PANCREATICO PRINCIPALE DI CALIBRO REGOLARE. NON LESIONI FOCALI A FEGATO, MILZA, PANCREAS, RENI E SURRENI. NON LINFOADENOMEGALIE NEI PIANI IN ESAME (...) »</a:t>
            </a:r>
            <a:endParaRPr lang="it-I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3811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107584" y="682581"/>
            <a:ext cx="9878095" cy="5909310"/>
          </a:xfrm>
          <a:prstGeom prst="rect">
            <a:avLst/>
          </a:prstGeom>
          <a:noFill/>
        </p:spPr>
        <p:txBody>
          <a:bodyPr wrap="square" rtlCol="0">
            <a:spAutoFit/>
          </a:bodyPr>
          <a:lstStyle/>
          <a:p>
            <a:pPr algn="just"/>
            <a:r>
              <a:rPr lang="it-IT" sz="2000" dirty="0" smtClean="0">
                <a:latin typeface="Times New Roman" panose="02020603050405020304" pitchFamily="18" charset="0"/>
                <a:cs typeface="Times New Roman" panose="02020603050405020304" pitchFamily="18" charset="0"/>
              </a:rPr>
              <a:t>E SI RIPETEVANO ESAMI EMATOCHIMICI:</a:t>
            </a:r>
          </a:p>
          <a:p>
            <a:pPr algn="just"/>
            <a:endParaRPr lang="it-IT"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it-IT" sz="2000" dirty="0" smtClean="0">
                <a:latin typeface="Times New Roman" panose="02020603050405020304" pitchFamily="18" charset="0"/>
                <a:cs typeface="Times New Roman" panose="02020603050405020304" pitchFamily="18" charset="0"/>
              </a:rPr>
              <a:t>EMOCROMO: WBC 10100; Hb 11,3; MCV 71,2; PLT 254000</a:t>
            </a:r>
          </a:p>
          <a:p>
            <a:pPr marL="285750" indent="-285750" algn="just">
              <a:buFont typeface="Arial" panose="020B0604020202020204" pitchFamily="34" charset="0"/>
              <a:buChar char="•"/>
            </a:pPr>
            <a:r>
              <a:rPr lang="it-IT" sz="2000" dirty="0" smtClean="0">
                <a:latin typeface="Times New Roman" panose="02020603050405020304" pitchFamily="18" charset="0"/>
                <a:cs typeface="Times New Roman" panose="02020603050405020304" pitchFamily="18" charset="0"/>
              </a:rPr>
              <a:t>COAGULAZIONE: PT 35%; </a:t>
            </a:r>
            <a:r>
              <a:rPr lang="it-IT" sz="2000" dirty="0" smtClean="0">
                <a:solidFill>
                  <a:srgbClr val="FF0000"/>
                </a:solidFill>
                <a:latin typeface="Times New Roman" panose="02020603050405020304" pitchFamily="18" charset="0"/>
                <a:cs typeface="Times New Roman" panose="02020603050405020304" pitchFamily="18" charset="0"/>
              </a:rPr>
              <a:t>INR 2,02</a:t>
            </a:r>
          </a:p>
          <a:p>
            <a:pPr marL="285750" indent="-285750" algn="just">
              <a:buFont typeface="Arial" panose="020B0604020202020204" pitchFamily="34" charset="0"/>
              <a:buChar char="•"/>
            </a:pPr>
            <a:r>
              <a:rPr lang="it-IT" sz="2000" dirty="0" smtClean="0">
                <a:latin typeface="Times New Roman" panose="02020603050405020304" pitchFamily="18" charset="0"/>
                <a:cs typeface="Times New Roman" panose="02020603050405020304" pitchFamily="18" charset="0"/>
              </a:rPr>
              <a:t>PROFILO EPATICO: </a:t>
            </a:r>
            <a:r>
              <a:rPr lang="it-IT" sz="2000" dirty="0" smtClean="0">
                <a:solidFill>
                  <a:srgbClr val="FF0000"/>
                </a:solidFill>
                <a:latin typeface="Times New Roman" panose="02020603050405020304" pitchFamily="18" charset="0"/>
                <a:cs typeface="Times New Roman" panose="02020603050405020304" pitchFamily="18" charset="0"/>
              </a:rPr>
              <a:t>AST/ALT 734/676</a:t>
            </a:r>
            <a:r>
              <a:rPr lang="it-IT" sz="2000" dirty="0" smtClean="0">
                <a:latin typeface="Times New Roman" panose="02020603050405020304" pitchFamily="18" charset="0"/>
                <a:cs typeface="Times New Roman" panose="02020603050405020304" pitchFamily="18" charset="0"/>
              </a:rPr>
              <a:t> U/L; ALP/gGT 121/36 U/L; </a:t>
            </a:r>
            <a:r>
              <a:rPr lang="it-IT" sz="2000" b="1" dirty="0" smtClean="0">
                <a:solidFill>
                  <a:srgbClr val="FF0000"/>
                </a:solidFill>
                <a:latin typeface="Times New Roman" panose="02020603050405020304" pitchFamily="18" charset="0"/>
                <a:cs typeface="Times New Roman" panose="02020603050405020304" pitchFamily="18" charset="0"/>
              </a:rPr>
              <a:t>BILIRUBINA TOTALE/DIRETTA 21,35/19,1 mg/dL</a:t>
            </a:r>
          </a:p>
          <a:p>
            <a:pPr marL="285750" indent="-285750" algn="just">
              <a:buFont typeface="Arial" panose="020B0604020202020204" pitchFamily="34" charset="0"/>
              <a:buChar char="•"/>
            </a:pPr>
            <a:r>
              <a:rPr lang="it-IT" sz="2000" dirty="0" smtClean="0">
                <a:latin typeface="Times New Roman" panose="02020603050405020304" pitchFamily="18" charset="0"/>
                <a:cs typeface="Times New Roman" panose="02020603050405020304" pitchFamily="18" charset="0"/>
              </a:rPr>
              <a:t>GLICEMIA 109 mg/dL</a:t>
            </a:r>
          </a:p>
          <a:p>
            <a:pPr marL="285750" indent="-285750" algn="just">
              <a:buFont typeface="Arial" panose="020B0604020202020204" pitchFamily="34" charset="0"/>
              <a:buChar char="•"/>
            </a:pPr>
            <a:r>
              <a:rPr lang="it-IT" sz="2000" dirty="0" smtClean="0">
                <a:latin typeface="Times New Roman" panose="02020603050405020304" pitchFamily="18" charset="0"/>
                <a:cs typeface="Times New Roman" panose="02020603050405020304" pitchFamily="18" charset="0"/>
              </a:rPr>
              <a:t>ELETTROFORESI PROTEICA: PROTEINE TOTALI 64; ALBUMINA 33,5; GAMMA-GLOBULINE 21,2%</a:t>
            </a:r>
          </a:p>
          <a:p>
            <a:pPr marL="285750" indent="-285750" algn="just">
              <a:buFont typeface="Arial" panose="020B0604020202020204" pitchFamily="34" charset="0"/>
              <a:buChar char="•"/>
            </a:pPr>
            <a:r>
              <a:rPr lang="it-IT" sz="2000" dirty="0" smtClean="0">
                <a:latin typeface="Times New Roman" panose="02020603050405020304" pitchFamily="18" charset="0"/>
                <a:cs typeface="Times New Roman" panose="02020603050405020304" pitchFamily="18" charset="0"/>
              </a:rPr>
              <a:t>PCR 11 mg/dL</a:t>
            </a:r>
          </a:p>
          <a:p>
            <a:pPr marL="285750" indent="-285750" algn="just">
              <a:buFont typeface="Arial" panose="020B0604020202020204" pitchFamily="34" charset="0"/>
              <a:buChar char="•"/>
            </a:pPr>
            <a:r>
              <a:rPr lang="it-IT" sz="2000" dirty="0" smtClean="0">
                <a:latin typeface="Times New Roman" panose="02020603050405020304" pitchFamily="18" charset="0"/>
                <a:cs typeface="Times New Roman" panose="02020603050405020304" pitchFamily="18" charset="0"/>
              </a:rPr>
              <a:t>ALFA 1 ANTITRIPSINA 2,1 g/L</a:t>
            </a:r>
          </a:p>
          <a:p>
            <a:pPr marL="285750" indent="-285750" algn="just">
              <a:buFont typeface="Arial" panose="020B0604020202020204" pitchFamily="34" charset="0"/>
              <a:buChar char="•"/>
            </a:pPr>
            <a:r>
              <a:rPr lang="it-IT" sz="2000" dirty="0" smtClean="0">
                <a:latin typeface="Times New Roman" panose="02020603050405020304" pitchFamily="18" charset="0"/>
                <a:cs typeface="Times New Roman" panose="02020603050405020304" pitchFamily="18" charset="0"/>
              </a:rPr>
              <a:t>CERULOPLASMINA 0,29 g/L</a:t>
            </a:r>
          </a:p>
          <a:p>
            <a:pPr marL="285750" indent="-285750" algn="just">
              <a:buFont typeface="Arial" panose="020B0604020202020204" pitchFamily="34" charset="0"/>
              <a:buChar char="•"/>
            </a:pPr>
            <a:r>
              <a:rPr lang="it-IT" sz="2000" dirty="0" smtClean="0">
                <a:latin typeface="Times New Roman" panose="02020603050405020304" pitchFamily="18" charset="0"/>
                <a:cs typeface="Times New Roman" panose="02020603050405020304" pitchFamily="18" charset="0"/>
              </a:rPr>
              <a:t>SATURAZIONE TRANSFERRINA 5%</a:t>
            </a:r>
          </a:p>
          <a:p>
            <a:pPr marL="285750" indent="-285750" algn="just">
              <a:buFont typeface="Arial" panose="020B0604020202020204" pitchFamily="34" charset="0"/>
              <a:buChar char="•"/>
            </a:pPr>
            <a:r>
              <a:rPr lang="it-IT" sz="2000" dirty="0" smtClean="0">
                <a:latin typeface="Times New Roman" panose="02020603050405020304" pitchFamily="18" charset="0"/>
                <a:cs typeface="Times New Roman" panose="02020603050405020304" pitchFamily="18" charset="0"/>
              </a:rPr>
              <a:t>FERRITINA 132 µg/L</a:t>
            </a:r>
          </a:p>
          <a:p>
            <a:pPr marL="285750" indent="-285750" algn="just">
              <a:buFont typeface="Arial" panose="020B0604020202020204" pitchFamily="34" charset="0"/>
              <a:buChar char="•"/>
            </a:pPr>
            <a:r>
              <a:rPr lang="it-IT" sz="2000" dirty="0" smtClean="0">
                <a:latin typeface="Times New Roman" panose="02020603050405020304" pitchFamily="18" charset="0"/>
                <a:cs typeface="Times New Roman" panose="02020603050405020304" pitchFamily="18" charset="0"/>
              </a:rPr>
              <a:t>AUTOIMMUNITA’ NEGATIVA</a:t>
            </a:r>
          </a:p>
          <a:p>
            <a:pPr marL="285750" indent="-285750" algn="just">
              <a:buFont typeface="Arial" panose="020B0604020202020204" pitchFamily="34" charset="0"/>
              <a:buChar char="•"/>
            </a:pPr>
            <a:r>
              <a:rPr lang="it-IT" sz="2000" dirty="0" smtClean="0">
                <a:latin typeface="Times New Roman" panose="02020603050405020304" pitchFamily="18" charset="0"/>
                <a:cs typeface="Times New Roman" panose="02020603050405020304" pitchFamily="18" charset="0"/>
              </a:rPr>
              <a:t>HEV NEGATIVA</a:t>
            </a:r>
          </a:p>
          <a:p>
            <a:pPr marL="285750" indent="-285750" algn="just">
              <a:buFont typeface="Arial" panose="020B0604020202020204" pitchFamily="34" charset="0"/>
              <a:buChar char="•"/>
            </a:pPr>
            <a:r>
              <a:rPr lang="it-IT" sz="2000" dirty="0" smtClean="0">
                <a:latin typeface="Times New Roman" panose="02020603050405020304" pitchFamily="18" charset="0"/>
                <a:cs typeface="Times New Roman" panose="02020603050405020304" pitchFamily="18" charset="0"/>
              </a:rPr>
              <a:t>CMV NEGATIVO</a:t>
            </a:r>
          </a:p>
          <a:p>
            <a:pPr marL="285750" indent="-285750" algn="just">
              <a:buFont typeface="Arial" panose="020B0604020202020204" pitchFamily="34" charset="0"/>
              <a:buChar char="•"/>
            </a:pPr>
            <a:r>
              <a:rPr lang="it-IT" sz="2000" dirty="0" smtClean="0">
                <a:latin typeface="Times New Roman" panose="02020603050405020304" pitchFamily="18" charset="0"/>
                <a:cs typeface="Times New Roman" panose="02020603050405020304" pitchFamily="18" charset="0"/>
              </a:rPr>
              <a:t>HSV NEGATIVO</a:t>
            </a:r>
          </a:p>
          <a:p>
            <a:endParaRPr lang="it-IT" dirty="0"/>
          </a:p>
        </p:txBody>
      </p:sp>
    </p:spTree>
    <p:extLst>
      <p:ext uri="{BB962C8B-B14F-4D97-AF65-F5344CB8AC3E}">
        <p14:creationId xmlns:p14="http://schemas.microsoft.com/office/powerpoint/2010/main" val="1749923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120462" y="1918951"/>
            <a:ext cx="10676586" cy="461665"/>
          </a:xfrm>
          <a:prstGeom prst="rect">
            <a:avLst/>
          </a:prstGeom>
          <a:noFill/>
        </p:spPr>
        <p:txBody>
          <a:bodyPr wrap="square" rtlCol="0">
            <a:spAutoFit/>
          </a:bodyPr>
          <a:lstStyle/>
          <a:p>
            <a:r>
              <a:rPr lang="it-IT" sz="2400" dirty="0" smtClean="0">
                <a:latin typeface="Times New Roman" panose="02020603050405020304" pitchFamily="18" charset="0"/>
                <a:cs typeface="Times New Roman" panose="02020603050405020304" pitchFamily="18" charset="0"/>
              </a:rPr>
              <a:t>SI PONEVA PERTANTO INDICAZIONE AL RICOVERO OSPEDALIERO...</a:t>
            </a:r>
            <a:endParaRPr lang="it-IT" sz="2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816" y="3656991"/>
            <a:ext cx="2705478" cy="1991003"/>
          </a:xfrm>
          <a:prstGeom prst="rect">
            <a:avLst/>
          </a:prstGeom>
        </p:spPr>
      </p:pic>
    </p:spTree>
    <p:extLst>
      <p:ext uri="{BB962C8B-B14F-4D97-AF65-F5344CB8AC3E}">
        <p14:creationId xmlns:p14="http://schemas.microsoft.com/office/powerpoint/2010/main" val="368059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0619" y="338648"/>
            <a:ext cx="7920507" cy="6190196"/>
          </a:xfrm>
          <a:prstGeom prst="rect">
            <a:avLst/>
          </a:prstGeom>
        </p:spPr>
      </p:pic>
    </p:spTree>
    <p:extLst>
      <p:ext uri="{BB962C8B-B14F-4D97-AF65-F5344CB8AC3E}">
        <p14:creationId xmlns:p14="http://schemas.microsoft.com/office/powerpoint/2010/main" val="2152002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811370" y="1416676"/>
            <a:ext cx="10779616" cy="3416320"/>
          </a:xfrm>
          <a:prstGeom prst="rect">
            <a:avLst/>
          </a:prstGeom>
          <a:noFill/>
        </p:spPr>
        <p:txBody>
          <a:bodyPr wrap="square" rtlCol="0">
            <a:spAutoFit/>
          </a:bodyPr>
          <a:lstStyle/>
          <a:p>
            <a:r>
              <a:rPr lang="it-IT" sz="2400" dirty="0" smtClean="0">
                <a:latin typeface="Times New Roman" panose="02020603050405020304" pitchFamily="18" charset="0"/>
                <a:cs typeface="Times New Roman" panose="02020603050405020304" pitchFamily="18" charset="0"/>
              </a:rPr>
              <a:t>ALL’INGRESSO IN REPARTO:</a:t>
            </a:r>
          </a:p>
          <a:p>
            <a:endParaRPr lang="it-IT" sz="24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EO: INESPRESSIVO</a:t>
            </a:r>
          </a:p>
          <a:p>
            <a:pPr marL="285750" indent="-285750" algn="just">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SI APPROFONDIVA ANAMNESI PER POTER RISALIRE ALL’EZIOLOGIA DELL’EPATITE. LA PAZIENTE RIFERIVA, FRA I VARI PRODOTTI DIMAGRANTI ASSUNTI NEL CORSO DEGLI ANNI, PRESCRIZIONE DI COMPOSTO GALENICO A BASE DI: </a:t>
            </a:r>
            <a:r>
              <a:rPr lang="it-IT" sz="2400" b="1" dirty="0" smtClean="0">
                <a:solidFill>
                  <a:srgbClr val="FF0000"/>
                </a:solidFill>
                <a:latin typeface="Times New Roman" panose="02020603050405020304" pitchFamily="18" charset="0"/>
                <a:cs typeface="Times New Roman" panose="02020603050405020304" pitchFamily="18" charset="0"/>
              </a:rPr>
              <a:t>ORLISTAT, GARCINIA CAMBOGIA, </a:t>
            </a:r>
            <a:r>
              <a:rPr lang="it-IT" sz="2400" dirty="0" smtClean="0">
                <a:latin typeface="Times New Roman" panose="02020603050405020304" pitchFamily="18" charset="0"/>
                <a:cs typeface="Times New Roman" panose="02020603050405020304" pitchFamily="18" charset="0"/>
              </a:rPr>
              <a:t>COLEUS FORSKOLIN, BIANCOSPINO, IDROCLOROTIAZIDE, ACIDO TAURSODESOSSICOLICO. ASSUNZIONE DA GIUGNO A DICEMBRE 2017.</a:t>
            </a:r>
            <a:endParaRPr lang="it-I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74373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8581" y="592428"/>
            <a:ext cx="7622399" cy="5743978"/>
          </a:xfrm>
          <a:prstGeom prst="rect">
            <a:avLst/>
          </a:prstGeom>
          <a:ln w="57150">
            <a:solidFill>
              <a:schemeClr val="tx1"/>
            </a:solidFill>
          </a:ln>
        </p:spPr>
      </p:pic>
    </p:spTree>
    <p:extLst>
      <p:ext uri="{BB962C8B-B14F-4D97-AF65-F5344CB8AC3E}">
        <p14:creationId xmlns:p14="http://schemas.microsoft.com/office/powerpoint/2010/main" val="15147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060619" y="2820474"/>
            <a:ext cx="9169758" cy="830997"/>
          </a:xfrm>
          <a:prstGeom prst="rect">
            <a:avLst/>
          </a:prstGeom>
          <a:noFill/>
        </p:spPr>
        <p:txBody>
          <a:bodyPr wrap="square" rtlCol="0">
            <a:spAutoFit/>
          </a:bodyPr>
          <a:lstStyle/>
          <a:p>
            <a:r>
              <a:rPr lang="it-IT" sz="2400" dirty="0" smtClean="0">
                <a:latin typeface="Times New Roman" panose="02020603050405020304" pitchFamily="18" charset="0"/>
                <a:cs typeface="Times New Roman" panose="02020603050405020304" pitchFamily="18" charset="0"/>
              </a:rPr>
              <a:t>A COMPLETAMENTO DIAGNOSTICO SI DISPONEVA PER ESECUZIONE DI BIOPSIA EPATICA...</a:t>
            </a:r>
            <a:endParaRPr lang="it-I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74255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7436" y="752527"/>
            <a:ext cx="8619123" cy="5326302"/>
          </a:xfrm>
          <a:prstGeom prst="rect">
            <a:avLst/>
          </a:prstGeom>
          <a:ln w="57150">
            <a:solidFill>
              <a:srgbClr val="FF0000"/>
            </a:solidFill>
          </a:ln>
        </p:spPr>
      </p:pic>
    </p:spTree>
    <p:extLst>
      <p:ext uri="{BB962C8B-B14F-4D97-AF65-F5344CB8AC3E}">
        <p14:creationId xmlns:p14="http://schemas.microsoft.com/office/powerpoint/2010/main" val="19220874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862885" y="837127"/>
            <a:ext cx="10509160" cy="830997"/>
          </a:xfrm>
          <a:prstGeom prst="rect">
            <a:avLst/>
          </a:prstGeom>
          <a:noFill/>
        </p:spPr>
        <p:txBody>
          <a:bodyPr wrap="square" rtlCol="0">
            <a:spAutoFit/>
          </a:bodyPr>
          <a:lstStyle/>
          <a:p>
            <a:r>
              <a:rPr lang="it-IT" sz="2400" dirty="0" smtClean="0">
                <a:latin typeface="Times New Roman" panose="02020603050405020304" pitchFamily="18" charset="0"/>
                <a:cs typeface="Times New Roman" panose="02020603050405020304" pitchFamily="18" charset="0"/>
              </a:rPr>
              <a:t>SI AVVIAVA PERTANTO TERAPIA CORTICOSTEROIDEA ENDOVENA  AD ALTE DOSI (METILPREDNISOLONE 80 mg) CON SUCCESSIVO TAPERING.</a:t>
            </a:r>
            <a:endParaRPr lang="it-IT"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6218" y="3167344"/>
            <a:ext cx="2424447" cy="2756896"/>
          </a:xfrm>
          <a:prstGeom prst="rect">
            <a:avLst/>
          </a:prstGeom>
        </p:spPr>
      </p:pic>
    </p:spTree>
    <p:extLst>
      <p:ext uri="{BB962C8B-B14F-4D97-AF65-F5344CB8AC3E}">
        <p14:creationId xmlns:p14="http://schemas.microsoft.com/office/powerpoint/2010/main" val="1379639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32559" y="1231373"/>
            <a:ext cx="10740981" cy="5539978"/>
          </a:xfrm>
          <a:prstGeom prst="rect">
            <a:avLst/>
          </a:prstGeom>
          <a:noFill/>
        </p:spPr>
        <p:txBody>
          <a:bodyPr wrap="square" rtlCol="0">
            <a:spAutoFit/>
          </a:bodyPr>
          <a:lstStyle/>
          <a:p>
            <a:pPr algn="just"/>
            <a:r>
              <a:rPr lang="it-IT" sz="2400" dirty="0" smtClean="0">
                <a:latin typeface="Times New Roman" panose="02020603050405020304" pitchFamily="18" charset="0"/>
                <a:cs typeface="Times New Roman" panose="02020603050405020304" pitchFamily="18" charset="0"/>
              </a:rPr>
              <a:t>SI ASSISTEVA AD UNA LENTA MA PROGRESSIVA DIMINUZIONE DEGLI INDICI DI CITOLISI E COLESTASI CON CONSENSUALE MIGLIORAMENTO DELL’ASSETTO COAGULATIVO. MAI EPISODI DI ENCEFALOPATIA EPATICA. </a:t>
            </a:r>
          </a:p>
          <a:p>
            <a:pPr algn="just"/>
            <a:endParaRPr lang="it-IT" sz="2400" dirty="0" smtClean="0">
              <a:latin typeface="Times New Roman" panose="02020603050405020304" pitchFamily="18" charset="0"/>
              <a:cs typeface="Times New Roman" panose="02020603050405020304" pitchFamily="18" charset="0"/>
            </a:endParaRPr>
          </a:p>
          <a:p>
            <a:pPr algn="just"/>
            <a:endParaRPr lang="it-IT" sz="2400" b="1" dirty="0" smtClean="0">
              <a:latin typeface="Times New Roman" panose="02020603050405020304" pitchFamily="18" charset="0"/>
              <a:cs typeface="Times New Roman" panose="02020603050405020304" pitchFamily="18" charset="0"/>
            </a:endParaRPr>
          </a:p>
          <a:p>
            <a:pPr algn="just"/>
            <a:endParaRPr lang="it-IT" sz="2400" b="1" dirty="0">
              <a:latin typeface="Times New Roman" panose="02020603050405020304" pitchFamily="18" charset="0"/>
              <a:cs typeface="Times New Roman" panose="02020603050405020304" pitchFamily="18" charset="0"/>
            </a:endParaRPr>
          </a:p>
          <a:p>
            <a:pPr algn="just"/>
            <a:r>
              <a:rPr lang="it-IT" sz="2400" b="1" dirty="0" smtClean="0">
                <a:solidFill>
                  <a:srgbClr val="FF0000"/>
                </a:solidFill>
                <a:latin typeface="Times New Roman" panose="02020603050405020304" pitchFamily="18" charset="0"/>
                <a:cs typeface="Times New Roman" panose="02020603050405020304" pitchFamily="18" charset="0"/>
              </a:rPr>
              <a:t>ALLE DIMISSIONI:</a:t>
            </a:r>
          </a:p>
          <a:p>
            <a:pPr marL="285750" indent="-285750" algn="just">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PT 74%; INR 1,23</a:t>
            </a:r>
          </a:p>
          <a:p>
            <a:pPr marL="285750" indent="-285750" algn="just">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AST/ALT 57/132 U/L</a:t>
            </a:r>
          </a:p>
          <a:p>
            <a:pPr marL="285750" indent="-285750" algn="just">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ALP/</a:t>
            </a:r>
            <a:r>
              <a:rPr lang="it-IT" sz="2400" dirty="0" smtClean="0">
                <a:latin typeface="Symbol" panose="05050102010706020507" pitchFamily="18" charset="2"/>
                <a:cs typeface="Times New Roman" panose="02020603050405020304" pitchFamily="18" charset="0"/>
              </a:rPr>
              <a:t>g</a:t>
            </a:r>
            <a:r>
              <a:rPr lang="it-IT" sz="2400" dirty="0" smtClean="0">
                <a:latin typeface="Times New Roman" panose="02020603050405020304" pitchFamily="18" charset="0"/>
                <a:cs typeface="Times New Roman" panose="02020603050405020304" pitchFamily="18" charset="0"/>
              </a:rPr>
              <a:t>GT 118/65 U/L</a:t>
            </a:r>
          </a:p>
          <a:p>
            <a:pPr marL="285750" indent="-285750" algn="just">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BILIRUBINA TOTALE/DIRETTA 6,96/6 mg/dL</a:t>
            </a:r>
          </a:p>
          <a:p>
            <a:pPr marL="285750" indent="-285750" algn="just">
              <a:buFont typeface="Arial" panose="020B0604020202020204" pitchFamily="34" charset="0"/>
              <a:buChar char="•"/>
            </a:pPr>
            <a:endParaRPr lang="it-IT" sz="2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it-IT" sz="2400" dirty="0" smtClean="0">
              <a:latin typeface="Times New Roman" panose="02020603050405020304" pitchFamily="18" charset="0"/>
              <a:cs typeface="Times New Roman" panose="02020603050405020304" pitchFamily="18" charset="0"/>
            </a:endParaRPr>
          </a:p>
          <a:p>
            <a:endParaRPr lang="it-IT" dirty="0"/>
          </a:p>
        </p:txBody>
      </p:sp>
    </p:spTree>
    <p:extLst>
      <p:ext uri="{BB962C8B-B14F-4D97-AF65-F5344CB8AC3E}">
        <p14:creationId xmlns:p14="http://schemas.microsoft.com/office/powerpoint/2010/main" val="3765460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846232"/>
            <a:ext cx="11771290" cy="1569660"/>
          </a:xfrm>
          <a:prstGeom prst="rect">
            <a:avLst/>
          </a:prstGeom>
          <a:noFill/>
        </p:spPr>
        <p:txBody>
          <a:bodyPr wrap="square" rtlCol="0">
            <a:spAutoFit/>
          </a:bodyPr>
          <a:lstStyle/>
          <a:p>
            <a:pPr marL="285750" indent="-285750">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C.A., DONNA, 46 ANNI</a:t>
            </a:r>
          </a:p>
          <a:p>
            <a:pPr marL="285750" indent="-285750">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GIUNGE ALL’ATTENZIONE MEDICA PER COMPARSA DI ITTERO SCLERO-CUTANEO INGRAVESCENTE PRECEDUTO DA FEBBRE (TA MAX 38°C), EPIGASTRALGIE ED ASTENIA</a:t>
            </a:r>
          </a:p>
        </p:txBody>
      </p:sp>
      <p:sp>
        <p:nvSpPr>
          <p:cNvPr id="3" name="TextBox 2"/>
          <p:cNvSpPr txBox="1"/>
          <p:nvPr/>
        </p:nvSpPr>
        <p:spPr>
          <a:xfrm>
            <a:off x="3052292" y="1056068"/>
            <a:ext cx="5911403" cy="707886"/>
          </a:xfrm>
          <a:prstGeom prst="rect">
            <a:avLst/>
          </a:prstGeom>
          <a:noFill/>
        </p:spPr>
        <p:txBody>
          <a:bodyPr wrap="square" rtlCol="0">
            <a:spAutoFit/>
          </a:bodyPr>
          <a:lstStyle/>
          <a:p>
            <a:pPr algn="ctr"/>
            <a:r>
              <a:rPr lang="it-IT" sz="4000" b="1" dirty="0" smtClean="0">
                <a:solidFill>
                  <a:srgbClr val="C00000"/>
                </a:solidFill>
                <a:latin typeface="Times New Roman" panose="02020603050405020304" pitchFamily="18" charset="0"/>
                <a:cs typeface="Times New Roman" panose="02020603050405020304" pitchFamily="18" charset="0"/>
              </a:rPr>
              <a:t>INTRODUZIONE:</a:t>
            </a:r>
            <a:endParaRPr lang="it-IT" sz="40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67044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873457" y="1433014"/>
            <a:ext cx="9894627" cy="3785652"/>
          </a:xfrm>
          <a:prstGeom prst="rect">
            <a:avLst/>
          </a:prstGeom>
          <a:noFill/>
        </p:spPr>
        <p:txBody>
          <a:bodyPr wrap="square" rtlCol="0">
            <a:spAutoFit/>
          </a:bodyPr>
          <a:lstStyle/>
          <a:p>
            <a:pPr lvl="0" algn="just"/>
            <a:r>
              <a:rPr lang="it-IT" sz="2400" dirty="0" smtClean="0">
                <a:solidFill>
                  <a:prstClr val="black"/>
                </a:solidFill>
                <a:latin typeface="Times New Roman" panose="02020603050405020304" pitchFamily="18" charset="0"/>
                <a:cs typeface="Times New Roman" panose="02020603050405020304" pitchFamily="18" charset="0"/>
              </a:rPr>
              <a:t>ATTUALMENTE </a:t>
            </a:r>
            <a:r>
              <a:rPr lang="it-IT" sz="2400" dirty="0">
                <a:solidFill>
                  <a:prstClr val="black"/>
                </a:solidFill>
                <a:latin typeface="Times New Roman" panose="02020603050405020304" pitchFamily="18" charset="0"/>
                <a:cs typeface="Times New Roman" panose="02020603050405020304" pitchFamily="18" charset="0"/>
              </a:rPr>
              <a:t>LA PAZIENTE E’ IN OTTIME CONDIZIONI </a:t>
            </a:r>
            <a:r>
              <a:rPr lang="it-IT" sz="2400" dirty="0" smtClean="0">
                <a:solidFill>
                  <a:prstClr val="black"/>
                </a:solidFill>
                <a:latin typeface="Times New Roman" panose="02020603050405020304" pitchFamily="18" charset="0"/>
                <a:cs typeface="Times New Roman" panose="02020603050405020304" pitchFamily="18" charset="0"/>
              </a:rPr>
              <a:t>GENERALI.</a:t>
            </a:r>
          </a:p>
          <a:p>
            <a:pPr lvl="0" algn="just"/>
            <a:endParaRPr lang="it-IT" sz="2400" dirty="0" smtClean="0">
              <a:solidFill>
                <a:prstClr val="black"/>
              </a:solidFill>
              <a:latin typeface="Times New Roman" panose="02020603050405020304" pitchFamily="18" charset="0"/>
              <a:cs typeface="Times New Roman" panose="02020603050405020304" pitchFamily="18" charset="0"/>
            </a:endParaRPr>
          </a:p>
          <a:p>
            <a:pPr lvl="0" algn="just"/>
            <a:r>
              <a:rPr lang="it-IT" sz="2400" dirty="0" smtClean="0">
                <a:solidFill>
                  <a:prstClr val="black"/>
                </a:solidFill>
                <a:latin typeface="Times New Roman" panose="02020603050405020304" pitchFamily="18" charset="0"/>
                <a:cs typeface="Times New Roman" panose="02020603050405020304" pitchFamily="18" charset="0"/>
              </a:rPr>
              <a:t>HA GRADUALMENTE RIDOTTO LA TERAPIA STEROIDEA FINO ALLA SUA COMPLETA SOSPENSIONE.</a:t>
            </a:r>
          </a:p>
          <a:p>
            <a:pPr lvl="0" algn="just"/>
            <a:endParaRPr lang="it-IT" sz="2400" dirty="0">
              <a:solidFill>
                <a:prstClr val="black"/>
              </a:solidFill>
              <a:latin typeface="Times New Roman" panose="02020603050405020304" pitchFamily="18" charset="0"/>
              <a:cs typeface="Times New Roman" panose="02020603050405020304" pitchFamily="18" charset="0"/>
            </a:endParaRPr>
          </a:p>
          <a:p>
            <a:pPr lvl="0" algn="just"/>
            <a:r>
              <a:rPr lang="it-IT" sz="2400" dirty="0" smtClean="0">
                <a:solidFill>
                  <a:prstClr val="black"/>
                </a:solidFill>
                <a:latin typeface="Times New Roman" panose="02020603050405020304" pitchFamily="18" charset="0"/>
                <a:cs typeface="Times New Roman" panose="02020603050405020304" pitchFamily="18" charset="0"/>
              </a:rPr>
              <a:t>DA GIUGNO 2018 IL PROFILO EPATOBILIARE E’ COMPLETAMENTE NORMALIZZATO.</a:t>
            </a:r>
          </a:p>
          <a:p>
            <a:pPr lvl="0" algn="just"/>
            <a:endParaRPr lang="it-IT" sz="2400" dirty="0">
              <a:solidFill>
                <a:prstClr val="black"/>
              </a:solidFill>
              <a:latin typeface="Times New Roman" panose="02020603050405020304" pitchFamily="18" charset="0"/>
              <a:cs typeface="Times New Roman" panose="02020603050405020304" pitchFamily="18" charset="0"/>
            </a:endParaRPr>
          </a:p>
          <a:p>
            <a:pPr lvl="0" algn="just"/>
            <a:endParaRPr lang="it-IT" sz="2400" dirty="0" smtClean="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619767" y="600501"/>
            <a:ext cx="2402006" cy="523220"/>
          </a:xfrm>
          <a:prstGeom prst="rect">
            <a:avLst/>
          </a:prstGeom>
          <a:noFill/>
        </p:spPr>
        <p:txBody>
          <a:bodyPr wrap="square" rtlCol="0">
            <a:spAutoFit/>
          </a:bodyPr>
          <a:lstStyle/>
          <a:p>
            <a:pPr algn="ctr"/>
            <a:r>
              <a:rPr lang="it-IT" sz="2800" b="1" dirty="0" smtClean="0">
                <a:solidFill>
                  <a:srgbClr val="C00000"/>
                </a:solidFill>
                <a:latin typeface="Times New Roman" panose="02020603050405020304" pitchFamily="18" charset="0"/>
                <a:cs typeface="Times New Roman" panose="02020603050405020304" pitchFamily="18" charset="0"/>
              </a:rPr>
              <a:t>OGGI:</a:t>
            </a:r>
            <a:endParaRPr lang="it-IT" sz="2800" b="1" dirty="0">
              <a:solidFill>
                <a:srgbClr val="C0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9767" y="4234590"/>
            <a:ext cx="2467619" cy="2324678"/>
          </a:xfrm>
          <a:prstGeom prst="rect">
            <a:avLst/>
          </a:prstGeom>
        </p:spPr>
      </p:pic>
    </p:spTree>
    <p:extLst>
      <p:ext uri="{BB962C8B-B14F-4D97-AF65-F5344CB8AC3E}">
        <p14:creationId xmlns:p14="http://schemas.microsoft.com/office/powerpoint/2010/main" val="279269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8555" y="2291685"/>
            <a:ext cx="3905795" cy="3124636"/>
          </a:xfrm>
          <a:prstGeom prst="rect">
            <a:avLst/>
          </a:prstGeom>
        </p:spPr>
      </p:pic>
      <p:sp>
        <p:nvSpPr>
          <p:cNvPr id="4" name="TextBox 3"/>
          <p:cNvSpPr txBox="1"/>
          <p:nvPr/>
        </p:nvSpPr>
        <p:spPr>
          <a:xfrm>
            <a:off x="3580327" y="978795"/>
            <a:ext cx="5743978" cy="646331"/>
          </a:xfrm>
          <a:prstGeom prst="rect">
            <a:avLst/>
          </a:prstGeom>
          <a:noFill/>
        </p:spPr>
        <p:txBody>
          <a:bodyPr wrap="square" rtlCol="0">
            <a:spAutoFit/>
          </a:bodyPr>
          <a:lstStyle/>
          <a:p>
            <a:r>
              <a:rPr lang="it-IT" sz="3600" b="1" dirty="0" smtClean="0">
                <a:solidFill>
                  <a:srgbClr val="C00000"/>
                </a:solidFill>
                <a:latin typeface="Times New Roman" panose="02020603050405020304" pitchFamily="18" charset="0"/>
                <a:cs typeface="Times New Roman" panose="02020603050405020304" pitchFamily="18" charset="0"/>
              </a:rPr>
              <a:t>GARCINIA CAMBOGIA:</a:t>
            </a:r>
            <a:endParaRPr lang="it-IT" sz="36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15922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811370" y="1493948"/>
            <a:ext cx="10496281" cy="4154984"/>
          </a:xfrm>
          <a:prstGeom prst="rect">
            <a:avLst/>
          </a:prstGeom>
          <a:noFill/>
        </p:spPr>
        <p:txBody>
          <a:bodyPr wrap="square" rtlCol="0">
            <a:spAutoFit/>
          </a:bodyPr>
          <a:lstStyle/>
          <a:p>
            <a:pPr marL="285750" indent="-285750" algn="just">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PICCOLO FRUTTO TROPICALE CHE CRESCE IN AFRICA E NEL SUD-EST ASIATICO</a:t>
            </a:r>
          </a:p>
          <a:p>
            <a:pPr marL="285750" indent="-285750" algn="just">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MOLTO DIFFUSO TRA I PRODOTTI ANORESSIZZANTI</a:t>
            </a:r>
          </a:p>
          <a:p>
            <a:pPr marL="285750" indent="-285750" algn="just">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CONTIENE ACIDO IDROSSICITRICO IL QUALE E’ UN INIBITORE COMPETITIVO DELLA CITRATO LIASI, ENZIMA CHE CATALIZZA LA CONVERSIONE DA CITRATO A COENZIMA A E OSSALACETATO, RIDUCENDO COSI’ IL SUBSTRATO PER LA LIPOGENESI ATTRAVERSO L’ATTIVAZIONE DELLA GLICOGENOLISI</a:t>
            </a:r>
          </a:p>
          <a:p>
            <a:pPr marL="285750" indent="-285750" algn="just">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ALCUNI STUDI DIMOSTRANO RIDUZIONE DELL’APPETITO E DEL GRASSO VISCERALE E SOTTOCUTANEO DETERMINANDO, PERTANTO, CALO PONDERALE</a:t>
            </a:r>
            <a:endParaRPr lang="it-I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28106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37881" y="566671"/>
            <a:ext cx="11243256" cy="4708981"/>
          </a:xfrm>
          <a:prstGeom prst="rect">
            <a:avLst/>
          </a:prstGeom>
          <a:noFill/>
        </p:spPr>
        <p:txBody>
          <a:bodyPr wrap="square" rtlCol="0">
            <a:spAutoFit/>
          </a:bodyPr>
          <a:lstStyle/>
          <a:p>
            <a:pPr algn="just"/>
            <a:r>
              <a:rPr lang="it-IT" sz="2400" dirty="0" smtClean="0">
                <a:latin typeface="Times New Roman" panose="02020603050405020304" pitchFamily="18" charset="0"/>
                <a:cs typeface="Times New Roman" panose="02020603050405020304" pitchFamily="18" charset="0"/>
              </a:rPr>
              <a:t>MECCANISMO DI TOSSICITA’ DELL’ACIDO IDROSSICITRICO NON COMPLETAMENTE CHIARO, MA SEMBRA CHE ESSO DETERMINI:</a:t>
            </a:r>
          </a:p>
          <a:p>
            <a:pPr algn="just"/>
            <a:endParaRPr lang="it-IT" sz="2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ACCUMULO DI COLLAGENE INTRAEPATICO</a:t>
            </a:r>
          </a:p>
          <a:p>
            <a:pPr marL="285750" indent="-285750" algn="just">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PEROSSIDAZIONE LIPIDICA</a:t>
            </a:r>
          </a:p>
          <a:p>
            <a:pPr marL="285750" indent="-285750" algn="just">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ESPRESSIONE DI CITOCHINE PROINFIAMMATORIE COME TNF-ALFA E PROTEINA 1 CHEMOTATTICA PER I MONOCITI</a:t>
            </a:r>
          </a:p>
          <a:p>
            <a:pPr marL="285750" indent="-285750" algn="just">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AUMENTO DELLA CONCENTRAZIONE DI SUPEROSSIDO DISMUTASI E GLUTATIONE PEROSSIDASI NELL’</a:t>
            </a:r>
            <a:r>
              <a:rPr lang="it-IT" sz="2400" dirty="0" err="1" smtClean="0">
                <a:latin typeface="Times New Roman" panose="02020603050405020304" pitchFamily="18" charset="0"/>
                <a:cs typeface="Times New Roman" panose="02020603050405020304" pitchFamily="18" charset="0"/>
              </a:rPr>
              <a:t>mRNA</a:t>
            </a:r>
            <a:r>
              <a:rPr lang="it-IT" sz="2400" dirty="0" smtClean="0">
                <a:latin typeface="Times New Roman" panose="02020603050405020304" pitchFamily="18" charset="0"/>
                <a:cs typeface="Times New Roman" panose="02020603050405020304" pitchFamily="18" charset="0"/>
              </a:rPr>
              <a:t> DETERMINANDO, IN STUDI SU TOPI, STRESS OSSIDATIVO CON CONSEGUENTE PROGRESSIONE DI STEATOEPATITE E DANNO EPATOCELLULARE</a:t>
            </a:r>
          </a:p>
          <a:p>
            <a:endParaRPr lang="it-IT" dirty="0"/>
          </a:p>
          <a:p>
            <a:endParaRPr lang="it-IT"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7177" y="4442517"/>
            <a:ext cx="2056210" cy="1984062"/>
          </a:xfrm>
          <a:prstGeom prst="rect">
            <a:avLst/>
          </a:prstGeom>
        </p:spPr>
      </p:pic>
    </p:spTree>
    <p:extLst>
      <p:ext uri="{BB962C8B-B14F-4D97-AF65-F5344CB8AC3E}">
        <p14:creationId xmlns:p14="http://schemas.microsoft.com/office/powerpoint/2010/main" val="41380460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50761" y="2366461"/>
            <a:ext cx="11281893" cy="2677656"/>
          </a:xfrm>
          <a:prstGeom prst="rect">
            <a:avLst/>
          </a:prstGeom>
          <a:noFill/>
        </p:spPr>
        <p:txBody>
          <a:bodyPr wrap="square" rtlCol="0">
            <a:spAutoFit/>
          </a:bodyPr>
          <a:lstStyle/>
          <a:p>
            <a:pPr algn="just"/>
            <a:r>
              <a:rPr lang="it-IT" sz="2400" dirty="0" smtClean="0">
                <a:latin typeface="Times New Roman" panose="02020603050405020304" pitchFamily="18" charset="0"/>
                <a:cs typeface="Times New Roman" panose="02020603050405020304" pitchFamily="18" charset="0"/>
              </a:rPr>
              <a:t>IL SISTEMA ITALIANO DI FARMACOVIGILANZA DEI PRODOTTI NATURALI COORDINATO DALL’ISTITUTO SUPERIORE DI SANITA’  RIPORTA CHE, DA APRILE 2002 A DICEMBRE 2017, SU UN TOTALE DI 1510 SEGNALAZIONI, 14 RIGUARDAVANO EFFETTI AVVERSI DA PRODOTTI DIMAGRANTI CONTENENTI GARCINIA GAMBOGIA. TRA QUESTI SONO RIPORTATI 4 CASI DI EPATITE ACUTA</a:t>
            </a:r>
            <a:r>
              <a:rPr lang="it-IT" sz="2400" dirty="0">
                <a:latin typeface="Times New Roman" panose="02020603050405020304" pitchFamily="18" charset="0"/>
                <a:cs typeface="Times New Roman" panose="02020603050405020304" pitchFamily="18" charset="0"/>
              </a:rPr>
              <a:t> </a:t>
            </a:r>
            <a:r>
              <a:rPr lang="it-IT" sz="2400" dirty="0" smtClean="0">
                <a:latin typeface="Times New Roman" panose="02020603050405020304" pitchFamily="18" charset="0"/>
                <a:cs typeface="Times New Roman" panose="02020603050405020304" pitchFamily="18" charset="0"/>
              </a:rPr>
              <a:t>(TUTTE PAZIENTI DI SESSO FEMMINILE).</a:t>
            </a:r>
          </a:p>
          <a:p>
            <a:pPr algn="just"/>
            <a:r>
              <a:rPr lang="it-IT" sz="2400" dirty="0" smtClean="0">
                <a:latin typeface="Times New Roman" panose="02020603050405020304" pitchFamily="18" charset="0"/>
                <a:cs typeface="Times New Roman" panose="02020603050405020304" pitchFamily="18" charset="0"/>
              </a:rPr>
              <a:t>NESSUNO DI ESSI HA NECESSITATO DI TRAPIANTO DI FEGATO.</a:t>
            </a:r>
            <a:endParaRPr lang="it-IT"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468969" y="5688101"/>
            <a:ext cx="7160653" cy="369332"/>
          </a:xfrm>
          <a:prstGeom prst="rect">
            <a:avLst/>
          </a:prstGeom>
          <a:noFill/>
        </p:spPr>
        <p:txBody>
          <a:bodyPr wrap="square" rtlCol="0">
            <a:spAutoFit/>
          </a:bodyPr>
          <a:lstStyle/>
          <a:p>
            <a:r>
              <a:rPr lang="it-IT" dirty="0" smtClean="0">
                <a:latin typeface="Times New Roman" panose="02020603050405020304" pitchFamily="18" charset="0"/>
                <a:cs typeface="Times New Roman" panose="02020603050405020304" pitchFamily="18" charset="0"/>
              </a:rPr>
              <a:t>CRESCIOLI ET AL. INTERNAL AND EMERGENCY MEDICINE, 2018</a:t>
            </a:r>
            <a:endParaRPr lang="it-IT"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296991" y="785611"/>
            <a:ext cx="5306096" cy="584775"/>
          </a:xfrm>
          <a:prstGeom prst="rect">
            <a:avLst/>
          </a:prstGeom>
          <a:noFill/>
        </p:spPr>
        <p:txBody>
          <a:bodyPr wrap="square" rtlCol="0">
            <a:spAutoFit/>
          </a:bodyPr>
          <a:lstStyle/>
          <a:p>
            <a:r>
              <a:rPr lang="it-IT" sz="3200" b="1" dirty="0" smtClean="0">
                <a:solidFill>
                  <a:srgbClr val="C00000"/>
                </a:solidFill>
                <a:latin typeface="Times New Roman" panose="02020603050405020304" pitchFamily="18" charset="0"/>
                <a:cs typeface="Times New Roman" panose="02020603050405020304" pitchFamily="18" charset="0"/>
              </a:rPr>
              <a:t>L’ESPERIENZA ITALIANA</a:t>
            </a:r>
            <a:endParaRPr lang="it-IT" sz="3200" b="1" dirty="0">
              <a:solidFill>
                <a:srgbClr val="C0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8394" y="431417"/>
            <a:ext cx="2034864" cy="1594603"/>
          </a:xfrm>
          <a:prstGeom prst="rect">
            <a:avLst/>
          </a:prstGeom>
        </p:spPr>
      </p:pic>
    </p:spTree>
    <p:extLst>
      <p:ext uri="{BB962C8B-B14F-4D97-AF65-F5344CB8AC3E}">
        <p14:creationId xmlns:p14="http://schemas.microsoft.com/office/powerpoint/2010/main" val="41144842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08338" y="631065"/>
            <a:ext cx="10586434" cy="5539978"/>
          </a:xfrm>
          <a:prstGeom prst="rect">
            <a:avLst/>
          </a:prstGeom>
          <a:noFill/>
        </p:spPr>
        <p:txBody>
          <a:bodyPr wrap="square" rtlCol="0">
            <a:spAutoFit/>
          </a:bodyPr>
          <a:lstStyle/>
          <a:p>
            <a:pPr algn="ctr"/>
            <a:r>
              <a:rPr lang="it-IT" sz="2400" dirty="0" smtClean="0">
                <a:latin typeface="Times New Roman" panose="02020603050405020304" pitchFamily="18" charset="0"/>
                <a:cs typeface="Times New Roman" panose="02020603050405020304" pitchFamily="18" charset="0"/>
              </a:rPr>
              <a:t>...NON SOLO ITTERO...</a:t>
            </a:r>
          </a:p>
          <a:p>
            <a:pPr algn="just"/>
            <a:r>
              <a:rPr lang="it-IT" sz="2400" dirty="0" smtClean="0">
                <a:latin typeface="Times New Roman" panose="02020603050405020304" pitchFamily="18" charset="0"/>
                <a:cs typeface="Times New Roman" panose="02020603050405020304" pitchFamily="18" charset="0"/>
              </a:rPr>
              <a:t>IN LETTERATURA SONO RIPORTATI VARI EFFETTI COLLATERALI SUCCESSIVI AD ASSUNZIONE DI GARCINIA CAMBOGIA. TRA I PIU’ COMUNI TROVIAMO ASTENIA, NAUSEA, ADDOMINALGIE E VOMITO.</a:t>
            </a:r>
          </a:p>
          <a:p>
            <a:pPr algn="just"/>
            <a:r>
              <a:rPr lang="it-IT" sz="2400" dirty="0" smtClean="0">
                <a:latin typeface="Times New Roman" panose="02020603050405020304" pitchFamily="18" charset="0"/>
                <a:cs typeface="Times New Roman" panose="02020603050405020304" pitchFamily="18" charset="0"/>
              </a:rPr>
              <a:t>SONO INOLTRE SEGNALATI:</a:t>
            </a:r>
          </a:p>
          <a:p>
            <a:pPr algn="just"/>
            <a:endParaRPr lang="it-IT" sz="24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it-IT" sz="2400" b="1" dirty="0" smtClean="0">
                <a:solidFill>
                  <a:srgbClr val="FF0000"/>
                </a:solidFill>
                <a:latin typeface="Times New Roman" panose="02020603050405020304" pitchFamily="18" charset="0"/>
                <a:cs typeface="Times New Roman" panose="02020603050405020304" pitchFamily="18" charset="0"/>
              </a:rPr>
              <a:t>MIOCARDITI E CARDIOMIOPATIA </a:t>
            </a:r>
            <a:r>
              <a:rPr lang="it-IT" dirty="0" smtClean="0">
                <a:latin typeface="Times New Roman" panose="02020603050405020304" pitchFamily="18" charset="0"/>
                <a:cs typeface="Times New Roman" panose="02020603050405020304" pitchFamily="18" charset="0"/>
              </a:rPr>
              <a:t>(Allen SF et al., Acute necrotizing eosinophilic myocarditis in a patient taking Garcinia Cambogia. Can. J. Crdiology)</a:t>
            </a:r>
          </a:p>
          <a:p>
            <a:pPr marL="285750" indent="-285750" algn="just">
              <a:buFont typeface="Arial" panose="020B0604020202020204" pitchFamily="34" charset="0"/>
              <a:buChar char="•"/>
            </a:pPr>
            <a:r>
              <a:rPr lang="it-IT" sz="2400" b="1" dirty="0" smtClean="0">
                <a:solidFill>
                  <a:srgbClr val="FF0000"/>
                </a:solidFill>
                <a:latin typeface="Times New Roman" panose="02020603050405020304" pitchFamily="18" charset="0"/>
                <a:cs typeface="Times New Roman" panose="02020603050405020304" pitchFamily="18" charset="0"/>
              </a:rPr>
              <a:t>PANCREATITE ACUTA E CHETOACIDOSI DIABETICA</a:t>
            </a:r>
            <a:r>
              <a:rPr lang="it-IT" sz="2400" dirty="0" smtClean="0">
                <a:latin typeface="Times New Roman" panose="02020603050405020304" pitchFamily="18" charset="0"/>
                <a:cs typeface="Times New Roman" panose="02020603050405020304" pitchFamily="18" charset="0"/>
              </a:rPr>
              <a:t> </a:t>
            </a:r>
            <a:r>
              <a:rPr lang="it-IT" dirty="0" smtClean="0">
                <a:latin typeface="Times New Roman" panose="02020603050405020304" pitchFamily="18" charset="0"/>
                <a:cs typeface="Times New Roman" panose="02020603050405020304" pitchFamily="18" charset="0"/>
              </a:rPr>
              <a:t>(Bystrak T et al, R. I. Med. J 2017)</a:t>
            </a:r>
          </a:p>
          <a:p>
            <a:pPr marL="285750" indent="-285750" algn="just">
              <a:buFont typeface="Arial" panose="020B0604020202020204" pitchFamily="34" charset="0"/>
              <a:buChar char="•"/>
            </a:pPr>
            <a:r>
              <a:rPr lang="it-IT" sz="2400" b="1" dirty="0" smtClean="0">
                <a:solidFill>
                  <a:srgbClr val="FF0000"/>
                </a:solidFill>
                <a:latin typeface="Times New Roman" panose="02020603050405020304" pitchFamily="18" charset="0"/>
                <a:cs typeface="Times New Roman" panose="02020603050405020304" pitchFamily="18" charset="0"/>
              </a:rPr>
              <a:t>RABDOMIOLISI</a:t>
            </a:r>
            <a:r>
              <a:rPr lang="it-IT" sz="2400" dirty="0" smtClean="0">
                <a:latin typeface="Times New Roman" panose="02020603050405020304" pitchFamily="18" charset="0"/>
                <a:cs typeface="Times New Roman" panose="02020603050405020304" pitchFamily="18" charset="0"/>
              </a:rPr>
              <a:t> </a:t>
            </a:r>
            <a:r>
              <a:rPr lang="it-IT" dirty="0" smtClean="0">
                <a:latin typeface="Times New Roman" panose="02020603050405020304" pitchFamily="18" charset="0"/>
                <a:cs typeface="Times New Roman" panose="02020603050405020304" pitchFamily="18" charset="0"/>
              </a:rPr>
              <a:t>(Dehoney S. et al, Rahbdomyolysis associated with the nutritional supplement Hydroxycut, Am J Health Syst Pharm)</a:t>
            </a:r>
          </a:p>
          <a:p>
            <a:pPr marL="285750" indent="-285750" algn="just">
              <a:buFont typeface="Arial" panose="020B0604020202020204" pitchFamily="34" charset="0"/>
              <a:buChar char="•"/>
            </a:pPr>
            <a:r>
              <a:rPr lang="it-IT" sz="2400" b="1" dirty="0" smtClean="0">
                <a:solidFill>
                  <a:srgbClr val="FF0000"/>
                </a:solidFill>
                <a:latin typeface="Times New Roman" panose="02020603050405020304" pitchFamily="18" charset="0"/>
                <a:cs typeface="Times New Roman" panose="02020603050405020304" pitchFamily="18" charset="0"/>
              </a:rPr>
              <a:t>PORPORA TROMBOCITOPENICA </a:t>
            </a:r>
            <a:r>
              <a:rPr lang="it-IT" dirty="0" smtClean="0">
                <a:latin typeface="Times New Roman" panose="02020603050405020304" pitchFamily="18" charset="0"/>
                <a:cs typeface="Times New Roman" panose="02020603050405020304" pitchFamily="18" charset="0"/>
              </a:rPr>
              <a:t>(Sikka G et al, uber trim causes immune thrombocytopenic purpura: a life threatening case report, Chest)</a:t>
            </a:r>
          </a:p>
          <a:p>
            <a:pPr marL="285750" indent="-285750" algn="just">
              <a:buFont typeface="Arial" panose="020B0604020202020204" pitchFamily="34" charset="0"/>
              <a:buChar char="•"/>
            </a:pPr>
            <a:r>
              <a:rPr lang="it-IT" sz="2400" b="1" dirty="0" smtClean="0">
                <a:solidFill>
                  <a:srgbClr val="FF0000"/>
                </a:solidFill>
                <a:latin typeface="Times New Roman" panose="02020603050405020304" pitchFamily="18" charset="0"/>
                <a:cs typeface="Times New Roman" panose="02020603050405020304" pitchFamily="18" charset="0"/>
              </a:rPr>
              <a:t>SINTOMI PSICOTICI </a:t>
            </a:r>
            <a:r>
              <a:rPr lang="it-IT" dirty="0" smtClean="0">
                <a:latin typeface="Times New Roman" panose="02020603050405020304" pitchFamily="18" charset="0"/>
                <a:cs typeface="Times New Roman" panose="02020603050405020304" pitchFamily="18" charset="0"/>
              </a:rPr>
              <a:t>(Hendrickson et al, Mania induced by Garcinia Cambogia: a case series, Prim Care Companion CNS Disord)</a:t>
            </a:r>
          </a:p>
        </p:txBody>
      </p:sp>
    </p:spTree>
    <p:extLst>
      <p:ext uri="{BB962C8B-B14F-4D97-AF65-F5344CB8AC3E}">
        <p14:creationId xmlns:p14="http://schemas.microsoft.com/office/powerpoint/2010/main" val="7195792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837126" y="1931832"/>
            <a:ext cx="10599312" cy="2677656"/>
          </a:xfrm>
          <a:prstGeom prst="rect">
            <a:avLst/>
          </a:prstGeom>
          <a:noFill/>
        </p:spPr>
        <p:txBody>
          <a:bodyPr wrap="square" rtlCol="0">
            <a:spAutoFit/>
          </a:bodyPr>
          <a:lstStyle/>
          <a:p>
            <a:pPr algn="just"/>
            <a:r>
              <a:rPr lang="it-IT" sz="2400" dirty="0" smtClean="0">
                <a:latin typeface="Times New Roman" panose="02020603050405020304" pitchFamily="18" charset="0"/>
                <a:cs typeface="Times New Roman" panose="02020603050405020304" pitchFamily="18" charset="0"/>
              </a:rPr>
              <a:t>SI SUPPONE INOLTRE CHE, DATO IL NUMERO MINIMO DI EPISODI DI DANNO EPATICO IN RAPPORTO ALLA ENORME DIFFUSIONE DI PRODOTTI DIMAGRANTI, ALTRI FATTORI GIOCHINO UN RUOLO CHIAVE NEL MECCANISMO DI EPATOTOSSICITA’.</a:t>
            </a:r>
          </a:p>
          <a:p>
            <a:pPr algn="just"/>
            <a:r>
              <a:rPr lang="it-IT" sz="2400" dirty="0" smtClean="0">
                <a:latin typeface="Times New Roman" panose="02020603050405020304" pitchFamily="18" charset="0"/>
                <a:cs typeface="Times New Roman" panose="02020603050405020304" pitchFamily="18" charset="0"/>
              </a:rPr>
              <a:t>TRA QUESTI I PIU’ PROBABILI SEMBRANO ESSERE POLIMORFISMI GENETICI DEL CITOCROMO P450 E CONDIZIONI DI PREESISTENTI MALATTIE EPATICHE, SOPRATTUTTO LA STEATOEPATITE ALCOLICA.</a:t>
            </a:r>
            <a:endParaRPr lang="it-I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03778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614411" y="1017430"/>
            <a:ext cx="6748529" cy="646331"/>
          </a:xfrm>
          <a:prstGeom prst="rect">
            <a:avLst/>
          </a:prstGeom>
          <a:noFill/>
        </p:spPr>
        <p:txBody>
          <a:bodyPr wrap="square" rtlCol="0">
            <a:spAutoFit/>
          </a:bodyPr>
          <a:lstStyle/>
          <a:p>
            <a:pPr algn="ctr"/>
            <a:r>
              <a:rPr lang="it-IT" sz="3600" b="1" dirty="0" smtClean="0">
                <a:solidFill>
                  <a:srgbClr val="C00000"/>
                </a:solidFill>
                <a:latin typeface="Times New Roman" panose="02020603050405020304" pitchFamily="18" charset="0"/>
                <a:cs typeface="Times New Roman" panose="02020603050405020304" pitchFamily="18" charset="0"/>
              </a:rPr>
              <a:t>ORLISTAT:</a:t>
            </a:r>
            <a:endParaRPr lang="it-IT" sz="3600" b="1" dirty="0">
              <a:solidFill>
                <a:srgbClr val="C0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089" y="1825151"/>
            <a:ext cx="4229736" cy="382463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8705" y="2451632"/>
            <a:ext cx="2708331" cy="2571672"/>
          </a:xfrm>
          <a:prstGeom prst="rect">
            <a:avLst/>
          </a:prstGeom>
        </p:spPr>
      </p:pic>
    </p:spTree>
    <p:extLst>
      <p:ext uri="{BB962C8B-B14F-4D97-AF65-F5344CB8AC3E}">
        <p14:creationId xmlns:p14="http://schemas.microsoft.com/office/powerpoint/2010/main" val="34561244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6833" y="1834167"/>
            <a:ext cx="7540848" cy="4309056"/>
          </a:xfrm>
          <a:prstGeom prst="rect">
            <a:avLst/>
          </a:prstGeom>
        </p:spPr>
      </p:pic>
      <p:pic>
        <p:nvPicPr>
          <p:cNvPr id="2" name="Picture 1"/>
          <p:cNvPicPr>
            <a:picLocks noChangeAspect="1"/>
          </p:cNvPicPr>
          <p:nvPr/>
        </p:nvPicPr>
        <p:blipFill>
          <a:blip r:embed="rId3"/>
          <a:stretch>
            <a:fillRect/>
          </a:stretch>
        </p:blipFill>
        <p:spPr>
          <a:xfrm>
            <a:off x="3292372" y="645409"/>
            <a:ext cx="5669771" cy="853514"/>
          </a:xfrm>
          <a:prstGeom prst="rect">
            <a:avLst/>
          </a:prstGeom>
        </p:spPr>
      </p:pic>
    </p:spTree>
    <p:extLst>
      <p:ext uri="{BB962C8B-B14F-4D97-AF65-F5344CB8AC3E}">
        <p14:creationId xmlns:p14="http://schemas.microsoft.com/office/powerpoint/2010/main" val="49280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592428" y="1378039"/>
            <a:ext cx="10921285" cy="4154984"/>
          </a:xfrm>
          <a:prstGeom prst="rect">
            <a:avLst/>
          </a:prstGeom>
          <a:noFill/>
        </p:spPr>
        <p:txBody>
          <a:bodyPr wrap="square" rtlCol="0">
            <a:spAutoFit/>
          </a:bodyPr>
          <a:lstStyle/>
          <a:p>
            <a:pPr marL="285750" indent="-285750" algn="just">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APPROVATO DA FDA NEL 1998</a:t>
            </a:r>
          </a:p>
          <a:p>
            <a:pPr marL="285750" indent="-285750" algn="just">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STRUTTURA CHIMICA MOLTO SIMILE A QUELLA DEI TRIGLICERIDI</a:t>
            </a:r>
          </a:p>
          <a:p>
            <a:pPr marL="285750" indent="-285750" algn="just">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ALTA AFFINITA’ DI LEGAME PER LE LIPASI </a:t>
            </a:r>
          </a:p>
          <a:p>
            <a:pPr marL="285750" indent="-285750" algn="just">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DIMINUISCE LA QUOTA ENZIMATICA DISPONIBILE PER LA DIGESTIONE DEI TRIGLICERIDI</a:t>
            </a:r>
          </a:p>
          <a:p>
            <a:pPr marL="285750" indent="-285750" algn="just">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I TRIGLICERIDI NON POSSONO QUINDI ESSERE ASSORBITI DALLA MUCOSA INTESTINALE E VENGONO ELIMINATI CON LE FECI</a:t>
            </a:r>
          </a:p>
          <a:p>
            <a:pPr marL="285750" indent="-285750" algn="just">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DOSE TERAPEUTICA: 120 mg 3 VOLTE AL GIORNO IN CORRISPONDENZA DEI PASTI PRINCIPALI</a:t>
            </a:r>
          </a:p>
          <a:p>
            <a:pPr marL="285750" indent="-285750" algn="just">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INDICAZIONI TERAPEUTICHE: ADULTI CON BMI &gt; 30 O CON BMI &gt;28 E CON COMORBILITA’</a:t>
            </a:r>
            <a:endParaRPr lang="it-I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30774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901522" y="3103808"/>
            <a:ext cx="8203842" cy="1200329"/>
          </a:xfrm>
          <a:prstGeom prst="rect">
            <a:avLst/>
          </a:prstGeom>
          <a:noFill/>
        </p:spPr>
        <p:txBody>
          <a:bodyPr wrap="square" rtlCol="0">
            <a:spAutoFit/>
          </a:bodyPr>
          <a:lstStyle/>
          <a:p>
            <a:pPr marL="285750" indent="-285750">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OBESITA’ DI II GRADO (BMI 37,4)</a:t>
            </a:r>
          </a:p>
          <a:p>
            <a:pPr marL="285750" indent="-285750">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RIFERITA PIASTRINOPENIA DI NDD IN INFANZIA</a:t>
            </a:r>
          </a:p>
          <a:p>
            <a:pPr marL="285750" indent="-285750">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RIFERITA ALLERGIA A MDC IODATO</a:t>
            </a:r>
            <a:endParaRPr lang="it-IT"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168203" y="1159099"/>
            <a:ext cx="7315200" cy="646331"/>
          </a:xfrm>
          <a:prstGeom prst="rect">
            <a:avLst/>
          </a:prstGeom>
          <a:noFill/>
        </p:spPr>
        <p:txBody>
          <a:bodyPr wrap="square" rtlCol="0">
            <a:spAutoFit/>
          </a:bodyPr>
          <a:lstStyle/>
          <a:p>
            <a:r>
              <a:rPr lang="it-IT" sz="3600" b="1" dirty="0" smtClean="0">
                <a:solidFill>
                  <a:srgbClr val="C00000"/>
                </a:solidFill>
                <a:latin typeface="Times New Roman" panose="02020603050405020304" pitchFamily="18" charset="0"/>
                <a:cs typeface="Times New Roman" panose="02020603050405020304" pitchFamily="18" charset="0"/>
              </a:rPr>
              <a:t>ANAMNESI GENERALE:</a:t>
            </a:r>
            <a:endParaRPr lang="it-IT" sz="36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20317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592428" y="824247"/>
            <a:ext cx="10972800" cy="5416868"/>
          </a:xfrm>
          <a:prstGeom prst="rect">
            <a:avLst/>
          </a:prstGeom>
          <a:noFill/>
        </p:spPr>
        <p:txBody>
          <a:bodyPr wrap="square" rtlCol="0">
            <a:spAutoFit/>
          </a:bodyPr>
          <a:lstStyle/>
          <a:p>
            <a:pPr algn="ctr"/>
            <a:r>
              <a:rPr lang="it-IT" sz="3200" b="1" dirty="0" smtClean="0">
                <a:solidFill>
                  <a:srgbClr val="C00000"/>
                </a:solidFill>
                <a:latin typeface="Times New Roman" panose="02020603050405020304" pitchFamily="18" charset="0"/>
                <a:cs typeface="Times New Roman" panose="02020603050405020304" pitchFamily="18" charset="0"/>
              </a:rPr>
              <a:t>EFFETTI DELL’ASSUNZIONE DI ORLISTAT:</a:t>
            </a:r>
          </a:p>
          <a:p>
            <a:pPr algn="ctr"/>
            <a:endParaRPr lang="it-IT" sz="3200" dirty="0" smtClean="0">
              <a:solidFill>
                <a:srgbClr val="C00000"/>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it-IT" sz="2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LO STUDIO XENDOS SU OLTRE 3000 PAZIENTI DIMOSTRA PERDITA DI PESO SIGNIFICATIVA E DURATURA</a:t>
            </a:r>
          </a:p>
          <a:p>
            <a:pPr marL="285750" indent="-285750" algn="just">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DIMINUZIONE DEI LIVELLI DI COLESTEROLO E LDL INDIPENDENTEMENTE DALL’ENTITA’ DEL CALO PONDERALE</a:t>
            </a:r>
          </a:p>
          <a:p>
            <a:pPr marL="285750" indent="-285750" algn="just">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DIMINUZIONE DELL’INCIDENZA DI DIABETE NEI PAZIENTI CON ALTERATA GLICEMIA A DIGIUNO</a:t>
            </a:r>
          </a:p>
          <a:p>
            <a:pPr marL="285750" indent="-285750" algn="just">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RIDUZIONE DEI VALORI DELLA PRESSIONE ARTERIOSA</a:t>
            </a:r>
          </a:p>
          <a:p>
            <a:pPr marL="285750" indent="-285750" algn="just">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MIGLIORAMENTO DELL’IMMAGINE ECOGRAFICA DEL FEGATO IN PAZIENTI CON NALFD INDIPENDENTEMENTE DALL’ENTITA’ DEL CALO PONDERALE </a:t>
            </a:r>
          </a:p>
          <a:p>
            <a:pPr marL="285750" indent="-285750">
              <a:buFont typeface="Arial" panose="020B0604020202020204" pitchFamily="34" charset="0"/>
              <a:buChar char="•"/>
            </a:pPr>
            <a:endParaRPr lang="it-IT" dirty="0"/>
          </a:p>
        </p:txBody>
      </p:sp>
    </p:spTree>
    <p:extLst>
      <p:ext uri="{BB962C8B-B14F-4D97-AF65-F5344CB8AC3E}">
        <p14:creationId xmlns:p14="http://schemas.microsoft.com/office/powerpoint/2010/main" val="36839119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824248" y="1017431"/>
            <a:ext cx="10702344" cy="4278094"/>
          </a:xfrm>
          <a:prstGeom prst="rect">
            <a:avLst/>
          </a:prstGeom>
          <a:noFill/>
        </p:spPr>
        <p:txBody>
          <a:bodyPr wrap="square" rtlCol="0">
            <a:spAutoFit/>
          </a:bodyPr>
          <a:lstStyle/>
          <a:p>
            <a:pPr algn="ctr"/>
            <a:r>
              <a:rPr lang="it-IT" sz="3200" b="1" dirty="0" smtClean="0">
                <a:solidFill>
                  <a:srgbClr val="C00000"/>
                </a:solidFill>
                <a:latin typeface="Times New Roman" panose="02020603050405020304" pitchFamily="18" charset="0"/>
                <a:cs typeface="Times New Roman" panose="02020603050405020304" pitchFamily="18" charset="0"/>
              </a:rPr>
              <a:t>EFFETTI COLLATERALI:</a:t>
            </a:r>
          </a:p>
          <a:p>
            <a:endParaRPr lang="it-IT" sz="2400" dirty="0" smtClean="0">
              <a:latin typeface="Times New Roman" panose="02020603050405020304" pitchFamily="18" charset="0"/>
              <a:cs typeface="Times New Roman" panose="02020603050405020304" pitchFamily="18" charset="0"/>
            </a:endParaRPr>
          </a:p>
          <a:p>
            <a:endParaRPr lang="it-IT" sz="2400" dirty="0">
              <a:latin typeface="Times New Roman" panose="02020603050405020304" pitchFamily="18" charset="0"/>
              <a:cs typeface="Times New Roman" panose="02020603050405020304" pitchFamily="18" charset="0"/>
            </a:endParaRPr>
          </a:p>
          <a:p>
            <a:endParaRPr lang="it-IT"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FARMACO GENERALMENTE BEN TOLLERATO</a:t>
            </a:r>
          </a:p>
          <a:p>
            <a:endParaRPr lang="it-IT"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DISPEPSIA</a:t>
            </a:r>
          </a:p>
          <a:p>
            <a:pPr marL="342900" indent="-342900">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FLATULENZA</a:t>
            </a:r>
          </a:p>
          <a:p>
            <a:pPr marL="342900" indent="-342900">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GONFIORE ADDOMINALE</a:t>
            </a:r>
          </a:p>
          <a:p>
            <a:pPr marL="342900" indent="-342900">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STEATORREA</a:t>
            </a:r>
          </a:p>
          <a:p>
            <a:pPr marL="342900" indent="-342900">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INCONTINENZA FECALE</a:t>
            </a:r>
            <a:endParaRPr lang="it-I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50642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87149" y="183764"/>
            <a:ext cx="10637949" cy="7386638"/>
          </a:xfrm>
          <a:prstGeom prst="rect">
            <a:avLst/>
          </a:prstGeom>
          <a:noFill/>
        </p:spPr>
        <p:txBody>
          <a:bodyPr wrap="square" rtlCol="0">
            <a:spAutoFit/>
          </a:bodyPr>
          <a:lstStyle/>
          <a:p>
            <a:pPr algn="ctr"/>
            <a:endParaRPr lang="en-US" sz="3200" b="1" dirty="0" smtClean="0">
              <a:solidFill>
                <a:srgbClr val="C00000"/>
              </a:solidFill>
              <a:latin typeface="Times New Roman" panose="02020603050405020304" pitchFamily="18" charset="0"/>
              <a:cs typeface="Times New Roman" panose="02020603050405020304" pitchFamily="18" charset="0"/>
            </a:endParaRPr>
          </a:p>
          <a:p>
            <a:pPr algn="ctr"/>
            <a:r>
              <a:rPr lang="en-US" sz="3200" b="1" dirty="0" smtClean="0">
                <a:solidFill>
                  <a:srgbClr val="C00000"/>
                </a:solidFill>
                <a:latin typeface="Times New Roman" panose="02020603050405020304" pitchFamily="18" charset="0"/>
                <a:cs typeface="Times New Roman" panose="02020603050405020304" pitchFamily="18" charset="0"/>
              </a:rPr>
              <a:t>EPATOTOSSICITA’:</a:t>
            </a:r>
          </a:p>
          <a:p>
            <a:endParaRPr lang="en-US" dirty="0"/>
          </a:p>
          <a:p>
            <a:pPr marL="285750"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SOLO 1-3% DELLA DOSE VIENE ASSORBITA ED I LIVELLI PLASMATICI DEL FARMACO GENERALMENTE SONO INFERIORI A </a:t>
            </a:r>
            <a:r>
              <a:rPr lang="en-US" sz="2000" dirty="0">
                <a:latin typeface="Times New Roman" panose="02020603050405020304" pitchFamily="18" charset="0"/>
                <a:cs typeface="Times New Roman" panose="02020603050405020304" pitchFamily="18" charset="0"/>
              </a:rPr>
              <a:t>4 </a:t>
            </a:r>
            <a:r>
              <a:rPr lang="en-US" sz="2000" dirty="0" smtClean="0">
                <a:latin typeface="Times New Roman" panose="02020603050405020304" pitchFamily="18" charset="0"/>
                <a:cs typeface="Times New Roman" panose="02020603050405020304" pitchFamily="18" charset="0"/>
              </a:rPr>
              <a:t>ng/Ml, DI CONSEGUENZA EFFETTI COLLATERALI SISTEMICI NON SONO COMUNI</a:t>
            </a:r>
          </a:p>
          <a:p>
            <a:pPr marL="285750"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 IN GRANDI TRIALS CLINICI, ALTERAZIONI BIOCHIMICHE DEL PROFILO EPATICO NON SONO APPARSE PIU’ COMUNI CHE DURANTE TERAPIA CON PLACEBO</a:t>
            </a:r>
          </a:p>
          <a:p>
            <a:pPr marL="285750"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TUTTAVIA SONO SEGNALATI DIVERSI CASI DI DANNO EPATICO ACUTO ATTRIBUITO ALL’ASSUNZIONE DI ORLISTAT</a:t>
            </a:r>
          </a:p>
          <a:p>
            <a:pPr marL="285750"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FDA HA RIPORTATO, SU 40 MILIONI DI CONSUMATORI, 13 CASI DI DANNO EPATICO SEVERO FRA APRILE 1999 ED AGOSTO 2010. TRA QUESTI, 6 CASI PORTARONO A DECESSO O TRAPIANTO</a:t>
            </a:r>
          </a:p>
          <a:p>
            <a:pPr marL="285750"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NEL 2010 FDA LANCIO’ UN WARNING SULLA POSSIBILE EPATOTOSSICITA’ DEL FARMACO</a:t>
            </a:r>
          </a:p>
          <a:p>
            <a:pPr marL="285750"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MECCANISMO RESPONSABILE DELL’EPATOTOSSICITA’ NON NOTO. VISTO CHE SOLO UNA PICCOLISSIMA PARTE DEL FARMACO VIENE ASSORBITA, L’IPERSENSIBILITA’ SEMBRA ESSERE IL MECCANISMO PIU’ PROBABILE ALLA BASE DEL DANNO EPATICO. TUTTAVIA CIO’ NON E’ ANCORA DIMOSTRATO.</a:t>
            </a:r>
          </a:p>
          <a:p>
            <a:endParaRPr lang="en-US" dirty="0" smtClean="0"/>
          </a:p>
          <a:p>
            <a:r>
              <a:rPr lang="en-US" b="1" dirty="0"/>
              <a:t>  </a:t>
            </a:r>
          </a:p>
          <a:p>
            <a:r>
              <a:rPr lang="en-US" dirty="0"/>
              <a:t/>
            </a:r>
            <a:br>
              <a:rPr lang="en-US" dirty="0"/>
            </a:br>
            <a:endParaRPr lang="en-US" dirty="0"/>
          </a:p>
        </p:txBody>
      </p:sp>
    </p:spTree>
    <p:extLst>
      <p:ext uri="{BB962C8B-B14F-4D97-AF65-F5344CB8AC3E}">
        <p14:creationId xmlns:p14="http://schemas.microsoft.com/office/powerpoint/2010/main" val="14538635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9671" y="458025"/>
            <a:ext cx="2209581" cy="1914267"/>
          </a:xfrm>
          <a:prstGeom prst="rect">
            <a:avLst/>
          </a:prstGeom>
        </p:spPr>
      </p:pic>
      <p:sp>
        <p:nvSpPr>
          <p:cNvPr id="6" name="TextBox 5"/>
          <p:cNvSpPr txBox="1"/>
          <p:nvPr/>
        </p:nvSpPr>
        <p:spPr>
          <a:xfrm>
            <a:off x="764275" y="2947917"/>
            <a:ext cx="10549719" cy="2677656"/>
          </a:xfrm>
          <a:prstGeom prst="rect">
            <a:avLst/>
          </a:prstGeom>
          <a:noFill/>
        </p:spPr>
        <p:txBody>
          <a:bodyPr wrap="square" rtlCol="0">
            <a:spAutoFit/>
          </a:bodyPr>
          <a:lstStyle/>
          <a:p>
            <a:pPr marL="342900" indent="-342900">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PRODOTTI POPOLARI E SEMPRE PIU’ DI MODA</a:t>
            </a:r>
          </a:p>
          <a:p>
            <a:pPr marL="342900" indent="-342900">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MECCANISMO D’AZIONE E PROFILO DI SICUREZZA NON NOTI</a:t>
            </a:r>
          </a:p>
          <a:p>
            <a:pPr marL="342900" indent="-342900">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INTERAZIONI FARMACOLOGICHE NON NOTE</a:t>
            </a:r>
          </a:p>
          <a:p>
            <a:pPr marL="342900" indent="-342900">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EFFICACIA SPESSO NON DIMOSTRATA</a:t>
            </a:r>
          </a:p>
          <a:p>
            <a:pPr marL="342900" indent="-342900">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PROMESSA DI RISULTATI MIRACOLOSI</a:t>
            </a:r>
          </a:p>
          <a:p>
            <a:pPr marL="342900" indent="-342900">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PERPECIPITI DAL PAZIENTE COME PRODOTTI SICURI</a:t>
            </a:r>
          </a:p>
          <a:p>
            <a:pPr marL="342900" indent="-342900">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NECESSITA’ DI ANAMNESI MIRATA E APPROFONDITA</a:t>
            </a:r>
            <a:endParaRPr lang="it-I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79415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68741" y="955343"/>
            <a:ext cx="10768084" cy="2585323"/>
          </a:xfrm>
          <a:prstGeom prst="rect">
            <a:avLst/>
          </a:prstGeom>
          <a:noFill/>
        </p:spPr>
        <p:txBody>
          <a:bodyPr wrap="square" rtlCol="0">
            <a:spAutoFit/>
          </a:bodyPr>
          <a:lstStyle/>
          <a:p>
            <a:pPr algn="ctr"/>
            <a:r>
              <a:rPr lang="it-IT" sz="5400" b="1" dirty="0" smtClean="0">
                <a:solidFill>
                  <a:schemeClr val="accent1"/>
                </a:solidFill>
                <a:latin typeface="Times New Roman" panose="02020603050405020304" pitchFamily="18" charset="0"/>
                <a:cs typeface="Times New Roman" panose="02020603050405020304" pitchFamily="18" charset="0"/>
              </a:rPr>
              <a:t>GRAZIE</a:t>
            </a:r>
          </a:p>
          <a:p>
            <a:pPr algn="ctr"/>
            <a:r>
              <a:rPr lang="it-IT" sz="5400" b="1" dirty="0" smtClean="0">
                <a:solidFill>
                  <a:schemeClr val="accent1"/>
                </a:solidFill>
                <a:latin typeface="Times New Roman" panose="02020603050405020304" pitchFamily="18" charset="0"/>
                <a:cs typeface="Times New Roman" panose="02020603050405020304" pitchFamily="18" charset="0"/>
              </a:rPr>
              <a:t>PER</a:t>
            </a:r>
          </a:p>
          <a:p>
            <a:pPr algn="ctr"/>
            <a:r>
              <a:rPr lang="it-IT" sz="5400" b="1" dirty="0" smtClean="0">
                <a:solidFill>
                  <a:schemeClr val="accent1"/>
                </a:solidFill>
                <a:latin typeface="Times New Roman" panose="02020603050405020304" pitchFamily="18" charset="0"/>
                <a:cs typeface="Times New Roman" panose="02020603050405020304" pitchFamily="18" charset="0"/>
              </a:rPr>
              <a:t>L’ATTENZIONE!!</a:t>
            </a:r>
            <a:endParaRPr lang="it-IT" sz="5400" b="1" dirty="0">
              <a:solidFill>
                <a:schemeClr val="accent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4507" y="3881272"/>
            <a:ext cx="2810267" cy="241968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336" y="2686089"/>
            <a:ext cx="1648055" cy="3505689"/>
          </a:xfrm>
          <a:prstGeom prst="rect">
            <a:avLst/>
          </a:prstGeom>
        </p:spPr>
      </p:pic>
    </p:spTree>
    <p:extLst>
      <p:ext uri="{BB962C8B-B14F-4D97-AF65-F5344CB8AC3E}">
        <p14:creationId xmlns:p14="http://schemas.microsoft.com/office/powerpoint/2010/main" val="2977974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884867" y="991673"/>
            <a:ext cx="7572777" cy="646331"/>
          </a:xfrm>
          <a:prstGeom prst="rect">
            <a:avLst/>
          </a:prstGeom>
          <a:noFill/>
        </p:spPr>
        <p:txBody>
          <a:bodyPr wrap="square" rtlCol="0">
            <a:spAutoFit/>
          </a:bodyPr>
          <a:lstStyle/>
          <a:p>
            <a:r>
              <a:rPr lang="it-IT" sz="3600" b="1" dirty="0" smtClean="0">
                <a:solidFill>
                  <a:srgbClr val="C00000"/>
                </a:solidFill>
                <a:latin typeface="Times New Roman" panose="02020603050405020304" pitchFamily="18" charset="0"/>
                <a:cs typeface="Times New Roman" panose="02020603050405020304" pitchFamily="18" charset="0"/>
              </a:rPr>
              <a:t>ANAMNESI EPATOLOGICA</a:t>
            </a:r>
            <a:r>
              <a:rPr lang="it-IT" sz="3600" dirty="0" smtClean="0">
                <a:solidFill>
                  <a:srgbClr val="C00000"/>
                </a:solidFill>
                <a:latin typeface="Times New Roman" panose="02020603050405020304" pitchFamily="18" charset="0"/>
                <a:cs typeface="Times New Roman" panose="02020603050405020304" pitchFamily="18" charset="0"/>
              </a:rPr>
              <a:t>:</a:t>
            </a:r>
            <a:endParaRPr lang="it-IT" sz="3600" dirty="0">
              <a:solidFill>
                <a:srgbClr val="C0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85611" y="2730322"/>
            <a:ext cx="10534918" cy="3046988"/>
          </a:xfrm>
          <a:prstGeom prst="rect">
            <a:avLst/>
          </a:prstGeom>
          <a:noFill/>
        </p:spPr>
        <p:txBody>
          <a:bodyPr wrap="square" rtlCol="0">
            <a:spAutoFit/>
          </a:bodyPr>
          <a:lstStyle/>
          <a:p>
            <a:pPr marL="285750" indent="-285750" algn="just">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SOSTANZIALMENTE MUTA</a:t>
            </a:r>
          </a:p>
          <a:p>
            <a:pPr marL="285750" indent="-285750" algn="just">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IN PASSATO INDICI DI CITOLISI E COLESTASI SEMPRE NELLA NORMA</a:t>
            </a:r>
          </a:p>
          <a:p>
            <a:pPr marL="285750" indent="-285750" algn="just">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NON FAMILIARITA’ PER PATOLOGIE AUTOIMMUNI</a:t>
            </a:r>
          </a:p>
          <a:p>
            <a:pPr marL="285750" indent="-285750" algn="just">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ASSUNZIONE ALCOLICA SALTUARIA (CIRCA 3 – 4 U ALCOLICHE/MESE)</a:t>
            </a:r>
          </a:p>
          <a:p>
            <a:pPr marL="285750" indent="-285750" algn="just">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ASSUNZIONE DI FARMACI ANORESSIZZANTI A BASE DI EFEDRINA PER CIRCA 20 ANNI</a:t>
            </a:r>
          </a:p>
          <a:p>
            <a:pPr marL="285750" indent="-285750" algn="just">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NON ASSUNZIONE DI PRODOTTI ERBORISTICI OD OMEOPATICI</a:t>
            </a:r>
            <a:endParaRPr lang="it-I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0719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2034861" y="785612"/>
            <a:ext cx="9118243" cy="584775"/>
          </a:xfrm>
          <a:prstGeom prst="rect">
            <a:avLst/>
          </a:prstGeom>
          <a:noFill/>
        </p:spPr>
        <p:txBody>
          <a:bodyPr wrap="square" rtlCol="0">
            <a:spAutoFit/>
          </a:bodyPr>
          <a:lstStyle/>
          <a:p>
            <a:r>
              <a:rPr lang="it-IT" sz="3200" b="1" dirty="0" smtClean="0">
                <a:solidFill>
                  <a:srgbClr val="C00000"/>
                </a:solidFill>
                <a:latin typeface="Times New Roman" panose="02020603050405020304" pitchFamily="18" charset="0"/>
                <a:cs typeface="Times New Roman" panose="02020603050405020304" pitchFamily="18" charset="0"/>
              </a:rPr>
              <a:t>VISITA AMBULATORIALE APRILE 2018</a:t>
            </a:r>
            <a:r>
              <a:rPr lang="it-IT" sz="3200" dirty="0" smtClean="0">
                <a:solidFill>
                  <a:srgbClr val="C00000"/>
                </a:solidFill>
                <a:latin typeface="Times New Roman" panose="02020603050405020304" pitchFamily="18" charset="0"/>
                <a:cs typeface="Times New Roman" panose="02020603050405020304" pitchFamily="18" charset="0"/>
              </a:rPr>
              <a:t>:</a:t>
            </a:r>
            <a:endParaRPr lang="it-IT" sz="3200" dirty="0">
              <a:solidFill>
                <a:srgbClr val="C0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72732" y="1931831"/>
            <a:ext cx="10586434" cy="4154984"/>
          </a:xfrm>
          <a:prstGeom prst="rect">
            <a:avLst/>
          </a:prstGeom>
          <a:noFill/>
        </p:spPr>
        <p:txBody>
          <a:bodyPr wrap="square" rtlCol="0">
            <a:spAutoFit/>
          </a:bodyPr>
          <a:lstStyle/>
          <a:p>
            <a:pPr algn="just"/>
            <a:r>
              <a:rPr lang="it-IT" sz="2400" dirty="0" smtClean="0">
                <a:latin typeface="Times New Roman" panose="02020603050405020304" pitchFamily="18" charset="0"/>
                <a:cs typeface="Times New Roman" panose="02020603050405020304" pitchFamily="18" charset="0"/>
              </a:rPr>
              <a:t>SI VALUTAVA DOCUMENTAZIONE CLINICA PORTATA IN VISIONE, SI EVIDENZIAVA:</a:t>
            </a:r>
          </a:p>
          <a:p>
            <a:pPr algn="just"/>
            <a:endParaRPr lang="it-IT" sz="2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PICCO CITOLITICO IN DATA 20/03/2018 </a:t>
            </a:r>
            <a:r>
              <a:rPr lang="it-IT"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it-IT" sz="24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AST/ALT 1741/1116 </a:t>
            </a:r>
            <a:r>
              <a:rPr lang="it-IT" sz="2400" dirty="0" smtClean="0">
                <a:latin typeface="Times New Roman" panose="02020603050405020304" pitchFamily="18" charset="0"/>
                <a:cs typeface="Times New Roman" panose="02020603050405020304" pitchFamily="18" charset="0"/>
                <a:sym typeface="Wingdings" panose="05000000000000000000" pitchFamily="2" charset="2"/>
              </a:rPr>
              <a:t>U/L ASSOCIATO AD IPERBILIRUBINEMIA (</a:t>
            </a:r>
            <a:r>
              <a:rPr lang="it-IT" sz="24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TOT/DIR 4,8/3,7 </a:t>
            </a:r>
            <a:r>
              <a:rPr lang="it-IT" sz="2400" dirty="0" smtClean="0">
                <a:latin typeface="Times New Roman" panose="02020603050405020304" pitchFamily="18" charset="0"/>
                <a:cs typeface="Times New Roman" panose="02020603050405020304" pitchFamily="18" charset="0"/>
                <a:sym typeface="Wingdings" panose="05000000000000000000" pitchFamily="2" charset="2"/>
              </a:rPr>
              <a:t>mg/dL) E SOLO MODESTA ALTERAZIONE ALP E </a:t>
            </a:r>
            <a:r>
              <a:rPr lang="it-IT" sz="2400" dirty="0" smtClean="0">
                <a:latin typeface="Symbol" panose="05050102010706020507" pitchFamily="18" charset="2"/>
                <a:cs typeface="Times New Roman" panose="02020603050405020304" pitchFamily="18" charset="0"/>
                <a:sym typeface="Wingdings" panose="05000000000000000000" pitchFamily="2" charset="2"/>
              </a:rPr>
              <a:t>g</a:t>
            </a:r>
            <a:r>
              <a:rPr lang="it-IT" sz="2400" dirty="0" smtClean="0">
                <a:latin typeface="Times New Roman" panose="02020603050405020304" pitchFamily="18" charset="0"/>
                <a:cs typeface="Times New Roman" panose="02020603050405020304" pitchFamily="18" charset="0"/>
                <a:sym typeface="Wingdings" panose="05000000000000000000" pitchFamily="2" charset="2"/>
              </a:rPr>
              <a:t>GT</a:t>
            </a:r>
          </a:p>
          <a:p>
            <a:pPr marL="285750" indent="-285750" algn="just">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sym typeface="Wingdings" panose="05000000000000000000" pitchFamily="2" charset="2"/>
              </a:rPr>
              <a:t>AI SUCCESSIVI CONTROLLI TRANSAMINASI E BILIRUBINA IN RIDUZIONE  AST/ALT 804/445 U/L; BILIRUBINA TOTALE/DIRETTA 2,86/1,78 mg/Dl</a:t>
            </a:r>
          </a:p>
          <a:p>
            <a:pPr marL="285750" indent="-285750" algn="just">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sym typeface="Wingdings" panose="05000000000000000000" pitchFamily="2" charset="2"/>
              </a:rPr>
              <a:t>ULTIMI EE: </a:t>
            </a:r>
            <a:r>
              <a:rPr lang="it-IT" sz="24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AST/ALT 326/695 </a:t>
            </a:r>
            <a:r>
              <a:rPr lang="it-IT" sz="2400" dirty="0" smtClean="0">
                <a:latin typeface="Times New Roman" panose="02020603050405020304" pitchFamily="18" charset="0"/>
                <a:cs typeface="Times New Roman" panose="02020603050405020304" pitchFamily="18" charset="0"/>
                <a:sym typeface="Wingdings" panose="05000000000000000000" pitchFamily="2" charset="2"/>
              </a:rPr>
              <a:t>U/L; ALP/</a:t>
            </a:r>
            <a:r>
              <a:rPr lang="it-IT" sz="2400" dirty="0" err="1" smtClean="0">
                <a:latin typeface="Symbol" panose="05050102010706020507" pitchFamily="18" charset="2"/>
                <a:cs typeface="Times New Roman" panose="02020603050405020304" pitchFamily="18" charset="0"/>
                <a:sym typeface="Wingdings" panose="05000000000000000000" pitchFamily="2" charset="2"/>
              </a:rPr>
              <a:t>g</a:t>
            </a:r>
            <a:r>
              <a:rPr lang="it-IT" sz="2400" dirty="0" err="1" smtClean="0">
                <a:latin typeface="Times New Roman" panose="02020603050405020304" pitchFamily="18" charset="0"/>
                <a:cs typeface="Times New Roman" panose="02020603050405020304" pitchFamily="18" charset="0"/>
                <a:sym typeface="Wingdings" panose="05000000000000000000" pitchFamily="2" charset="2"/>
              </a:rPr>
              <a:t>GT</a:t>
            </a:r>
            <a:r>
              <a:rPr lang="it-IT" sz="2400" dirty="0" smtClean="0">
                <a:latin typeface="Times New Roman" panose="02020603050405020304" pitchFamily="18" charset="0"/>
                <a:cs typeface="Times New Roman" panose="02020603050405020304" pitchFamily="18" charset="0"/>
                <a:sym typeface="Wingdings" panose="05000000000000000000" pitchFamily="2" charset="2"/>
              </a:rPr>
              <a:t> 695/149 U/L; </a:t>
            </a:r>
            <a:r>
              <a:rPr lang="it-IT" sz="24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BILIRUBINA TOT/DIR 1,79/1,14;</a:t>
            </a:r>
            <a:r>
              <a:rPr lang="it-IT" sz="2400" dirty="0" smtClean="0">
                <a:latin typeface="Times New Roman" panose="02020603050405020304" pitchFamily="18" charset="0"/>
                <a:cs typeface="Times New Roman" panose="02020603050405020304" pitchFamily="18" charset="0"/>
                <a:sym typeface="Wingdings" panose="05000000000000000000" pitchFamily="2" charset="2"/>
              </a:rPr>
              <a:t> INR 1,02; PROTEINE TOTALI 63 g/L; ALBUMINA 53%</a:t>
            </a:r>
            <a:endParaRPr lang="it-IT"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15934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953037" y="811369"/>
            <a:ext cx="10560676" cy="4062651"/>
          </a:xfrm>
          <a:prstGeom prst="rect">
            <a:avLst/>
          </a:prstGeom>
          <a:noFill/>
        </p:spPr>
        <p:txBody>
          <a:bodyPr wrap="square" rtlCol="0">
            <a:spAutoFit/>
          </a:bodyPr>
          <a:lstStyle/>
          <a:p>
            <a:pPr marL="285750" indent="-285750">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HAV, HBV, HCV NEGATIVI</a:t>
            </a:r>
          </a:p>
          <a:p>
            <a:pPr marL="285750" indent="-285750">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ANA, LKM NEGATIVI</a:t>
            </a:r>
          </a:p>
          <a:p>
            <a:pPr marL="285750" indent="-285750">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ASMA POS 1:80</a:t>
            </a:r>
          </a:p>
          <a:p>
            <a:pPr marL="285750" indent="-285750">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Ab ANTI TOXOPLASMA IgM NEGATIVI</a:t>
            </a:r>
          </a:p>
          <a:p>
            <a:pPr marL="285750" indent="-285750">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EBV IgM NEGATIVI</a:t>
            </a:r>
          </a:p>
          <a:p>
            <a:pPr marL="285750" indent="-285750">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PROFILO TIROIDEO NELLA NORMA</a:t>
            </a:r>
          </a:p>
          <a:p>
            <a:pPr marL="285750" indent="-285750">
              <a:buFont typeface="Arial" panose="020B0604020202020204" pitchFamily="34" charset="0"/>
              <a:buChar char="•"/>
            </a:pPr>
            <a:endParaRPr lang="it-IT"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it-IT" sz="24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ECO ADDOME NEGATIVA</a:t>
            </a:r>
          </a:p>
          <a:p>
            <a:pPr marL="285750" indent="-285750">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ESEGUITA TC ADDOME S + MDC</a:t>
            </a:r>
          </a:p>
          <a:p>
            <a:pPr marL="285750" indent="-285750">
              <a:buFont typeface="Arial" panose="020B0604020202020204" pitchFamily="34" charset="0"/>
              <a:buChar char="•"/>
            </a:pPr>
            <a:endParaRPr lang="it-IT" dirty="0"/>
          </a:p>
        </p:txBody>
      </p:sp>
    </p:spTree>
    <p:extLst>
      <p:ext uri="{BB962C8B-B14F-4D97-AF65-F5344CB8AC3E}">
        <p14:creationId xmlns:p14="http://schemas.microsoft.com/office/powerpoint/2010/main" val="3073684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4224" y="373486"/>
            <a:ext cx="7543552" cy="6078829"/>
          </a:xfrm>
          <a:prstGeom prst="rect">
            <a:avLst/>
          </a:prstGeom>
        </p:spPr>
      </p:pic>
    </p:spTree>
    <p:extLst>
      <p:ext uri="{BB962C8B-B14F-4D97-AF65-F5344CB8AC3E}">
        <p14:creationId xmlns:p14="http://schemas.microsoft.com/office/powerpoint/2010/main" val="3475953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734096" y="1184856"/>
            <a:ext cx="10792496" cy="4154984"/>
          </a:xfrm>
          <a:prstGeom prst="rect">
            <a:avLst/>
          </a:prstGeom>
          <a:noFill/>
        </p:spPr>
        <p:txBody>
          <a:bodyPr wrap="square" rtlCol="0">
            <a:spAutoFit/>
          </a:bodyPr>
          <a:lstStyle/>
          <a:p>
            <a:pPr algn="just"/>
            <a:r>
              <a:rPr lang="it-IT" sz="2400" dirty="0" smtClean="0">
                <a:latin typeface="Times New Roman" panose="02020603050405020304" pitchFamily="18" charset="0"/>
                <a:cs typeface="Times New Roman" panose="02020603050405020304" pitchFamily="18" charset="0"/>
              </a:rPr>
              <a:t>ALLA VISITA LA PAZIENTE RIFERIVA ASTENIA E SALTUARIA PIROSI RETROSTERNALE POST PRANDIALE. ALVO REGOLARE. </a:t>
            </a:r>
          </a:p>
          <a:p>
            <a:pPr algn="just"/>
            <a:endParaRPr lang="it-IT" sz="2400" dirty="0">
              <a:latin typeface="Times New Roman" panose="02020603050405020304" pitchFamily="18" charset="0"/>
              <a:cs typeface="Times New Roman" panose="02020603050405020304" pitchFamily="18" charset="0"/>
            </a:endParaRPr>
          </a:p>
          <a:p>
            <a:pPr algn="just"/>
            <a:r>
              <a:rPr lang="it-IT" sz="2400" dirty="0" smtClean="0">
                <a:latin typeface="Times New Roman" panose="02020603050405020304" pitchFamily="18" charset="0"/>
                <a:cs typeface="Times New Roman" panose="02020603050405020304" pitchFamily="18" charset="0"/>
              </a:rPr>
              <a:t>ALL’EO:</a:t>
            </a:r>
          </a:p>
          <a:p>
            <a:pPr algn="just"/>
            <a:endParaRPr lang="it-IT" sz="24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PAZIENTE VIGILE, ORIENTATA STP E COLLABORANTE</a:t>
            </a:r>
          </a:p>
          <a:p>
            <a:pPr marL="285750" indent="-285750" algn="just">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PA 150/80 mmHg; FC 100 bpm R; SaO2 97% IN ARIA AMBIENTE</a:t>
            </a:r>
          </a:p>
          <a:p>
            <a:pPr marL="285750" indent="-285750" algn="just">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ADDOME BATRACIANO, TRATTABILE, NON DOLENTE NE’ DOLORABILE, FEGATO APPREZZABILE ALL’ARCATA COSTALE, MILZA NON VALUTABILE, NORMOTIMPANISMO COLICO, PERISTALSI VALIDA</a:t>
            </a:r>
          </a:p>
          <a:p>
            <a:pPr marL="285750" indent="-285750" algn="just">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NON EDEMI DECLIVI</a:t>
            </a:r>
            <a:endParaRPr lang="it-I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9798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887105" y="887135"/>
            <a:ext cx="10536072" cy="5970865"/>
          </a:xfrm>
          <a:prstGeom prst="rect">
            <a:avLst/>
          </a:prstGeom>
          <a:noFill/>
        </p:spPr>
        <p:txBody>
          <a:bodyPr wrap="square" rtlCol="0">
            <a:spAutoFit/>
          </a:bodyPr>
          <a:lstStyle/>
          <a:p>
            <a:pPr algn="ctr"/>
            <a:r>
              <a:rPr lang="it-IT" sz="2800" b="1" dirty="0" smtClean="0">
                <a:solidFill>
                  <a:srgbClr val="C00000"/>
                </a:solidFill>
                <a:latin typeface="Times New Roman" panose="02020603050405020304" pitchFamily="18" charset="0"/>
                <a:cs typeface="Times New Roman" panose="02020603050405020304" pitchFamily="18" charset="0"/>
              </a:rPr>
              <a:t>IPOTESI DIAGNOSTICHE</a:t>
            </a:r>
            <a:r>
              <a:rPr lang="it-IT" sz="2400" b="1" dirty="0" smtClean="0">
                <a:solidFill>
                  <a:srgbClr val="C00000"/>
                </a:solidFill>
                <a:latin typeface="Times New Roman" panose="02020603050405020304" pitchFamily="18" charset="0"/>
                <a:cs typeface="Times New Roman" panose="02020603050405020304" pitchFamily="18" charset="0"/>
              </a:rPr>
              <a:t>:</a:t>
            </a:r>
          </a:p>
          <a:p>
            <a:pPr algn="ctr"/>
            <a:endParaRPr lang="it-IT" sz="2400" b="1" dirty="0">
              <a:solidFill>
                <a:srgbClr val="C00000"/>
              </a:solidFill>
              <a:latin typeface="Times New Roman" panose="02020603050405020304" pitchFamily="18" charset="0"/>
              <a:cs typeface="Times New Roman" panose="02020603050405020304" pitchFamily="18" charset="0"/>
            </a:endParaRPr>
          </a:p>
          <a:p>
            <a:endParaRPr lang="it-IT" sz="2400" dirty="0" smtClean="0">
              <a:latin typeface="Times New Roman" panose="02020603050405020304" pitchFamily="18" charset="0"/>
              <a:cs typeface="Times New Roman" panose="02020603050405020304" pitchFamily="18" charset="0"/>
            </a:endParaRPr>
          </a:p>
          <a:p>
            <a:r>
              <a:rPr lang="it-IT" sz="2400" b="1" dirty="0" smtClean="0">
                <a:solidFill>
                  <a:srgbClr val="7030A0"/>
                </a:solidFill>
                <a:latin typeface="Times New Roman" panose="02020603050405020304" pitchFamily="18" charset="0"/>
                <a:cs typeface="Times New Roman" panose="02020603050405020304" pitchFamily="18" charset="0"/>
              </a:rPr>
              <a:t>EPATITE AUTOIMMUNE?</a:t>
            </a:r>
          </a:p>
          <a:p>
            <a:pPr algn="ctr"/>
            <a:endParaRPr lang="it-IT" sz="2400" b="1" dirty="0">
              <a:solidFill>
                <a:srgbClr val="C00000"/>
              </a:solidFill>
              <a:latin typeface="Times New Roman" panose="02020603050405020304" pitchFamily="18" charset="0"/>
              <a:cs typeface="Times New Roman" panose="02020603050405020304" pitchFamily="18" charset="0"/>
            </a:endParaRPr>
          </a:p>
          <a:p>
            <a:pPr algn="ctr"/>
            <a:endParaRPr lang="it-IT" sz="2400" b="1" dirty="0" smtClean="0">
              <a:solidFill>
                <a:srgbClr val="C00000"/>
              </a:solidFill>
              <a:latin typeface="Times New Roman" panose="02020603050405020304" pitchFamily="18" charset="0"/>
              <a:cs typeface="Times New Roman" panose="02020603050405020304" pitchFamily="18" charset="0"/>
            </a:endParaRPr>
          </a:p>
          <a:p>
            <a:pPr algn="ctr"/>
            <a:endParaRPr lang="it-IT" sz="2400" b="1" dirty="0" smtClean="0">
              <a:solidFill>
                <a:srgbClr val="C00000"/>
              </a:solidFill>
              <a:latin typeface="Times New Roman" panose="02020603050405020304" pitchFamily="18" charset="0"/>
              <a:cs typeface="Times New Roman" panose="02020603050405020304" pitchFamily="18" charset="0"/>
            </a:endParaRPr>
          </a:p>
          <a:p>
            <a:pPr algn="ctr"/>
            <a:r>
              <a:rPr lang="it-IT" sz="2400" b="1" dirty="0" smtClean="0">
                <a:solidFill>
                  <a:srgbClr val="C00000"/>
                </a:solidFill>
                <a:latin typeface="Times New Roman" panose="02020603050405020304" pitchFamily="18" charset="0"/>
                <a:cs typeface="Times New Roman" panose="02020603050405020304" pitchFamily="18" charset="0"/>
              </a:rPr>
              <a:t>COLICA COLEDOCICA?</a:t>
            </a:r>
          </a:p>
          <a:p>
            <a:pPr algn="ctr"/>
            <a:endParaRPr lang="it-IT" sz="2400" b="1" dirty="0">
              <a:solidFill>
                <a:srgbClr val="C00000"/>
              </a:solidFill>
              <a:latin typeface="Times New Roman" panose="02020603050405020304" pitchFamily="18" charset="0"/>
              <a:cs typeface="Times New Roman" panose="02020603050405020304" pitchFamily="18" charset="0"/>
            </a:endParaRPr>
          </a:p>
          <a:p>
            <a:pPr algn="ctr"/>
            <a:endParaRPr lang="it-IT" sz="2400" b="1" dirty="0" smtClean="0">
              <a:solidFill>
                <a:srgbClr val="C00000"/>
              </a:solidFill>
              <a:latin typeface="Times New Roman" panose="02020603050405020304" pitchFamily="18" charset="0"/>
              <a:cs typeface="Times New Roman" panose="02020603050405020304" pitchFamily="18" charset="0"/>
            </a:endParaRPr>
          </a:p>
          <a:p>
            <a:pPr algn="ctr"/>
            <a:r>
              <a:rPr lang="it-IT" sz="2400" b="1" dirty="0">
                <a:solidFill>
                  <a:srgbClr val="C00000"/>
                </a:solidFill>
                <a:latin typeface="Times New Roman" panose="02020603050405020304" pitchFamily="18" charset="0"/>
                <a:cs typeface="Times New Roman" panose="02020603050405020304" pitchFamily="18" charset="0"/>
              </a:rPr>
              <a:t> </a:t>
            </a:r>
            <a:r>
              <a:rPr lang="it-IT" sz="2400" b="1" dirty="0" smtClean="0">
                <a:solidFill>
                  <a:srgbClr val="C00000"/>
                </a:solidFill>
                <a:latin typeface="Times New Roman" panose="02020603050405020304" pitchFamily="18" charset="0"/>
                <a:cs typeface="Times New Roman" panose="02020603050405020304" pitchFamily="18" charset="0"/>
              </a:rPr>
              <a:t>                                                                   </a:t>
            </a:r>
          </a:p>
          <a:p>
            <a:pPr algn="ctr"/>
            <a:endParaRPr lang="it-IT" sz="2400" b="1" dirty="0">
              <a:solidFill>
                <a:srgbClr val="C00000"/>
              </a:solidFill>
              <a:latin typeface="Times New Roman" panose="02020603050405020304" pitchFamily="18" charset="0"/>
              <a:cs typeface="Times New Roman" panose="02020603050405020304" pitchFamily="18" charset="0"/>
            </a:endParaRPr>
          </a:p>
          <a:p>
            <a:pPr algn="ctr"/>
            <a:r>
              <a:rPr lang="it-IT" sz="2400" b="1" dirty="0" smtClean="0">
                <a:solidFill>
                  <a:srgbClr val="C00000"/>
                </a:solidFill>
                <a:latin typeface="Times New Roman" panose="02020603050405020304" pitchFamily="18" charset="0"/>
                <a:cs typeface="Times New Roman" panose="02020603050405020304" pitchFamily="18" charset="0"/>
              </a:rPr>
              <a:t>                                                                              </a:t>
            </a:r>
            <a:r>
              <a:rPr lang="it-IT" sz="2400" b="1" dirty="0" smtClean="0">
                <a:solidFill>
                  <a:schemeClr val="accent4"/>
                </a:solidFill>
                <a:latin typeface="Times New Roman" panose="02020603050405020304" pitchFamily="18" charset="0"/>
                <a:cs typeface="Times New Roman" panose="02020603050405020304" pitchFamily="18" charset="0"/>
              </a:rPr>
              <a:t>EPATITE TOSSICA?</a:t>
            </a:r>
            <a:endParaRPr lang="it-IT" sz="2400" b="1" dirty="0">
              <a:solidFill>
                <a:schemeClr val="accent4"/>
              </a:solidFill>
              <a:latin typeface="Times New Roman" panose="02020603050405020304" pitchFamily="18" charset="0"/>
              <a:cs typeface="Times New Roman" panose="02020603050405020304" pitchFamily="18" charset="0"/>
            </a:endParaRPr>
          </a:p>
          <a:p>
            <a:pPr algn="ctr"/>
            <a:endParaRPr lang="it-IT" sz="2400" b="1" dirty="0" smtClean="0">
              <a:solidFill>
                <a:srgbClr val="C00000"/>
              </a:solidFill>
              <a:latin typeface="Times New Roman" panose="02020603050405020304" pitchFamily="18" charset="0"/>
              <a:cs typeface="Times New Roman" panose="02020603050405020304" pitchFamily="18" charset="0"/>
            </a:endParaRPr>
          </a:p>
          <a:p>
            <a:pPr algn="ctr"/>
            <a:endParaRPr lang="it-IT" sz="2400" b="1" dirty="0" smtClean="0">
              <a:solidFill>
                <a:srgbClr val="C00000"/>
              </a:solidFill>
              <a:latin typeface="Times New Roman" panose="02020603050405020304" pitchFamily="18" charset="0"/>
              <a:cs typeface="Times New Roman" panose="02020603050405020304" pitchFamily="18" charset="0"/>
            </a:endParaRPr>
          </a:p>
          <a:p>
            <a:endParaRPr lang="it-IT" dirty="0"/>
          </a:p>
        </p:txBody>
      </p:sp>
      <p:sp>
        <p:nvSpPr>
          <p:cNvPr id="5" name="Oval 4"/>
          <p:cNvSpPr/>
          <p:nvPr/>
        </p:nvSpPr>
        <p:spPr>
          <a:xfrm>
            <a:off x="777923" y="1528549"/>
            <a:ext cx="4026089" cy="1446663"/>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 5"/>
          <p:cNvSpPr/>
          <p:nvPr/>
        </p:nvSpPr>
        <p:spPr>
          <a:xfrm>
            <a:off x="4326341" y="2879647"/>
            <a:ext cx="3657600" cy="1665026"/>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 6"/>
          <p:cNvSpPr/>
          <p:nvPr/>
        </p:nvSpPr>
        <p:spPr>
          <a:xfrm>
            <a:off x="7328849" y="4926842"/>
            <a:ext cx="3480179" cy="131018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55150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theme/theme1.xml><?xml version="1.0" encoding="utf-8"?>
<a:theme xmlns:a="http://schemas.openxmlformats.org/drawingml/2006/main" name="Basis">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1071</TotalTime>
  <Words>1458</Words>
  <Application>Microsoft Office PowerPoint</Application>
  <PresentationFormat>Personalizzato</PresentationFormat>
  <Paragraphs>180</Paragraphs>
  <Slides>34</Slides>
  <Notes>2</Notes>
  <HiddenSlides>0</HiddenSlides>
  <MMClips>0</MMClips>
  <ScaleCrop>false</ScaleCrop>
  <HeadingPairs>
    <vt:vector size="4" baseType="variant">
      <vt:variant>
        <vt:lpstr>Tema</vt:lpstr>
      </vt:variant>
      <vt:variant>
        <vt:i4>1</vt:i4>
      </vt:variant>
      <vt:variant>
        <vt:lpstr>Titoli diapositive</vt:lpstr>
      </vt:variant>
      <vt:variant>
        <vt:i4>34</vt:i4>
      </vt:variant>
    </vt:vector>
  </HeadingPairs>
  <TitlesOfParts>
    <vt:vector size="35" baseType="lpstr">
      <vt:lpstr>Basis</vt:lpstr>
      <vt:lpstr>Caso clinico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Caso clinico</dc:title>
  <dc:creator>sebastiano ziola</dc:creator>
  <cp:lastModifiedBy>Picciotto Antonino</cp:lastModifiedBy>
  <cp:revision>92</cp:revision>
  <dcterms:created xsi:type="dcterms:W3CDTF">2018-06-21T16:09:00Z</dcterms:created>
  <dcterms:modified xsi:type="dcterms:W3CDTF">2019-04-16T14:18:32Z</dcterms:modified>
</cp:coreProperties>
</file>