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84" r:id="rId1"/>
  </p:sldMasterIdLst>
  <p:notesMasterIdLst>
    <p:notesMasterId r:id="rId37"/>
  </p:notesMasterIdLst>
  <p:handoutMasterIdLst>
    <p:handoutMasterId r:id="rId38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ssandro Pintore" initials="A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17"/>
    <p:restoredTop sz="86394"/>
  </p:normalViewPr>
  <p:slideViewPr>
    <p:cSldViewPr snapToGrid="0" snapToObjects="1">
      <p:cViewPr>
        <p:scale>
          <a:sx n="91" d="100"/>
          <a:sy n="91" d="100"/>
        </p:scale>
        <p:origin x="1296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commentAuthors" Target="commentAuthors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Foglio_di_lavoro_di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Foglio_di_lavoro_di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Foglio_di_lavoro_di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Foglio_di_lavoro_di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5.xlsx"/><Relationship Id="rId4" Type="http://schemas.openxmlformats.org/officeDocument/2006/relationships/chartUserShapes" Target="../drawings/drawing1.xml"/><Relationship Id="rId1" Type="http://schemas.microsoft.com/office/2011/relationships/chartStyle" Target="style5.xml"/><Relationship Id="rId2" Type="http://schemas.microsoft.com/office/2011/relationships/chartColorStyle" Target="colors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Infezioni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0E8-AA40-A233-2B46BBBAFB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0E8-AA40-A233-2B46BBBAFB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0E8-AA40-A233-2B46BBBAFB98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solidFill>
                  <a:schemeClr val="accent5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0E8-AA40-A233-2B46BBBAFB98}"/>
              </c:ext>
            </c:extLst>
          </c:dPt>
          <c:dLbls>
            <c:dLbl>
              <c:idx val="0"/>
              <c:spPr>
                <a:noFill/>
                <a:ln>
                  <a:solidFill>
                    <a:schemeClr val="accent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solidFill>
                    <a:schemeClr val="accent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0130644130855521"/>
                  <c:y val="0.0580534653478277"/>
                </c:manualLayout>
              </c:layout>
              <c:spPr>
                <a:noFill/>
                <a:ln>
                  <a:solidFill>
                    <a:schemeClr val="accent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0E8-AA40-A233-2B46BBBAFB98}"/>
                </c:ext>
                <c:ext xmlns:c15="http://schemas.microsoft.com/office/drawing/2012/chart" uri="{CE6537A1-D6FC-4f65-9D91-7224C49458BB}">
                  <c15:layout>
                    <c:manualLayout>
                      <c:w val="0.273862317767162"/>
                      <c:h val="0.204576428464613"/>
                    </c:manualLayout>
                  </c15:layout>
                </c:ext>
              </c:extLst>
            </c:dLbl>
            <c:dLbl>
              <c:idx val="3"/>
              <c:spPr>
                <a:noFill/>
                <a:ln>
                  <a:solidFill>
                    <a:schemeClr val="accent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ln>
                <a:solidFill>
                  <a:schemeClr val="accent5"/>
                </a:solidFill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PBS o Batteriemia Isolata</c:v>
                </c:pt>
                <c:pt idx="1">
                  <c:v>Urinarie</c:v>
                </c:pt>
                <c:pt idx="2">
                  <c:v>Respiratorie</c:v>
                </c:pt>
                <c:pt idx="3">
                  <c:v>Altre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44.4</c:v>
                </c:pt>
                <c:pt idx="1">
                  <c:v>32.0</c:v>
                </c:pt>
                <c:pt idx="2">
                  <c:v>13.0</c:v>
                </c:pt>
                <c:pt idx="3">
                  <c:v>11.0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0E8-AA40-A233-2B46BBBAFB9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Infezioni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F1-6142-BCC0-414995AD3D27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F1-6142-BCC0-414995AD3D27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CF1-6142-BCC0-414995AD3D27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CF1-6142-BCC0-414995AD3D27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Foglio1!$A$2:$A$5</c:f>
              <c:strCache>
                <c:ptCount val="4"/>
                <c:pt idx="0">
                  <c:v>PBS o Batteriemia Isolata</c:v>
                </c:pt>
                <c:pt idx="1">
                  <c:v>Urinarie</c:v>
                </c:pt>
                <c:pt idx="2">
                  <c:v>Respiratorie</c:v>
                </c:pt>
                <c:pt idx="3">
                  <c:v>Altre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44.4</c:v>
                </c:pt>
                <c:pt idx="1">
                  <c:v>32.0</c:v>
                </c:pt>
                <c:pt idx="2">
                  <c:v>13.0</c:v>
                </c:pt>
                <c:pt idx="3">
                  <c:v>11.0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CF1-6142-BCC0-414995AD3D2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A7-E84F-A423-732C08010D77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A7-E84F-A423-732C08010D77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EA7-E84F-A423-732C08010D77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EA7-E84F-A423-732C08010D77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Foglio1!$A$2:$A$5</c:f>
              <c:strCache>
                <c:ptCount val="4"/>
                <c:pt idx="0">
                  <c:v>PBS o Batteriemia isolata</c:v>
                </c:pt>
                <c:pt idx="1">
                  <c:v>Urinarie</c:v>
                </c:pt>
                <c:pt idx="2">
                  <c:v>Respiratorie</c:v>
                </c:pt>
                <c:pt idx="3">
                  <c:v>Altro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28.0</c:v>
                </c:pt>
                <c:pt idx="1">
                  <c:v>18.0</c:v>
                </c:pt>
                <c:pt idx="2">
                  <c:v>40.0</c:v>
                </c:pt>
                <c:pt idx="3">
                  <c:v>14.0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EA7-E84F-A423-732C08010D7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5706580847742"/>
          <c:y val="0.207211824948743"/>
          <c:w val="0.270750070167642"/>
          <c:h val="0.5695427780751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18T18:14:06.704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0.4367</cdr:x>
      <cdr:y>0.9693</cdr:y>
    </cdr:from>
    <cdr:to>
      <cdr:x>0.76794</cdr:x>
      <cdr:y>1</cdr:y>
    </cdr:to>
    <cdr:pic>
      <cdr:nvPicPr>
        <cdr:cNvPr id="2" name="Immagine 1">
          <a:extLst xmlns:a="http://schemas.openxmlformats.org/drawingml/2006/main">
            <a:ext uri="{FF2B5EF4-FFF2-40B4-BE49-F238E27FC236}">
              <a16:creationId xmlns="" xmlns:a16="http://schemas.microsoft.com/office/drawing/2014/main" id="{00215FA6-99E5-3C41-A2B8-1E8A521374E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389870" y="3071081"/>
          <a:ext cx="1812774" cy="97271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40313-E125-C847-9F6F-26CFA004A045}" type="datetimeFigureOut">
              <a:rPr lang="it-IT" smtClean="0"/>
              <a:t>27/09/18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0EF32-B1FC-2C47-8F03-F03AB3E18D2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900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C7270-D37D-1F49-85B3-086CB584BDE1}" type="datetimeFigureOut">
              <a:rPr lang="it-IT" smtClean="0"/>
              <a:t>27/09/18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E1AC7-5B5F-CC44-868D-BE72F591750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60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C9B36-03B1-994B-BB67-1A35FD8D7302}" type="slidenum">
              <a:rPr lang="it-IT" smtClean="0"/>
              <a:pPr/>
              <a:t>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16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1270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9377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446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7958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007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7113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241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C9B36-03B1-994B-BB67-1A35FD8D7302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700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C9B36-03B1-994B-BB67-1A35FD8D7302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628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C9B36-03B1-994B-BB67-1A35FD8D7302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1665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C9B36-03B1-994B-BB67-1A35FD8D7302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30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C9B36-03B1-994B-BB67-1A35FD8D7302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235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Sposterei la slide dopo le 2 slide di letteratura (attuali 12 e 13)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C9B36-03B1-994B-BB67-1A35FD8D7302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874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C9B36-03B1-994B-BB67-1A35FD8D7302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430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03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4B09-0B71-9345-87D5-D856163DEF87}" type="datetime1">
              <a:rPr lang="it-IT" smtClean="0"/>
              <a:t>27/09/18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3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0BEA-1ABA-3E4D-9285-31BC1D1C7D9B}" type="datetime1">
              <a:rPr lang="it-IT" smtClean="0"/>
              <a:t>27/09/18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35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D491-DBF0-964C-A2C3-B5B080F3A10E}" type="datetime1">
              <a:rPr lang="it-IT" smtClean="0"/>
              <a:t>27/09/18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78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6812-A8F9-5141-8765-625E7554A6EB}" type="datetime1">
              <a:rPr lang="it-IT" smtClean="0"/>
              <a:t>27/09/18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31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4306-C835-C645-AA6C-2D501957B15B}" type="datetime1">
              <a:rPr lang="it-IT" smtClean="0"/>
              <a:t>27/09/18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4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600A-C41F-AF46-BCFD-3062E52B1A36}" type="datetime1">
              <a:rPr lang="it-IT" smtClean="0"/>
              <a:t>27/09/18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1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3B44-1E24-3A42-84CA-89B3742262EF}" type="datetime1">
              <a:rPr lang="it-IT" smtClean="0"/>
              <a:t>27/09/18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89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2DC4-5D81-E64C-9E50-14E872CB4FAB}" type="datetime1">
              <a:rPr lang="it-IT" smtClean="0"/>
              <a:t>27/09/18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86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5314-2647-3A4A-9132-698E3E9A63E7}" type="datetime1">
              <a:rPr lang="it-IT" smtClean="0"/>
              <a:t>27/09/18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930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2E7C-DFAD-684D-9E01-92052132A995}" type="datetime1">
              <a:rPr lang="it-IT" smtClean="0"/>
              <a:t>27/09/18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18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87DC-9E60-1846-90DB-51B50F73818D}" type="datetime1">
              <a:rPr lang="it-IT" smtClean="0"/>
              <a:t>27/09/18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35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E7431-46B8-964D-9952-381C2B1AD2B1}" type="datetime1">
              <a:rPr lang="it-IT" smtClean="0"/>
              <a:t>27/09/18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261B0-514C-C14D-A55C-B456B56894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38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27.png"/><Relationship Id="rId8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chart" Target="../charts/chart2.xml"/><Relationship Id="rId7" Type="http://schemas.openxmlformats.org/officeDocument/2006/relationships/chart" Target="../charts/chart3.xml"/><Relationship Id="rId8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14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846" y="1147484"/>
            <a:ext cx="7782522" cy="132080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b="1" dirty="0">
                <a:solidFill>
                  <a:srgbClr val="C00000"/>
                </a:solidFill>
              </a:rPr>
              <a:t/>
            </a:r>
            <a:br>
              <a:rPr lang="it-IT" b="1" dirty="0">
                <a:solidFill>
                  <a:srgbClr val="C00000"/>
                </a:solidFill>
              </a:rPr>
            </a:br>
            <a:r>
              <a:rPr lang="it-IT" b="1" dirty="0"/>
              <a:t>	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7526" y="620688"/>
            <a:ext cx="8170937" cy="583264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sz="59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sz="13500" b="1" dirty="0"/>
          </a:p>
          <a:p>
            <a:pPr marL="0" indent="0">
              <a:buNone/>
            </a:pPr>
            <a:endParaRPr lang="it-IT" sz="4300" dirty="0"/>
          </a:p>
          <a:p>
            <a:pPr marL="0" indent="0">
              <a:buNone/>
            </a:pPr>
            <a:endParaRPr lang="it-IT" sz="4300" dirty="0"/>
          </a:p>
          <a:p>
            <a:pPr marL="0" indent="0">
              <a:buNone/>
            </a:pPr>
            <a:endParaRPr lang="it-IT" sz="4300" dirty="0" smtClean="0"/>
          </a:p>
          <a:p>
            <a:pPr marL="0" indent="0">
              <a:buNone/>
            </a:pPr>
            <a:endParaRPr lang="it-IT" sz="4300" dirty="0"/>
          </a:p>
          <a:p>
            <a:pPr marL="0" indent="0">
              <a:buNone/>
            </a:pPr>
            <a:endParaRPr lang="it-IT" sz="4300" dirty="0"/>
          </a:p>
          <a:p>
            <a:pPr marL="0" indent="0">
              <a:buNone/>
            </a:pPr>
            <a:endParaRPr lang="it-IT" sz="4300" dirty="0"/>
          </a:p>
          <a:p>
            <a:pPr marL="0" indent="0">
              <a:buNone/>
            </a:pPr>
            <a:endParaRPr lang="it-IT" sz="4300" dirty="0" smtClean="0"/>
          </a:p>
          <a:p>
            <a:pPr marL="0" indent="0">
              <a:buNone/>
            </a:pPr>
            <a:r>
              <a:rPr lang="it-IT" sz="4300" dirty="0"/>
              <a:t> </a:t>
            </a:r>
            <a:r>
              <a:rPr lang="it-IT" sz="4300" dirty="0" smtClean="0"/>
              <a:t>                    </a:t>
            </a:r>
            <a:r>
              <a:rPr lang="it-IT" sz="6200" dirty="0" smtClean="0"/>
              <a:t>Scuola di specializzazione in Malattie dell’Apparato Digerente</a:t>
            </a:r>
          </a:p>
          <a:p>
            <a:pPr marL="0" indent="0">
              <a:buNone/>
            </a:pPr>
            <a:r>
              <a:rPr lang="it-IT" sz="6200" dirty="0" smtClean="0"/>
              <a:t>                              Università degli studi di Roma “La Sapienza” </a:t>
            </a:r>
          </a:p>
          <a:p>
            <a:pPr marL="0" indent="0">
              <a:buNone/>
            </a:pPr>
            <a:r>
              <a:rPr lang="it-IT" sz="6200" dirty="0"/>
              <a:t>	</a:t>
            </a:r>
            <a:r>
              <a:rPr lang="it-IT" sz="6200" dirty="0" smtClean="0"/>
              <a:t>			Policlinico Umberto I</a:t>
            </a:r>
            <a:r>
              <a:rPr lang="it-IT" sz="6200" dirty="0" smtClean="0"/>
              <a:t>								</a:t>
            </a:r>
            <a:endParaRPr lang="it-IT" sz="6200" dirty="0" smtClean="0"/>
          </a:p>
          <a:p>
            <a:pPr marL="0" indent="0">
              <a:buNone/>
            </a:pPr>
            <a:endParaRPr lang="it-IT" sz="4000" dirty="0" smtClean="0"/>
          </a:p>
          <a:p>
            <a:pPr marL="0" indent="0">
              <a:buNone/>
            </a:pPr>
            <a:r>
              <a:rPr lang="it-IT" sz="4900" dirty="0" smtClean="0"/>
              <a:t>Direttore: Prof. D. Alvaro				Tutor:                   Prof.ssa C. Severi			</a:t>
            </a:r>
            <a:r>
              <a:rPr lang="it-IT" sz="4900" dirty="0"/>
              <a:t>	</a:t>
            </a:r>
            <a:r>
              <a:rPr lang="it-IT" sz="4900" dirty="0" smtClean="0"/>
              <a:t>			</a:t>
            </a:r>
            <a:r>
              <a:rPr lang="it-IT" sz="4900" dirty="0"/>
              <a:t> </a:t>
            </a:r>
            <a:r>
              <a:rPr lang="it-IT" sz="4900" dirty="0" smtClean="0"/>
              <a:t>                             Prof. S. </a:t>
            </a:r>
            <a:r>
              <a:rPr lang="it-IT" sz="4900" dirty="0" err="1" smtClean="0"/>
              <a:t>Ginanni</a:t>
            </a:r>
            <a:r>
              <a:rPr lang="it-IT" sz="4900" dirty="0" smtClean="0"/>
              <a:t> </a:t>
            </a:r>
            <a:r>
              <a:rPr lang="it-IT" sz="4900" dirty="0" err="1" smtClean="0"/>
              <a:t>Corradini</a:t>
            </a:r>
            <a:endParaRPr lang="it-IT" sz="4900" dirty="0" smtClean="0"/>
          </a:p>
          <a:p>
            <a:pPr marL="0" indent="0">
              <a:buNone/>
            </a:pPr>
            <a:endParaRPr lang="it-IT" sz="4900" dirty="0" smtClean="0"/>
          </a:p>
          <a:p>
            <a:pPr marL="0" indent="0">
              <a:buNone/>
            </a:pPr>
            <a:r>
              <a:rPr lang="it-IT" sz="4900" dirty="0" smtClean="0"/>
              <a:t>						Specializzando:   </a:t>
            </a:r>
            <a:r>
              <a:rPr lang="it-IT" sz="4900" dirty="0"/>
              <a:t>D</a:t>
            </a:r>
            <a:r>
              <a:rPr lang="it-IT" sz="4900" dirty="0" smtClean="0"/>
              <a:t>ott. </a:t>
            </a:r>
            <a:r>
              <a:rPr lang="it-IT" sz="4900" dirty="0" smtClean="0"/>
              <a:t>A. Pintore</a:t>
            </a:r>
            <a:endParaRPr lang="it-IT" sz="4900" dirty="0">
              <a:solidFill>
                <a:srgbClr val="C0000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DC0B3BC6-3516-434B-B9C1-4D9982BD1713}"/>
              </a:ext>
            </a:extLst>
          </p:cNvPr>
          <p:cNvSpPr txBox="1"/>
          <p:nvPr/>
        </p:nvSpPr>
        <p:spPr>
          <a:xfrm>
            <a:off x="3419872" y="43651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-4047619" y="2070818"/>
            <a:ext cx="12838693" cy="153888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it-IT" sz="5400" b="1" i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                  </a:t>
            </a:r>
            <a:r>
              <a:rPr lang="it-IT" sz="5400" b="1" i="1" u="sng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Caso Clinico:</a:t>
            </a:r>
          </a:p>
          <a:p>
            <a:pPr marL="0" indent="0" algn="ctr">
              <a:buNone/>
            </a:pPr>
            <a:r>
              <a:rPr lang="it-IT" sz="4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                             Epatite alcolica: </a:t>
            </a:r>
            <a:r>
              <a:rPr lang="it-IT" sz="4000" b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wait</a:t>
            </a:r>
            <a:r>
              <a:rPr lang="it-IT" sz="4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it-IT" sz="4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&amp; </a:t>
            </a:r>
            <a:r>
              <a:rPr lang="it-IT" sz="4000" b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see</a:t>
            </a:r>
            <a:r>
              <a:rPr lang="it-IT" sz="4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or </a:t>
            </a:r>
            <a:r>
              <a:rPr lang="it-IT" sz="4000" b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treat</a:t>
            </a:r>
            <a:r>
              <a:rPr lang="it-IT" sz="4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  <a:endParaRPr lang="it-IT" sz="4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16" y="144463"/>
            <a:ext cx="2662989" cy="95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7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63984"/>
            <a:ext cx="7344816" cy="1320800"/>
          </a:xfrm>
        </p:spPr>
        <p:txBody>
          <a:bodyPr/>
          <a:lstStyle/>
          <a:p>
            <a:r>
              <a:rPr lang="it-IT" b="1" dirty="0">
                <a:ln w="12700">
                  <a:solidFill>
                    <a:srgbClr val="00B0F0"/>
                  </a:solidFill>
                  <a:prstDash val="solid"/>
                </a:ln>
              </a:rPr>
              <a:t>Paziente ad alto </a:t>
            </a:r>
            <a:r>
              <a:rPr lang="it-IT" b="1" dirty="0" smtClean="0">
                <a:ln w="12700">
                  <a:solidFill>
                    <a:srgbClr val="00B0F0"/>
                  </a:solidFill>
                  <a:prstDash val="solid"/>
                </a:ln>
              </a:rPr>
              <a:t>rischio prima</a:t>
            </a:r>
            <a:r>
              <a:rPr lang="is-IS" b="1" dirty="0" smtClean="0">
                <a:ln w="12700">
                  <a:solidFill>
                    <a:srgbClr val="00B0F0"/>
                  </a:solidFill>
                  <a:prstDash val="solid"/>
                </a:ln>
              </a:rPr>
              <a:t>…</a:t>
            </a:r>
            <a:r>
              <a:rPr lang="it-IT" b="1" dirty="0" smtClean="0">
                <a:ln w="12700">
                  <a:solidFill>
                    <a:srgbClr val="00B0F0"/>
                  </a:solidFill>
                  <a:prstDash val="solid"/>
                </a:ln>
              </a:rPr>
              <a:t> 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834" y="4797152"/>
            <a:ext cx="4387366" cy="114413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93" y="1043803"/>
            <a:ext cx="1366767" cy="59494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76" y="1009122"/>
            <a:ext cx="2912725" cy="162829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948" y="747064"/>
            <a:ext cx="611758" cy="26629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626014"/>
            <a:ext cx="3152905" cy="193035"/>
          </a:xfrm>
          <a:prstGeom prst="rect">
            <a:avLst/>
          </a:prstGeom>
        </p:spPr>
      </p:pic>
      <p:pic>
        <p:nvPicPr>
          <p:cNvPr id="13" name="Segnaposto contenuto 12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046" y="1725463"/>
            <a:ext cx="4380154" cy="2758565"/>
          </a:xfr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254415"/>
            <a:ext cx="4139952" cy="29938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0" y="1049247"/>
            <a:ext cx="8654146" cy="492907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671" y="6230439"/>
            <a:ext cx="3923928" cy="283764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344" y="6615171"/>
            <a:ext cx="2680072" cy="150284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72632" y="468570"/>
            <a:ext cx="7304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92D050"/>
                </a:solidFill>
              </a:rPr>
              <a:t>Paziente ad alto rischio adesso</a:t>
            </a:r>
            <a:r>
              <a:rPr lang="is-IS" sz="36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92D050"/>
                </a:solidFill>
              </a:rPr>
              <a:t>…</a:t>
            </a:r>
            <a:r>
              <a:rPr lang="it-IT" sz="36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92D050"/>
                </a:solidFill>
              </a:rPr>
              <a:t> </a:t>
            </a:r>
            <a:endParaRPr lang="it-IT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4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2716579"/>
            <a:ext cx="6347714" cy="3880773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it-IT" sz="2400" b="1" dirty="0" err="1">
                <a:solidFill>
                  <a:schemeClr val="tx1"/>
                </a:solidFill>
              </a:rPr>
              <a:t>Rx</a:t>
            </a:r>
            <a:r>
              <a:rPr lang="it-IT" sz="2400" b="1" dirty="0">
                <a:solidFill>
                  <a:schemeClr val="tx1"/>
                </a:solidFill>
              </a:rPr>
              <a:t>-torace</a:t>
            </a:r>
          </a:p>
          <a:p>
            <a:pPr>
              <a:buFont typeface="Wingdings" charset="2"/>
              <a:buChar char="Ø"/>
            </a:pPr>
            <a:r>
              <a:rPr lang="it-IT" sz="2400" b="1" dirty="0">
                <a:solidFill>
                  <a:schemeClr val="tx1"/>
                </a:solidFill>
              </a:rPr>
              <a:t>Emocolture</a:t>
            </a:r>
          </a:p>
          <a:p>
            <a:pPr>
              <a:buFont typeface="Wingdings" charset="2"/>
              <a:buChar char="Ø"/>
            </a:pPr>
            <a:r>
              <a:rPr lang="it-IT" sz="2400" b="1" dirty="0" err="1">
                <a:solidFill>
                  <a:schemeClr val="tx1"/>
                </a:solidFill>
              </a:rPr>
              <a:t>Urinocolture</a:t>
            </a:r>
            <a:endParaRPr lang="it-IT" sz="2400" b="1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Ø"/>
            </a:pPr>
            <a:r>
              <a:rPr lang="it-IT" sz="2400" b="1" dirty="0">
                <a:solidFill>
                  <a:schemeClr val="tx1"/>
                </a:solidFill>
              </a:rPr>
              <a:t>Paracentesi Diagnostica + esame colturale liquido ascitico</a:t>
            </a:r>
          </a:p>
          <a:p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323528" y="414845"/>
            <a:ext cx="6563737" cy="1320800"/>
          </a:xfrm>
        </p:spPr>
        <p:txBody>
          <a:bodyPr>
            <a:normAutofit/>
          </a:bodyPr>
          <a:lstStyle/>
          <a:p>
            <a:r>
              <a:rPr lang="it-IT" b="1" dirty="0" smtClean="0">
                <a:ln w="12700">
                  <a:solidFill>
                    <a:srgbClr val="00B0F0"/>
                  </a:solidFill>
                  <a:prstDash val="solid"/>
                </a:ln>
              </a:rPr>
              <a:t>Prima di iniziare </a:t>
            </a:r>
            <a:r>
              <a:rPr lang="it-IT" b="1">
                <a:ln w="12700">
                  <a:solidFill>
                    <a:srgbClr val="00B0F0"/>
                  </a:solidFill>
                  <a:prstDash val="solid"/>
                </a:ln>
              </a:rPr>
              <a:t>terapia </a:t>
            </a:r>
            <a:r>
              <a:rPr lang="it-IT" b="1" smtClean="0">
                <a:ln w="12700">
                  <a:solidFill>
                    <a:srgbClr val="00B0F0"/>
                  </a:solidFill>
                  <a:prstDash val="solid"/>
                </a:ln>
              </a:rPr>
              <a:t>medica: Screening </a:t>
            </a:r>
            <a:r>
              <a:rPr lang="it-IT" b="1" dirty="0">
                <a:ln w="12700">
                  <a:solidFill>
                    <a:srgbClr val="00B0F0"/>
                  </a:solidFill>
                  <a:prstDash val="solid"/>
                </a:ln>
              </a:rPr>
              <a:t>infettivologico 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85" y="1647724"/>
            <a:ext cx="3893651" cy="70115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07504" y="5118283"/>
            <a:ext cx="75608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 presente infezione?</a:t>
            </a:r>
          </a:p>
        </p:txBody>
      </p:sp>
      <p:sp>
        <p:nvSpPr>
          <p:cNvPr id="7" name="Parentesi graffa chiusa 6"/>
          <p:cNvSpPr/>
          <p:nvPr/>
        </p:nvSpPr>
        <p:spPr>
          <a:xfrm>
            <a:off x="5436096" y="2852936"/>
            <a:ext cx="648072" cy="2088232"/>
          </a:xfrm>
          <a:prstGeom prst="rightBrac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156176" y="3462099"/>
            <a:ext cx="2808312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Negativo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80" y="153009"/>
            <a:ext cx="921864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599" y="1028080"/>
            <a:ext cx="6347713" cy="132080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0" y="165651"/>
            <a:ext cx="7379970" cy="51516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3061668" cy="13330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754" y="6641021"/>
            <a:ext cx="1812774" cy="9727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79512" y="1412776"/>
            <a:ext cx="67431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1400" b="1" dirty="0"/>
              <a:t>63/246 pazienti con SAH presentavo infezione all’ingresso in reparto </a:t>
            </a:r>
          </a:p>
          <a:p>
            <a:pPr marL="285750" indent="-285750">
              <a:buFont typeface="Arial" charset="0"/>
              <a:buChar char="•"/>
            </a:pPr>
            <a:endParaRPr lang="it-IT" sz="1400" b="1" dirty="0"/>
          </a:p>
          <a:p>
            <a:pPr marL="285750" indent="-285750">
              <a:buFont typeface="Arial" charset="0"/>
              <a:buChar char="•"/>
            </a:pPr>
            <a:r>
              <a:rPr lang="it-IT" sz="1400" b="1" dirty="0"/>
              <a:t>Sottoposti a terapia antibiotica</a:t>
            </a:r>
          </a:p>
          <a:p>
            <a:pPr marL="285750" indent="-285750">
              <a:buFont typeface="Arial" charset="0"/>
              <a:buChar char="•"/>
            </a:pPr>
            <a:endParaRPr lang="it-IT" sz="1400" b="1" dirty="0"/>
          </a:p>
          <a:p>
            <a:pPr marL="285750" indent="-285750">
              <a:buFont typeface="Arial" charset="0"/>
              <a:buChar char="•"/>
            </a:pPr>
            <a:r>
              <a:rPr lang="it-IT" sz="1400" b="1" dirty="0"/>
              <a:t>Nel 43,1% dei casi il prednisolone è stato avviato dopo l'interruzione degli antibiotici</a:t>
            </a:r>
          </a:p>
          <a:p>
            <a:pPr marL="285750" indent="-285750">
              <a:buFont typeface="Arial" charset="0"/>
              <a:buChar char="•"/>
            </a:pPr>
            <a:endParaRPr lang="it-IT" sz="1400" b="1" dirty="0"/>
          </a:p>
          <a:p>
            <a:pPr marL="285750" indent="-285750">
              <a:buFont typeface="Arial" charset="0"/>
              <a:buChar char="•"/>
            </a:pPr>
            <a:r>
              <a:rPr lang="it-IT" sz="1400" b="1" dirty="0"/>
              <a:t>Nel 56,9% dei casi il prednisolone è stato avviato prima della fine di antibiotici; </a:t>
            </a:r>
            <a:r>
              <a:rPr lang="it-IT" sz="1400" b="1" u="sng" dirty="0"/>
              <a:t>mediana di sovrapposizione tra corticosteroidi e antibiotici di 5 giorni</a:t>
            </a:r>
            <a:r>
              <a:rPr lang="it-IT" sz="1400" b="1" dirty="0"/>
              <a:t>. </a:t>
            </a:r>
          </a:p>
          <a:p>
            <a:pPr marL="285750" indent="-285750">
              <a:buFont typeface="Arial" charset="0"/>
              <a:buChar char="•"/>
            </a:pPr>
            <a:endParaRPr lang="it-IT" sz="14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7" y="3284984"/>
            <a:ext cx="4685399" cy="3139063"/>
          </a:xfrm>
          <a:prstGeom prst="rect">
            <a:avLst/>
          </a:prstGeom>
        </p:spPr>
      </p:pic>
      <p:graphicFrame>
        <p:nvGraphicFramePr>
          <p:cNvPr id="3" name="Grafico 2"/>
          <p:cNvGraphicFramePr/>
          <p:nvPr>
            <p:extLst/>
          </p:nvPr>
        </p:nvGraphicFramePr>
        <p:xfrm>
          <a:off x="4644008" y="3697729"/>
          <a:ext cx="4257520" cy="3062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5812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81" y="791316"/>
            <a:ext cx="5110605" cy="232771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15" y="2492896"/>
            <a:ext cx="2660433" cy="341081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57613" y="609600"/>
            <a:ext cx="2197888" cy="1320800"/>
          </a:xfrm>
        </p:spPr>
        <p:txBody>
          <a:bodyPr anchor="ctr">
            <a:normAutofit/>
          </a:bodyPr>
          <a:lstStyle/>
          <a:p>
            <a:endParaRPr lang="it-IT"/>
          </a:p>
        </p:txBody>
      </p:sp>
      <p:pic>
        <p:nvPicPr>
          <p:cNvPr id="17" name="Segnaposto contenuto 1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29" y="3948542"/>
            <a:ext cx="4464873" cy="1711643"/>
          </a:xfrm>
        </p:spPr>
      </p:pic>
    </p:spTree>
    <p:extLst>
      <p:ext uri="{BB962C8B-B14F-4D97-AF65-F5344CB8AC3E}">
        <p14:creationId xmlns:p14="http://schemas.microsoft.com/office/powerpoint/2010/main" val="18400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347713" cy="1320800"/>
          </a:xfrm>
        </p:spPr>
        <p:txBody>
          <a:bodyPr/>
          <a:lstStyle/>
          <a:p>
            <a:r>
              <a:rPr lang="it-IT" b="1" u="sng" dirty="0">
                <a:ln w="12700">
                  <a:solidFill>
                    <a:srgbClr val="00B0F0"/>
                  </a:solidFill>
                  <a:prstDash val="solid"/>
                </a:ln>
              </a:rPr>
              <a:t>AH: paziente ad alto rischio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358260"/>
            <a:ext cx="2750193" cy="19888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614660"/>
            <a:ext cx="2403650" cy="134784"/>
          </a:xfrm>
          <a:prstGeom prst="rect">
            <a:avLst/>
          </a:prstGeom>
        </p:spPr>
      </p:pic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41488"/>
            <a:ext cx="6817455" cy="3287712"/>
          </a:xfr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80" y="153009"/>
            <a:ext cx="921864" cy="177281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768640EB-83E1-C149-A637-C2CD216A53D6}"/>
              </a:ext>
            </a:extLst>
          </p:cNvPr>
          <p:cNvSpPr txBox="1"/>
          <p:nvPr/>
        </p:nvSpPr>
        <p:spPr>
          <a:xfrm>
            <a:off x="181809" y="8994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ornice 7"/>
          <p:cNvSpPr/>
          <p:nvPr/>
        </p:nvSpPr>
        <p:spPr>
          <a:xfrm>
            <a:off x="4555501" y="2780928"/>
            <a:ext cx="864096" cy="432048"/>
          </a:xfrm>
          <a:prstGeom prst="fram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 rot="1494210">
            <a:off x="5502064" y="2063985"/>
            <a:ext cx="833351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9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  <a:endParaRPr lang="it-IT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866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90" y="568500"/>
            <a:ext cx="5256584" cy="238934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782" y="5163926"/>
            <a:ext cx="5200714" cy="92937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19" y="3020847"/>
            <a:ext cx="3268340" cy="368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27588"/>
            <a:ext cx="5688632" cy="139875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57612" y="2180208"/>
            <a:ext cx="3198763" cy="1320800"/>
          </a:xfrm>
        </p:spPr>
        <p:txBody>
          <a:bodyPr anchor="ctr">
            <a:noAutofit/>
          </a:bodyPr>
          <a:lstStyle/>
          <a:p>
            <a:pPr marL="285750" indent="-285750">
              <a:buFont typeface="Wingdings" charset="2"/>
              <a:buChar char="ü"/>
            </a:pPr>
            <a:endParaRPr lang="it-IT" sz="1800" dirty="0">
              <a:solidFill>
                <a:schemeClr val="tx1"/>
              </a:solidFill>
            </a:endParaRPr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611" y="6542982"/>
            <a:ext cx="1512392" cy="131895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88840"/>
            <a:ext cx="5472608" cy="3642860"/>
          </a:xfrm>
          <a:prstGeom prst="rect">
            <a:avLst/>
          </a:prstGeom>
        </p:spPr>
      </p:pic>
      <p:pic>
        <p:nvPicPr>
          <p:cNvPr id="9" name="Segnaposto contenuto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944493"/>
            <a:ext cx="3602502" cy="250373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853" y="4512880"/>
            <a:ext cx="4397256" cy="196342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068033"/>
            <a:ext cx="1812774" cy="97271"/>
          </a:xfrm>
          <a:prstGeom prst="rect">
            <a:avLst/>
          </a:prstGeom>
        </p:spPr>
      </p:pic>
      <p:sp>
        <p:nvSpPr>
          <p:cNvPr id="7" name="Cornice 6"/>
          <p:cNvSpPr/>
          <p:nvPr/>
        </p:nvSpPr>
        <p:spPr>
          <a:xfrm>
            <a:off x="5508104" y="2636912"/>
            <a:ext cx="576064" cy="21602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Cornice 12"/>
          <p:cNvSpPr/>
          <p:nvPr/>
        </p:nvSpPr>
        <p:spPr>
          <a:xfrm>
            <a:off x="5508104" y="2877592"/>
            <a:ext cx="720080" cy="19136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Cornice 13"/>
          <p:cNvSpPr/>
          <p:nvPr/>
        </p:nvSpPr>
        <p:spPr>
          <a:xfrm>
            <a:off x="5508104" y="4173736"/>
            <a:ext cx="720080" cy="19136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Cornice 14"/>
          <p:cNvSpPr/>
          <p:nvPr/>
        </p:nvSpPr>
        <p:spPr>
          <a:xfrm>
            <a:off x="5508104" y="3957712"/>
            <a:ext cx="720080" cy="19136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Cornice 15"/>
          <p:cNvSpPr/>
          <p:nvPr/>
        </p:nvSpPr>
        <p:spPr>
          <a:xfrm>
            <a:off x="5508104" y="3525664"/>
            <a:ext cx="720080" cy="19136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Cornice 16"/>
          <p:cNvSpPr/>
          <p:nvPr/>
        </p:nvSpPr>
        <p:spPr>
          <a:xfrm>
            <a:off x="5508104" y="3093616"/>
            <a:ext cx="720080" cy="19136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30" y="1958193"/>
            <a:ext cx="3340739" cy="210611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23529" y="580526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Lille Model Score </a:t>
            </a:r>
            <a:r>
              <a:rPr lang="it-IT" b="1" dirty="0"/>
              <a:t>= (</a:t>
            </a:r>
            <a:r>
              <a:rPr lang="it-IT" b="1" dirty="0" err="1"/>
              <a:t>exp</a:t>
            </a:r>
            <a:r>
              <a:rPr lang="it-IT" b="1" dirty="0"/>
              <a:t>(-</a:t>
            </a:r>
            <a:r>
              <a:rPr lang="it-IT" b="1" dirty="0" err="1"/>
              <a:t>R</a:t>
            </a:r>
            <a:r>
              <a:rPr lang="it-IT" b="1" dirty="0"/>
              <a:t>))/(1 + </a:t>
            </a:r>
            <a:r>
              <a:rPr lang="it-IT" b="1" dirty="0" err="1"/>
              <a:t>exp</a:t>
            </a:r>
            <a:r>
              <a:rPr lang="it-IT" b="1" dirty="0"/>
              <a:t>(-</a:t>
            </a:r>
            <a:r>
              <a:rPr lang="it-IT" b="1" dirty="0" err="1"/>
              <a:t>R</a:t>
            </a:r>
            <a:r>
              <a:rPr lang="it-IT" b="1" dirty="0"/>
              <a:t>))  </a:t>
            </a:r>
            <a:br>
              <a:rPr lang="it-IT" b="1" dirty="0"/>
            </a:br>
            <a:r>
              <a:rPr lang="it-IT" b="1" dirty="0" err="1" smtClean="0">
                <a:solidFill>
                  <a:srgbClr val="FF0000"/>
                </a:solidFill>
              </a:rPr>
              <a:t>R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/>
              <a:t>= 3.19 - (0.101 X </a:t>
            </a:r>
            <a:r>
              <a:rPr lang="it-IT" b="1" dirty="0" err="1"/>
              <a:t>age</a:t>
            </a:r>
            <a:r>
              <a:rPr lang="it-IT" b="1" dirty="0"/>
              <a:t>) + (0.147 X baseline </a:t>
            </a:r>
            <a:r>
              <a:rPr lang="it-IT" b="1" dirty="0" err="1"/>
              <a:t>albumin</a:t>
            </a:r>
            <a:r>
              <a:rPr lang="it-IT" b="1" dirty="0"/>
              <a:t>) + (0.0165 X </a:t>
            </a:r>
            <a:r>
              <a:rPr lang="it-IT" b="1" dirty="0" err="1"/>
              <a:t>change</a:t>
            </a:r>
            <a:r>
              <a:rPr lang="it-IT" b="1" dirty="0"/>
              <a:t> in </a:t>
            </a:r>
            <a:r>
              <a:rPr lang="it-IT" b="1" dirty="0" err="1"/>
              <a:t>bilirubin</a:t>
            </a:r>
            <a:r>
              <a:rPr lang="it-IT" b="1" dirty="0"/>
              <a:t> </a:t>
            </a:r>
            <a:r>
              <a:rPr lang="it-IT" b="1" dirty="0" err="1"/>
              <a:t>level</a:t>
            </a:r>
            <a:r>
              <a:rPr lang="it-IT" b="1" dirty="0"/>
              <a:t>) - (0.206 X creatinine) - (0.0065 X </a:t>
            </a:r>
            <a:r>
              <a:rPr lang="it-IT" b="1" dirty="0" smtClean="0"/>
              <a:t>baseline) </a:t>
            </a:r>
            <a:endParaRPr lang="it-IT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540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0591" y="260648"/>
            <a:ext cx="6347713" cy="1320800"/>
          </a:xfrm>
        </p:spPr>
        <p:txBody>
          <a:bodyPr/>
          <a:lstStyle/>
          <a:p>
            <a:r>
              <a:rPr lang="it-IT" b="1" u="sng" dirty="0">
                <a:ln w="12700">
                  <a:solidFill>
                    <a:srgbClr val="00B0F0"/>
                  </a:solidFill>
                  <a:prstDash val="solid"/>
                </a:ln>
              </a:rPr>
              <a:t>AH: paziente ad alto rischio</a:t>
            </a:r>
            <a:endParaRPr lang="it-IT" u="sng" dirty="0"/>
          </a:p>
        </p:txBody>
      </p:sp>
      <p:pic>
        <p:nvPicPr>
          <p:cNvPr id="12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96" y="1669008"/>
            <a:ext cx="6045200" cy="3632200"/>
          </a:xfrm>
        </p:spPr>
      </p:pic>
      <p:sp>
        <p:nvSpPr>
          <p:cNvPr id="15" name="Anello 14"/>
          <p:cNvSpPr/>
          <p:nvPr/>
        </p:nvSpPr>
        <p:spPr>
          <a:xfrm flipV="1">
            <a:off x="4211960" y="3789040"/>
            <a:ext cx="3096344" cy="576064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17" name="Connettore 1 16"/>
          <p:cNvCxnSpPr/>
          <p:nvPr/>
        </p:nvCxnSpPr>
        <p:spPr>
          <a:xfrm>
            <a:off x="4427984" y="4797152"/>
            <a:ext cx="122413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4932040" y="5013176"/>
            <a:ext cx="158417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4788024" y="5229200"/>
            <a:ext cx="2016224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846" y="5517231"/>
            <a:ext cx="4826378" cy="34902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80" y="153009"/>
            <a:ext cx="921864" cy="177281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981080"/>
            <a:ext cx="4076700" cy="22860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6516216" y="2924944"/>
            <a:ext cx="188545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Lille </a:t>
            </a:r>
            <a:r>
              <a:rPr lang="it-IT" dirty="0" err="1" smtClean="0">
                <a:solidFill>
                  <a:srgbClr val="FF0000"/>
                </a:solidFill>
              </a:rPr>
              <a:t>score=</a:t>
            </a:r>
            <a:r>
              <a:rPr lang="it-IT" dirty="0" smtClean="0">
                <a:solidFill>
                  <a:srgbClr val="FF0000"/>
                </a:solidFill>
              </a:rPr>
              <a:t> 0.78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" name="Freccia destra 12"/>
          <p:cNvSpPr/>
          <p:nvPr/>
        </p:nvSpPr>
        <p:spPr>
          <a:xfrm rot="6443347">
            <a:off x="7392613" y="2221627"/>
            <a:ext cx="786884" cy="3460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94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372" y="6463151"/>
            <a:ext cx="2171700" cy="127000"/>
          </a:xfrm>
          <a:prstGeom prst="rect">
            <a:avLst/>
          </a:prstGeom>
        </p:spPr>
      </p:pic>
      <p:pic>
        <p:nvPicPr>
          <p:cNvPr id="11" name="Segnaposto contenuto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9" y="511814"/>
            <a:ext cx="4437306" cy="2698980"/>
          </a:xfr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76" y="3226380"/>
            <a:ext cx="4447340" cy="3010932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251520" y="3204043"/>
            <a:ext cx="52565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>
                <a:solidFill>
                  <a:srgbClr val="FF0000"/>
                </a:solidFill>
              </a:rPr>
              <a:t>Scopo dello studio:</a:t>
            </a:r>
          </a:p>
          <a:p>
            <a:endParaRPr lang="it-IT" b="1" dirty="0"/>
          </a:p>
          <a:p>
            <a:endParaRPr lang="it-IT" b="1" dirty="0"/>
          </a:p>
          <a:p>
            <a:pPr marL="285750" indent="-285750">
              <a:buFont typeface="Wingdings" charset="2"/>
              <a:buChar char="ü"/>
            </a:pPr>
            <a:r>
              <a:rPr lang="it-IT" b="1" dirty="0"/>
              <a:t>Valutare il tasso di sopravvivenza a 6 mesi tra pz con S.A.H. sottoposti a OLT e pz. con S.A.H. non OLT </a:t>
            </a:r>
          </a:p>
          <a:p>
            <a:pPr marL="285750" indent="-285750">
              <a:buFont typeface="Wingdings" charset="2"/>
              <a:buChar char="ü"/>
            </a:pPr>
            <a:endParaRPr lang="it-IT" b="1" dirty="0"/>
          </a:p>
          <a:p>
            <a:pPr marL="285750" indent="-285750">
              <a:buFont typeface="Wingdings" charset="2"/>
              <a:buChar char="ü"/>
            </a:pPr>
            <a:r>
              <a:rPr lang="it-IT" b="1" dirty="0"/>
              <a:t>Tasso di recidiva assunzione di alcol nei pz. post-OLT</a:t>
            </a:r>
          </a:p>
          <a:p>
            <a:pPr marL="285750" indent="-285750">
              <a:buFont typeface="Wingdings" charset="2"/>
              <a:buChar char="ü"/>
            </a:pPr>
            <a:endParaRPr lang="it-IT" b="1" dirty="0"/>
          </a:p>
          <a:p>
            <a:pPr marL="285750" indent="-285750">
              <a:buFont typeface="Wingdings" charset="2"/>
              <a:buChar char="ü"/>
            </a:pPr>
            <a:r>
              <a:rPr lang="it-IT" b="1" dirty="0" err="1"/>
              <a:t>Burden</a:t>
            </a:r>
            <a:r>
              <a:rPr lang="it-IT" b="1" dirty="0"/>
              <a:t> di un </a:t>
            </a:r>
            <a:r>
              <a:rPr lang="it-IT" b="1" dirty="0" err="1"/>
              <a:t>early</a:t>
            </a:r>
            <a:r>
              <a:rPr lang="it-IT" b="1" dirty="0"/>
              <a:t>-OLT</a:t>
            </a:r>
          </a:p>
          <a:p>
            <a:pPr marL="285750" indent="-285750">
              <a:buFont typeface="Wingdings" charset="2"/>
              <a:buChar char="ü"/>
            </a:pPr>
            <a:endParaRPr lang="it-IT" b="1" dirty="0"/>
          </a:p>
          <a:p>
            <a:pPr marL="285750" indent="-285750">
              <a:buFont typeface="Wingdings" charset="2"/>
              <a:buChar char="ü"/>
            </a:pPr>
            <a:endParaRPr lang="it-IT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51520" y="3532737"/>
            <a:ext cx="468052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u="sng" dirty="0">
                <a:solidFill>
                  <a:srgbClr val="FF0000"/>
                </a:solidFill>
              </a:rPr>
              <a:t>Criteri di inclusione</a:t>
            </a:r>
            <a:r>
              <a:rPr lang="it-IT" sz="1400" b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 typeface="Wingdings" charset="2"/>
              <a:buChar char="Ø"/>
            </a:pPr>
            <a:endParaRPr lang="it-IT" sz="1400" b="1" dirty="0"/>
          </a:p>
          <a:p>
            <a:pPr marL="285750" indent="-285750">
              <a:buFont typeface="Wingdings" charset="2"/>
              <a:buChar char="Ø"/>
            </a:pPr>
            <a:r>
              <a:rPr lang="it-IT" sz="1400" b="1" dirty="0"/>
              <a:t>Primo episodio di S.A.H.</a:t>
            </a:r>
          </a:p>
          <a:p>
            <a:pPr marL="285750" indent="-285750">
              <a:buFont typeface="Wingdings" charset="2"/>
              <a:buChar char="Ø"/>
            </a:pPr>
            <a:endParaRPr lang="it-IT" sz="1400" b="1" dirty="0"/>
          </a:p>
          <a:p>
            <a:pPr marL="285750" indent="-285750">
              <a:buFont typeface="Wingdings" charset="2"/>
              <a:buChar char="Ø"/>
            </a:pPr>
            <a:r>
              <a:rPr lang="it-IT" sz="1400" b="1" dirty="0"/>
              <a:t>Non risposta alla terapia medica</a:t>
            </a:r>
          </a:p>
          <a:p>
            <a:pPr marL="285750" indent="-285750">
              <a:buFont typeface="Wingdings" charset="2"/>
              <a:buChar char="Ø"/>
            </a:pPr>
            <a:endParaRPr lang="it-IT" sz="1400" b="1" dirty="0"/>
          </a:p>
          <a:p>
            <a:pPr marL="285750" indent="-285750">
              <a:buFont typeface="Wingdings" charset="2"/>
              <a:buChar char="Ø"/>
            </a:pPr>
            <a:r>
              <a:rPr lang="it-IT" sz="1400" b="1" dirty="0"/>
              <a:t>Stretto supporto familiare</a:t>
            </a:r>
          </a:p>
          <a:p>
            <a:pPr marL="285750" indent="-285750">
              <a:buFont typeface="Wingdings" charset="2"/>
              <a:buChar char="Ø"/>
            </a:pPr>
            <a:endParaRPr lang="it-IT" sz="1400" b="1" dirty="0"/>
          </a:p>
          <a:p>
            <a:pPr marL="285750" indent="-285750">
              <a:buFont typeface="Wingdings" charset="2"/>
              <a:buChar char="Ø"/>
            </a:pPr>
            <a:r>
              <a:rPr lang="it-IT" sz="1400" b="1" dirty="0"/>
              <a:t>Volontà ad aderire ad un programma di totale astinenza dall’alcol long-life</a:t>
            </a:r>
          </a:p>
          <a:p>
            <a:pPr marL="285750" indent="-285750">
              <a:buFont typeface="Wingdings" charset="2"/>
              <a:buChar char="Ø"/>
            </a:pPr>
            <a:endParaRPr lang="it-IT" sz="1400" b="1" dirty="0"/>
          </a:p>
          <a:p>
            <a:pPr marL="285750" indent="-285750">
              <a:buFont typeface="Wingdings" charset="2"/>
              <a:buChar char="Ø"/>
            </a:pPr>
            <a:r>
              <a:rPr lang="it-IT" sz="1400" b="1" dirty="0"/>
              <a:t>Assenza di gravi co-</a:t>
            </a:r>
            <a:r>
              <a:rPr lang="it-IT" sz="1400" b="1" dirty="0" err="1"/>
              <a:t>morbidità</a:t>
            </a:r>
            <a:r>
              <a:rPr lang="it-IT" sz="1400" b="1" dirty="0"/>
              <a:t> e/o disordini psichiatrici</a:t>
            </a:r>
          </a:p>
          <a:p>
            <a:pPr marL="285750" indent="-285750">
              <a:buFont typeface="Wingdings" charset="2"/>
              <a:buChar char="Ø"/>
            </a:pPr>
            <a:endParaRPr lang="it-IT" sz="1400" b="1" dirty="0"/>
          </a:p>
          <a:p>
            <a:endParaRPr lang="it-IT" dirty="0"/>
          </a:p>
          <a:p>
            <a:pPr marL="285750" indent="-285750">
              <a:buFont typeface="Wingdings" charset="2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480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86" y="550719"/>
            <a:ext cx="5192893" cy="1070090"/>
          </a:xfr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6881109" cy="16853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08" y="1646692"/>
            <a:ext cx="2198889" cy="10412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03" y="3645024"/>
            <a:ext cx="3411093" cy="217669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3" y="3645024"/>
            <a:ext cx="3508666" cy="217614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30" y="5877272"/>
            <a:ext cx="5739958" cy="66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4848" y="2492896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>
                <a:ln>
                  <a:solidFill>
                    <a:srgbClr val="FF0000"/>
                  </a:solidFill>
                </a:ln>
              </a:rPr>
              <a:t>IN </a:t>
            </a:r>
            <a:r>
              <a:rPr lang="it-IT" sz="20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DEA HA ESEGUITO:  </a:t>
            </a:r>
          </a:p>
          <a:p>
            <a:pPr marL="0" indent="0">
              <a:buNone/>
            </a:pPr>
            <a:r>
              <a:rPr lang="it-IT" sz="1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E.E</a:t>
            </a:r>
            <a:r>
              <a:rPr lang="it-IT" sz="1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.   </a:t>
            </a:r>
            <a:r>
              <a:rPr lang="it-IT" sz="1600" b="1" dirty="0">
                <a:solidFill>
                  <a:srgbClr val="FF0000"/>
                </a:solidFill>
              </a:rPr>
              <a:t>	</a:t>
            </a:r>
            <a:r>
              <a:rPr lang="it-IT" sz="1600" b="1" dirty="0" smtClean="0">
                <a:solidFill>
                  <a:srgbClr val="FF0000"/>
                </a:solidFill>
              </a:rPr>
              <a:t>              </a:t>
            </a:r>
            <a:r>
              <a:rPr lang="it-IT" sz="1600" b="1" u="sng" dirty="0" smtClean="0">
                <a:solidFill>
                  <a:schemeClr val="tx1"/>
                </a:solidFill>
              </a:rPr>
              <a:t>Bilirubina </a:t>
            </a:r>
            <a:r>
              <a:rPr lang="it-IT" sz="1600" b="1" u="sng" dirty="0">
                <a:solidFill>
                  <a:schemeClr val="tx1"/>
                </a:solidFill>
              </a:rPr>
              <a:t>tot/diretta</a:t>
            </a:r>
            <a:r>
              <a:rPr lang="it-IT" sz="1600" b="1" dirty="0">
                <a:solidFill>
                  <a:schemeClr val="tx1"/>
                </a:solidFill>
              </a:rPr>
              <a:t>:    </a:t>
            </a:r>
            <a:r>
              <a:rPr lang="it-IT" sz="1600" b="1" dirty="0" smtClean="0">
                <a:solidFill>
                  <a:schemeClr val="tx1"/>
                </a:solidFill>
              </a:rPr>
              <a:t>12,58/7,65 </a:t>
            </a:r>
            <a:r>
              <a:rPr lang="it-IT" sz="1600" b="1" dirty="0">
                <a:solidFill>
                  <a:schemeClr val="tx1"/>
                </a:solidFill>
              </a:rPr>
              <a:t>mg/dl  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tx1"/>
                </a:solidFill>
              </a:rPr>
              <a:t>		</a:t>
            </a:r>
            <a:r>
              <a:rPr lang="it-IT" sz="1600" b="1" dirty="0" smtClean="0">
                <a:solidFill>
                  <a:schemeClr val="tx1"/>
                </a:solidFill>
              </a:rPr>
              <a:t>	</a:t>
            </a:r>
            <a:r>
              <a:rPr lang="it-IT" sz="1600" b="1" u="sng" dirty="0" smtClean="0">
                <a:solidFill>
                  <a:schemeClr val="tx1"/>
                </a:solidFill>
              </a:rPr>
              <a:t>AST </a:t>
            </a:r>
            <a:r>
              <a:rPr lang="it-IT" sz="1600" b="1" u="sng" dirty="0">
                <a:solidFill>
                  <a:schemeClr val="tx1"/>
                </a:solidFill>
              </a:rPr>
              <a:t>e ALT</a:t>
            </a:r>
            <a:r>
              <a:rPr lang="it-IT" sz="1600" b="1" dirty="0">
                <a:solidFill>
                  <a:schemeClr val="tx1"/>
                </a:solidFill>
              </a:rPr>
              <a:t>:                        100 e 38 UI/L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tx1"/>
                </a:solidFill>
              </a:rPr>
              <a:t>		</a:t>
            </a:r>
            <a:r>
              <a:rPr lang="it-IT" sz="1600" b="1" dirty="0" smtClean="0">
                <a:solidFill>
                  <a:schemeClr val="tx1"/>
                </a:solidFill>
              </a:rPr>
              <a:t>	</a:t>
            </a:r>
            <a:r>
              <a:rPr lang="it-IT" sz="1600" b="1" u="sng" dirty="0" smtClean="0">
                <a:solidFill>
                  <a:schemeClr val="tx1"/>
                </a:solidFill>
              </a:rPr>
              <a:t>GGT</a:t>
            </a:r>
            <a:r>
              <a:rPr lang="it-IT" sz="1600" b="1" dirty="0">
                <a:solidFill>
                  <a:schemeClr val="tx1"/>
                </a:solidFill>
              </a:rPr>
              <a:t>	</a:t>
            </a:r>
            <a:r>
              <a:rPr lang="it-IT" sz="1600" b="1" dirty="0"/>
              <a:t> </a:t>
            </a:r>
            <a:r>
              <a:rPr lang="it-IT" sz="1600" b="1" dirty="0" smtClean="0"/>
              <a:t>                           </a:t>
            </a:r>
            <a:r>
              <a:rPr lang="it-IT" sz="1600" b="1" dirty="0" smtClean="0">
                <a:solidFill>
                  <a:schemeClr val="tx1"/>
                </a:solidFill>
              </a:rPr>
              <a:t>160 </a:t>
            </a:r>
            <a:r>
              <a:rPr lang="it-IT" sz="1600" b="1" dirty="0">
                <a:solidFill>
                  <a:schemeClr val="tx1"/>
                </a:solidFill>
              </a:rPr>
              <a:t>UI/L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tx1"/>
                </a:solidFill>
              </a:rPr>
              <a:t>		</a:t>
            </a:r>
            <a:r>
              <a:rPr lang="it-IT" sz="1600" b="1" dirty="0" smtClean="0">
                <a:solidFill>
                  <a:schemeClr val="tx1"/>
                </a:solidFill>
              </a:rPr>
              <a:t>	</a:t>
            </a:r>
            <a:r>
              <a:rPr lang="it-IT" sz="1600" b="1" u="sng" dirty="0" smtClean="0">
                <a:solidFill>
                  <a:schemeClr val="tx1"/>
                </a:solidFill>
              </a:rPr>
              <a:t>INR</a:t>
            </a:r>
            <a:r>
              <a:rPr lang="it-IT" sz="1600" b="1" dirty="0" smtClean="0">
                <a:solidFill>
                  <a:schemeClr val="tx1"/>
                </a:solidFill>
              </a:rPr>
              <a:t> </a:t>
            </a:r>
            <a:r>
              <a:rPr lang="it-IT" sz="1600" b="1" dirty="0"/>
              <a:t> </a:t>
            </a:r>
            <a:r>
              <a:rPr lang="it-IT" sz="1600" b="1" dirty="0" smtClean="0"/>
              <a:t>                                    </a:t>
            </a:r>
            <a:r>
              <a:rPr lang="it-IT" sz="1600" b="1" dirty="0" smtClean="0">
                <a:solidFill>
                  <a:schemeClr val="tx1"/>
                </a:solidFill>
              </a:rPr>
              <a:t>1,96</a:t>
            </a:r>
            <a:endParaRPr lang="it-IT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chemeClr val="tx1"/>
                </a:solidFill>
              </a:rPr>
              <a:t>		</a:t>
            </a:r>
            <a:r>
              <a:rPr lang="it-IT" sz="1600" b="1" dirty="0" smtClean="0">
                <a:solidFill>
                  <a:schemeClr val="tx1"/>
                </a:solidFill>
              </a:rPr>
              <a:t>	</a:t>
            </a:r>
            <a:r>
              <a:rPr lang="it-IT" sz="1600" b="1" u="sng" dirty="0" smtClean="0">
                <a:solidFill>
                  <a:schemeClr val="tx1"/>
                </a:solidFill>
              </a:rPr>
              <a:t>Creatinina</a:t>
            </a:r>
            <a:r>
              <a:rPr lang="it-IT" sz="1600" b="1" dirty="0" smtClean="0">
                <a:solidFill>
                  <a:schemeClr val="tx1"/>
                </a:solidFill>
              </a:rPr>
              <a:t>  </a:t>
            </a:r>
            <a:r>
              <a:rPr lang="it-IT" sz="1600" b="1" dirty="0">
                <a:solidFill>
                  <a:schemeClr val="tx1"/>
                </a:solidFill>
              </a:rPr>
              <a:t>		</a:t>
            </a:r>
            <a:r>
              <a:rPr lang="it-IT" sz="1600" b="1" dirty="0"/>
              <a:t>0,56 mg/dl</a:t>
            </a:r>
          </a:p>
          <a:p>
            <a:pPr marL="0" indent="0">
              <a:buNone/>
            </a:pPr>
            <a:r>
              <a:rPr lang="it-IT" sz="1600" b="1" dirty="0" smtClean="0">
                <a:solidFill>
                  <a:schemeClr val="tx1"/>
                </a:solidFill>
              </a:rPr>
              <a:t>	   		</a:t>
            </a:r>
            <a:r>
              <a:rPr lang="it-IT" sz="1600" b="1" u="sng" dirty="0" err="1" smtClean="0">
                <a:solidFill>
                  <a:schemeClr val="tx1"/>
                </a:solidFill>
              </a:rPr>
              <a:t>Hb</a:t>
            </a:r>
            <a:r>
              <a:rPr lang="it-IT" sz="1600" b="1" dirty="0" smtClean="0">
                <a:solidFill>
                  <a:schemeClr val="tx1"/>
                </a:solidFill>
              </a:rPr>
              <a:t> 		               7,6 g/dl</a:t>
            </a:r>
          </a:p>
          <a:p>
            <a:pPr marL="0" indent="0">
              <a:buNone/>
            </a:pPr>
            <a:r>
              <a:rPr lang="it-IT" sz="1600" b="1" dirty="0" smtClean="0">
                <a:solidFill>
                  <a:schemeClr val="tx1"/>
                </a:solidFill>
              </a:rPr>
              <a:t>			</a:t>
            </a:r>
            <a:r>
              <a:rPr lang="it-IT" sz="1600" b="1" u="sng" dirty="0" smtClean="0">
                <a:solidFill>
                  <a:schemeClr val="tx1"/>
                </a:solidFill>
              </a:rPr>
              <a:t>GB (</a:t>
            </a:r>
            <a:r>
              <a:rPr lang="it-IT" sz="1600" b="1" u="sng" dirty="0" err="1" smtClean="0">
                <a:solidFill>
                  <a:schemeClr val="tx1"/>
                </a:solidFill>
              </a:rPr>
              <a:t>N</a:t>
            </a:r>
            <a:r>
              <a:rPr lang="it-IT" sz="1600" b="1" u="sng" dirty="0" smtClean="0">
                <a:solidFill>
                  <a:schemeClr val="tx1"/>
                </a:solidFill>
              </a:rPr>
              <a:t>%)</a:t>
            </a:r>
            <a:r>
              <a:rPr lang="it-IT" sz="1600" b="1" dirty="0" smtClean="0">
                <a:solidFill>
                  <a:schemeClr val="tx1"/>
                </a:solidFill>
              </a:rPr>
              <a:t>		10’300/</a:t>
            </a:r>
            <a:r>
              <a:rPr lang="it-IT" sz="1600" b="1" dirty="0" err="1" smtClean="0">
                <a:solidFill>
                  <a:schemeClr val="tx1"/>
                </a:solidFill>
              </a:rPr>
              <a:t>mcL</a:t>
            </a:r>
            <a:r>
              <a:rPr lang="it-IT" sz="1600" b="1" dirty="0" smtClean="0">
                <a:solidFill>
                  <a:schemeClr val="tx1"/>
                </a:solidFill>
              </a:rPr>
              <a:t> (74%)</a:t>
            </a:r>
          </a:p>
          <a:p>
            <a:pPr marL="0" indent="0">
              <a:buNone/>
            </a:pPr>
            <a:endParaRPr lang="it-IT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1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</a:t>
            </a:r>
            <a:r>
              <a:rPr lang="it-IT" sz="16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Rx</a:t>
            </a:r>
            <a:r>
              <a:rPr lang="it-IT" sz="1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it-IT" sz="1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Torace: </a:t>
            </a:r>
            <a:r>
              <a:rPr lang="it-IT" sz="1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                  </a:t>
            </a:r>
            <a:r>
              <a:rPr lang="it-IT" sz="1600" b="1" dirty="0" smtClean="0">
                <a:solidFill>
                  <a:schemeClr val="tx1"/>
                </a:solidFill>
              </a:rPr>
              <a:t>Negativo</a:t>
            </a:r>
            <a:endParaRPr lang="it-IT" sz="1600" b="1" dirty="0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93580" y="794509"/>
            <a:ext cx="72728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>
                <a:solidFill>
                  <a:srgbClr val="FF0000"/>
                </a:solidFill>
              </a:rPr>
              <a:t>Caso</a:t>
            </a:r>
            <a:r>
              <a:rPr lang="it-IT" sz="2400" b="1" dirty="0">
                <a:solidFill>
                  <a:srgbClr val="FF0000"/>
                </a:solidFill>
              </a:rPr>
              <a:t>: </a:t>
            </a:r>
            <a:r>
              <a:rPr lang="it-IT" sz="2400" b="1" dirty="0"/>
              <a:t>uomo di 45 </a:t>
            </a:r>
            <a:r>
              <a:rPr lang="it-IT" sz="2400" b="1" dirty="0" smtClean="0"/>
              <a:t>anni, affetto da cirrosi epatica alcol-relata, </a:t>
            </a:r>
            <a:r>
              <a:rPr lang="it-IT" sz="2400" b="1" dirty="0"/>
              <a:t>che per malessere generale, ittero ed incremento di volume dell’addome si reca al PS del nostro policlinico.  </a:t>
            </a:r>
            <a:endParaRPr lang="it-IT" sz="2400" b="1" dirty="0">
              <a:solidFill>
                <a:srgbClr val="FFC000"/>
              </a:solidFill>
            </a:endParaRPr>
          </a:p>
          <a:p>
            <a:pPr marL="285750" indent="-285750">
              <a:buFont typeface="Wingdings" charset="2"/>
              <a:buChar char="v"/>
            </a:pPr>
            <a:endParaRPr lang="it-IT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80" y="153009"/>
            <a:ext cx="921864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7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347713" cy="1320800"/>
          </a:xfrm>
        </p:spPr>
        <p:txBody>
          <a:bodyPr/>
          <a:lstStyle/>
          <a:p>
            <a:r>
              <a:rPr lang="it-IT" b="1" u="sng" dirty="0">
                <a:ln w="12700">
                  <a:solidFill>
                    <a:srgbClr val="00B0F0"/>
                  </a:solidFill>
                  <a:prstDash val="solid"/>
                </a:ln>
              </a:rPr>
              <a:t>Valutazione </a:t>
            </a:r>
            <a:r>
              <a:rPr lang="it-IT" b="1" u="sng" dirty="0" err="1">
                <a:ln w="12700">
                  <a:solidFill>
                    <a:srgbClr val="00B0F0"/>
                  </a:solidFill>
                  <a:prstDash val="solid"/>
                </a:ln>
              </a:rPr>
              <a:t>trapiantologica</a:t>
            </a:r>
            <a:r>
              <a:rPr lang="it-IT" b="1" u="sng" dirty="0">
                <a:ln w="12700">
                  <a:solidFill>
                    <a:srgbClr val="00B0F0"/>
                  </a:solidFill>
                  <a:prstDash val="solid"/>
                </a:ln>
              </a:rPr>
              <a:t> ma</a:t>
            </a:r>
            <a:r>
              <a:rPr lang="is-IS" b="1" u="sng" dirty="0">
                <a:ln w="12700">
                  <a:solidFill>
                    <a:srgbClr val="00B0F0"/>
                  </a:solidFill>
                  <a:prstDash val="solid"/>
                </a:ln>
              </a:rPr>
              <a:t>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6534" y="1924491"/>
            <a:ext cx="7067794" cy="445683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it-IT" b="1" dirty="0"/>
              <a:t>Febbre ed aumento della PCR</a:t>
            </a:r>
          </a:p>
          <a:p>
            <a:pPr>
              <a:buFont typeface="Wingdings" charset="2"/>
              <a:buChar char="Ø"/>
            </a:pPr>
            <a:r>
              <a:rPr lang="it-IT" b="1" dirty="0"/>
              <a:t>Dispnea e peggioramento della SpO</a:t>
            </a:r>
            <a:r>
              <a:rPr lang="it-IT" b="1" baseline="-25000" dirty="0"/>
              <a:t>2</a:t>
            </a:r>
          </a:p>
          <a:p>
            <a:pPr>
              <a:buFont typeface="Wingdings" charset="2"/>
              <a:buChar char="Ø"/>
            </a:pPr>
            <a:r>
              <a:rPr lang="it-IT" b="1" dirty="0"/>
              <a:t>Leucocitosi neutrofila</a:t>
            </a:r>
          </a:p>
          <a:p>
            <a:pPr>
              <a:buFont typeface="Wingdings" charset="2"/>
              <a:buChar char="Ø"/>
            </a:pPr>
            <a:endParaRPr lang="it-IT" dirty="0"/>
          </a:p>
          <a:p>
            <a:pPr marL="0" indent="0">
              <a:buNone/>
            </a:pPr>
            <a:endParaRPr lang="it-IT" sz="2400" dirty="0"/>
          </a:p>
          <a:p>
            <a:pPr>
              <a:buFont typeface="Wingdings" charset="2"/>
              <a:buChar char="Ø"/>
            </a:pPr>
            <a:endParaRPr lang="it-IT" baseline="30000" dirty="0"/>
          </a:p>
          <a:p>
            <a:pPr>
              <a:buFont typeface="Wingdings" charset="2"/>
              <a:buChar char="v"/>
            </a:pPr>
            <a:endParaRPr lang="it-IT" b="1" dirty="0"/>
          </a:p>
          <a:p>
            <a:pPr>
              <a:buFont typeface="Wingdings" charset="2"/>
              <a:buChar char="v"/>
            </a:pPr>
            <a:r>
              <a:rPr lang="it-IT" b="1" dirty="0"/>
              <a:t>HRTC torace</a:t>
            </a:r>
            <a:r>
              <a:rPr lang="it-IT" b="1" dirty="0">
                <a:sym typeface="Wingdings"/>
              </a:rPr>
              <a:t> B.A.L. </a:t>
            </a:r>
            <a:r>
              <a:rPr lang="it-IT" b="1" u="sng" dirty="0">
                <a:sym typeface="Wingdings"/>
              </a:rPr>
              <a:t>positività per E. Coli e P. </a:t>
            </a:r>
            <a:r>
              <a:rPr lang="it-IT" b="1" u="sng" dirty="0" err="1">
                <a:sym typeface="Wingdings"/>
              </a:rPr>
              <a:t>Aeruginosa</a:t>
            </a:r>
            <a:endParaRPr lang="it-IT" b="1" u="sng" dirty="0">
              <a:sym typeface="Wingdings"/>
            </a:endParaRPr>
          </a:p>
          <a:p>
            <a:pPr>
              <a:buFont typeface="Wingdings" charset="2"/>
              <a:buChar char="v"/>
            </a:pPr>
            <a:endParaRPr lang="it-IT" b="1" u="sng" dirty="0">
              <a:sym typeface="Wingdings"/>
            </a:endParaRPr>
          </a:p>
          <a:p>
            <a:pPr>
              <a:buFont typeface="Wingdings" charset="2"/>
              <a:buChar char="v"/>
            </a:pPr>
            <a:r>
              <a:rPr lang="it-IT" b="1" dirty="0" err="1">
                <a:sym typeface="Wingdings"/>
              </a:rPr>
              <a:t>Urinocoltura</a:t>
            </a:r>
            <a:r>
              <a:rPr lang="it-IT" b="1" dirty="0">
                <a:sym typeface="Wingdings"/>
              </a:rPr>
              <a:t> </a:t>
            </a:r>
            <a:r>
              <a:rPr lang="it-IT" b="1" u="sng" dirty="0">
                <a:sym typeface="Wingdings"/>
              </a:rPr>
              <a:t>positività per K. </a:t>
            </a:r>
            <a:r>
              <a:rPr lang="it-IT" b="1" u="sng" dirty="0" err="1">
                <a:sym typeface="Wingdings"/>
              </a:rPr>
              <a:t>Pneumoniae</a:t>
            </a:r>
            <a:r>
              <a:rPr lang="it-IT" b="1" u="sng" dirty="0">
                <a:sym typeface="Wingdings"/>
              </a:rPr>
              <a:t> </a:t>
            </a:r>
          </a:p>
          <a:p>
            <a:pPr>
              <a:buFont typeface="Wingdings" charset="2"/>
              <a:buChar char="v"/>
            </a:pPr>
            <a:endParaRPr lang="it-IT" b="1" u="sng" dirty="0">
              <a:sym typeface="Wingdings"/>
            </a:endParaRPr>
          </a:p>
          <a:p>
            <a:pPr>
              <a:buFont typeface="Wingdings" charset="2"/>
              <a:buChar char="v"/>
            </a:pP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93121" y="3307631"/>
            <a:ext cx="7401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2°</a:t>
            </a:r>
            <a:r>
              <a:rPr lang="it-IT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Screening </a:t>
            </a:r>
            <a:r>
              <a:rPr lang="it-IT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Infettivologico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80" y="153009"/>
            <a:ext cx="921864" cy="1772816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 rot="829541">
            <a:off x="1840634" y="4440110"/>
            <a:ext cx="41874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Ruolo dello steroide</a:t>
            </a:r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098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87" y="550718"/>
            <a:ext cx="4943837" cy="2692545"/>
          </a:xfrm>
        </p:spPr>
      </p:pic>
      <p:sp>
        <p:nvSpPr>
          <p:cNvPr id="6" name="CasellaDiTesto 5"/>
          <p:cNvSpPr txBox="1"/>
          <p:nvPr/>
        </p:nvSpPr>
        <p:spPr>
          <a:xfrm>
            <a:off x="683568" y="3501008"/>
            <a:ext cx="648976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it-IT" sz="1400" dirty="0" err="1"/>
              <a:t>Pentossifillina</a:t>
            </a:r>
            <a:r>
              <a:rPr lang="it-IT" sz="1400" dirty="0"/>
              <a:t> non migliora </a:t>
            </a:r>
            <a:r>
              <a:rPr lang="it-IT" sz="1400" dirty="0" err="1"/>
              <a:t>outcome</a:t>
            </a:r>
            <a:r>
              <a:rPr lang="it-IT" sz="1400" dirty="0"/>
              <a:t> nei pz. con epatite alcolica.</a:t>
            </a:r>
          </a:p>
          <a:p>
            <a:pPr marL="285750" indent="-285750">
              <a:buFont typeface="Wingdings" charset="2"/>
              <a:buChar char="Ø"/>
            </a:pPr>
            <a:endParaRPr lang="it-IT" sz="1400" dirty="0"/>
          </a:p>
          <a:p>
            <a:pPr marL="285750" indent="-285750">
              <a:buFont typeface="Wingdings" charset="2"/>
              <a:buChar char="Ø"/>
            </a:pPr>
            <a:r>
              <a:rPr lang="it-IT" sz="1400" dirty="0"/>
              <a:t> Il prednisolone può avere effetti benefici sulla mortalità a breve termine, senza alcun miglioramento dei risultati a 90 gg o 1 anno.</a:t>
            </a:r>
          </a:p>
          <a:p>
            <a:pPr marL="285750" indent="-285750">
              <a:buFont typeface="Wingdings" charset="2"/>
              <a:buChar char="Ø"/>
            </a:pPr>
            <a:endParaRPr lang="it-IT" sz="1400" dirty="0"/>
          </a:p>
          <a:p>
            <a:pPr marL="285750" indent="-285750">
              <a:buFont typeface="Wingdings" charset="2"/>
              <a:buChar char="Ø"/>
            </a:pPr>
            <a:r>
              <a:rPr lang="it-IT" sz="1400" u="sng" dirty="0">
                <a:solidFill>
                  <a:srgbClr val="FF0000"/>
                </a:solidFill>
              </a:rPr>
              <a:t>Un’elevata proporzione di pz. che ha ricevuto prednisolone ha sviluppato un’infezione dopo il trattamento rispetto ai pz. che non hanno ricevuto prednisolone (13% vs 7%)</a:t>
            </a:r>
          </a:p>
          <a:p>
            <a:pPr marL="285750" indent="-285750">
              <a:buFont typeface="Wingdings" charset="2"/>
              <a:buChar char="Ø"/>
            </a:pPr>
            <a:endParaRPr lang="it-IT" sz="1400" dirty="0"/>
          </a:p>
          <a:p>
            <a:pPr marL="285750" indent="-285750">
              <a:buFont typeface="Wingdings" charset="2"/>
              <a:buChar char="Ø"/>
            </a:pPr>
            <a:r>
              <a:rPr lang="it-IT" sz="1400" u="sng" dirty="0">
                <a:solidFill>
                  <a:srgbClr val="FF0000"/>
                </a:solidFill>
              </a:rPr>
              <a:t>Infezioni severe erano più frequenti nei pz. trattati con prednisolone</a:t>
            </a:r>
          </a:p>
          <a:p>
            <a:pPr marL="285750" indent="-285750">
              <a:buFont typeface="Wingdings" charset="2"/>
              <a:buChar char="Ø"/>
            </a:pPr>
            <a:endParaRPr lang="it-IT" sz="1400" b="1" u="sng" dirty="0">
              <a:solidFill>
                <a:srgbClr val="FF0000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it-IT" sz="1600" b="1" u="sng" dirty="0">
                <a:solidFill>
                  <a:srgbClr val="FF0000"/>
                </a:solidFill>
              </a:rPr>
              <a:t>la mortalità attribuibile all'infezione era simile tra i gruppi, indipendentemente dal fatto che sia stato somministrato prednisolone.</a:t>
            </a: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827584" y="3284984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0"/>
              </a:spcBef>
              <a:buClrTx/>
              <a:buSzTx/>
              <a:buFont typeface="Wingdings" charset="2"/>
              <a:buChar char="q"/>
            </a:pPr>
            <a:r>
              <a:rPr lang="it-IT" b="1" dirty="0">
                <a:solidFill>
                  <a:srgbClr val="FF0000"/>
                </a:solidFill>
              </a:rPr>
              <a:t>1103 pz. con Epatite alcolica severa</a:t>
            </a:r>
          </a:p>
          <a:p>
            <a:pPr defTabSz="914400">
              <a:spcBef>
                <a:spcPts val="0"/>
              </a:spcBef>
              <a:buClrTx/>
              <a:buSzTx/>
              <a:buFont typeface="Wingdings" charset="2"/>
              <a:buChar char="q"/>
            </a:pPr>
            <a:endParaRPr lang="it-IT" b="1" dirty="0"/>
          </a:p>
          <a:p>
            <a:pPr defTabSz="914400">
              <a:spcBef>
                <a:spcPts val="0"/>
              </a:spcBef>
              <a:buClrTx/>
              <a:buSzTx/>
              <a:buFont typeface="Wingdings" charset="2"/>
              <a:buChar char="ü"/>
            </a:pPr>
            <a:r>
              <a:rPr lang="it-IT" b="1" dirty="0"/>
              <a:t>Prednisolone 40mg/die</a:t>
            </a:r>
          </a:p>
          <a:p>
            <a:pPr defTabSz="914400">
              <a:spcBef>
                <a:spcPts val="0"/>
              </a:spcBef>
              <a:buClrTx/>
              <a:buSzTx/>
              <a:buFont typeface="Wingdings" charset="2"/>
              <a:buChar char="ü"/>
            </a:pPr>
            <a:endParaRPr lang="it-IT" b="1" dirty="0"/>
          </a:p>
          <a:p>
            <a:pPr defTabSz="914400">
              <a:spcBef>
                <a:spcPts val="0"/>
              </a:spcBef>
              <a:buClrTx/>
              <a:buSzTx/>
              <a:buFont typeface="Wingdings" charset="2"/>
              <a:buChar char="ü"/>
            </a:pPr>
            <a:r>
              <a:rPr lang="it-IT" b="1" dirty="0" err="1"/>
              <a:t>Pentossifillina</a:t>
            </a:r>
            <a:r>
              <a:rPr lang="it-IT" b="1" dirty="0"/>
              <a:t> 400mg x3/die</a:t>
            </a:r>
          </a:p>
          <a:p>
            <a:pPr defTabSz="914400">
              <a:spcBef>
                <a:spcPts val="0"/>
              </a:spcBef>
              <a:buClrTx/>
              <a:buSzTx/>
              <a:buFont typeface="Wingdings" charset="2"/>
              <a:buChar char="ü"/>
            </a:pPr>
            <a:endParaRPr lang="it-IT" b="1" dirty="0"/>
          </a:p>
          <a:p>
            <a:pPr defTabSz="914400">
              <a:spcBef>
                <a:spcPts val="0"/>
              </a:spcBef>
              <a:buClrTx/>
              <a:buSzTx/>
              <a:buFont typeface="Wingdings" charset="2"/>
              <a:buChar char="ü"/>
            </a:pPr>
            <a:r>
              <a:rPr lang="it-IT" b="1" dirty="0"/>
              <a:t>Prednisolone 40mg/die + </a:t>
            </a:r>
            <a:r>
              <a:rPr lang="it-IT" b="1" dirty="0" err="1"/>
              <a:t>Pentossifillina</a:t>
            </a:r>
            <a:r>
              <a:rPr lang="it-IT" b="1" dirty="0"/>
              <a:t> 400mg x3/die</a:t>
            </a:r>
          </a:p>
          <a:p>
            <a:pPr defTabSz="914400">
              <a:spcBef>
                <a:spcPts val="0"/>
              </a:spcBef>
              <a:buClrTx/>
              <a:buSzTx/>
              <a:buFont typeface="Wingdings" charset="2"/>
              <a:buChar char="ü"/>
            </a:pPr>
            <a:endParaRPr lang="it-IT" b="1" dirty="0"/>
          </a:p>
          <a:p>
            <a:pPr defTabSz="914400">
              <a:spcBef>
                <a:spcPts val="0"/>
              </a:spcBef>
              <a:buClrTx/>
              <a:buSzTx/>
              <a:buFont typeface="Wingdings" charset="2"/>
              <a:buChar char="ü"/>
            </a:pPr>
            <a:r>
              <a:rPr lang="it-IT" b="1" dirty="0"/>
              <a:t>Placebo</a:t>
            </a:r>
          </a:p>
          <a:p>
            <a:pPr defTabSz="914400">
              <a:spcBef>
                <a:spcPts val="0"/>
              </a:spcBef>
              <a:buClrTx/>
              <a:buSzTx/>
              <a:buFont typeface="Wingdings" charset="2"/>
              <a:buChar char="ü"/>
            </a:pPr>
            <a:endParaRPr lang="it-IT" b="1" dirty="0"/>
          </a:p>
          <a:p>
            <a:pPr marL="0" indent="0" defTabSz="914400">
              <a:spcBef>
                <a:spcPts val="0"/>
              </a:spcBef>
              <a:buClrTx/>
              <a:buSzTx/>
              <a:buFont typeface="Wingdings" charset="2"/>
              <a:buNone/>
            </a:pPr>
            <a:r>
              <a:rPr lang="it-IT" b="1" dirty="0"/>
              <a:t>End </a:t>
            </a:r>
            <a:r>
              <a:rPr lang="it-IT" b="1" dirty="0" err="1"/>
              <a:t>point</a:t>
            </a:r>
            <a:r>
              <a:rPr lang="it-IT" b="1" dirty="0"/>
              <a:t> primario: mortalità a 28gg</a:t>
            </a:r>
          </a:p>
          <a:p>
            <a:pPr marL="0" indent="0" defTabSz="914400">
              <a:spcBef>
                <a:spcPts val="0"/>
              </a:spcBef>
              <a:buClrTx/>
              <a:buSzTx/>
              <a:buFont typeface="Wingdings" charset="2"/>
              <a:buNone/>
            </a:pPr>
            <a:r>
              <a:rPr lang="it-IT" b="1" dirty="0"/>
              <a:t>End </a:t>
            </a:r>
            <a:r>
              <a:rPr lang="it-IT" b="1" dirty="0" err="1"/>
              <a:t>point</a:t>
            </a:r>
            <a:r>
              <a:rPr lang="it-IT" b="1" dirty="0"/>
              <a:t> secondario: mortalità o OLT a 90gg e 1 anno</a:t>
            </a:r>
          </a:p>
          <a:p>
            <a:pPr marL="0" indent="0" defTabSz="914400">
              <a:spcBef>
                <a:spcPts val="0"/>
              </a:spcBef>
              <a:buClrTx/>
              <a:buSzTx/>
              <a:buFont typeface="Wingdings" charset="2"/>
              <a:buNone/>
            </a:pP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25302" y="62944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541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95" y="3068960"/>
            <a:ext cx="5596053" cy="2448272"/>
          </a:xfrm>
          <a:prstGeom prst="rect">
            <a:avLst/>
          </a:prstGeom>
        </p:spPr>
      </p:pic>
      <p:pic>
        <p:nvPicPr>
          <p:cNvPr id="8" name="Segnaposto contenut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16" y="561908"/>
            <a:ext cx="5231077" cy="1517011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2EABEC56-E2B5-4FB3-831C-BBD5211BF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140492"/>
            <a:ext cx="6408712" cy="1720556"/>
          </a:xfrm>
        </p:spPr>
        <p:txBody>
          <a:bodyPr>
            <a:normAutofit/>
          </a:bodyPr>
          <a:lstStyle/>
          <a:p>
            <a:r>
              <a:rPr lang="en-US" sz="1200" dirty="0"/>
              <a:t>1062 </a:t>
            </a:r>
            <a:r>
              <a:rPr lang="en-US" sz="1200" dirty="0" err="1"/>
              <a:t>pz</a:t>
            </a:r>
            <a:r>
              <a:rPr lang="en-US" sz="1200" dirty="0"/>
              <a:t> con SAH (528 </a:t>
            </a:r>
            <a:r>
              <a:rPr lang="en-US" sz="1200" dirty="0" err="1"/>
              <a:t>trattati</a:t>
            </a:r>
            <a:r>
              <a:rPr lang="en-US" sz="1200" dirty="0"/>
              <a:t> con </a:t>
            </a:r>
            <a:r>
              <a:rPr lang="en-US" sz="1200" dirty="0" err="1"/>
              <a:t>terapia</a:t>
            </a:r>
            <a:r>
              <a:rPr lang="en-US" sz="1200" dirty="0"/>
              <a:t> </a:t>
            </a:r>
            <a:r>
              <a:rPr lang="en-US" sz="1200" dirty="0" err="1"/>
              <a:t>steroidea</a:t>
            </a:r>
            <a:r>
              <a:rPr lang="en-US" sz="1200" dirty="0"/>
              <a:t>) </a:t>
            </a:r>
            <a:r>
              <a:rPr lang="en-US" sz="1200" dirty="0" err="1"/>
              <a:t>senza</a:t>
            </a:r>
            <a:r>
              <a:rPr lang="en-US" sz="1200" dirty="0"/>
              <a:t> </a:t>
            </a:r>
            <a:r>
              <a:rPr lang="en-US" sz="1200" dirty="0" err="1"/>
              <a:t>infezioni</a:t>
            </a:r>
            <a:r>
              <a:rPr lang="en-US" sz="1200" dirty="0"/>
              <a:t> al baseline da 12 </a:t>
            </a:r>
            <a:r>
              <a:rPr lang="en-US" sz="1200" dirty="0" err="1"/>
              <a:t>studi</a:t>
            </a:r>
            <a:r>
              <a:rPr lang="en-US" sz="1200" dirty="0"/>
              <a:t> RCT</a:t>
            </a:r>
          </a:p>
          <a:p>
            <a:r>
              <a:rPr lang="en-US" sz="1200" dirty="0"/>
              <a:t>e</a:t>
            </a:r>
            <a:r>
              <a:rPr lang="it-IT" sz="1200" dirty="0"/>
              <a:t>venti infettivi in 213 pz (113</a:t>
            </a:r>
            <a:r>
              <a:rPr lang="en-US" sz="1200" dirty="0"/>
              <a:t> </a:t>
            </a:r>
            <a:r>
              <a:rPr lang="en-US" sz="1200" dirty="0" err="1"/>
              <a:t>trattati</a:t>
            </a:r>
            <a:r>
              <a:rPr lang="en-US" sz="1200" dirty="0"/>
              <a:t> con </a:t>
            </a:r>
            <a:r>
              <a:rPr lang="en-US" sz="1200" dirty="0" err="1"/>
              <a:t>terapia</a:t>
            </a:r>
            <a:r>
              <a:rPr lang="en-US" sz="1200" dirty="0"/>
              <a:t> </a:t>
            </a:r>
            <a:r>
              <a:rPr lang="en-US" sz="1200" dirty="0" err="1"/>
              <a:t>steroidea</a:t>
            </a:r>
            <a:r>
              <a:rPr lang="it-IT" sz="1200" dirty="0"/>
              <a:t>) senza differenza comparando il gruppo con e senza steroide (OR: 0.98; CI: 0.49–1.94).</a:t>
            </a:r>
            <a:endParaRPr lang="en-US" sz="1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5613047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 corticosteroidi non aumentano la frequenza o la mortalità da infezioni batteriche in pazienti con epatite alcolica grave. Ulteriori studi </a:t>
            </a:r>
          </a:p>
          <a:p>
            <a:r>
              <a:rPr lang="it-IT" b="1" dirty="0"/>
              <a:t>sono necessari per sviluppare strategie di riduzione del rischio di infezione fungine.</a:t>
            </a:r>
          </a:p>
        </p:txBody>
      </p:sp>
    </p:spTree>
    <p:extLst>
      <p:ext uri="{BB962C8B-B14F-4D97-AF65-F5344CB8AC3E}">
        <p14:creationId xmlns:p14="http://schemas.microsoft.com/office/powerpoint/2010/main" val="158205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3469" y="1628800"/>
            <a:ext cx="6350739" cy="3880773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it-IT" dirty="0"/>
              <a:t>57/246 pazienti hanno sviluppato un’infezione dopo trattamento steroideo</a:t>
            </a:r>
          </a:p>
          <a:p>
            <a:pPr>
              <a:buFont typeface="Wingdings" charset="2"/>
              <a:buChar char="ü"/>
            </a:pPr>
            <a:endParaRPr lang="it-IT" dirty="0"/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" y="676288"/>
            <a:ext cx="6863843" cy="65917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06" y="980728"/>
            <a:ext cx="1812774" cy="9727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6540500" cy="28321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94693"/>
            <a:ext cx="6754455" cy="3418483"/>
          </a:xfrm>
          <a:prstGeom prst="rect">
            <a:avLst/>
          </a:prstGeom>
        </p:spPr>
      </p:pic>
      <p:sp>
        <p:nvSpPr>
          <p:cNvPr id="12" name="Cornice 11"/>
          <p:cNvSpPr/>
          <p:nvPr/>
        </p:nvSpPr>
        <p:spPr>
          <a:xfrm>
            <a:off x="395536" y="5301207"/>
            <a:ext cx="6538431" cy="208365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27071" y="5221460"/>
            <a:ext cx="6912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L'AH grave è associata ad </a:t>
            </a:r>
            <a:r>
              <a:rPr lang="it-IT" dirty="0" smtClean="0"/>
              <a:t>un alto </a:t>
            </a:r>
            <a:r>
              <a:rPr lang="it-IT" dirty="0"/>
              <a:t>rischio di infezione. Lo screening delle infezioni è </a:t>
            </a:r>
            <a:r>
              <a:rPr lang="it-IT" dirty="0" smtClean="0"/>
              <a:t>necessario </a:t>
            </a:r>
            <a:r>
              <a:rPr lang="it-IT" dirty="0"/>
              <a:t>ma non dovrebbe controindicare gli steroidi. In termini di meccanismi, </a:t>
            </a:r>
            <a:r>
              <a:rPr lang="it-IT" dirty="0" smtClean="0"/>
              <a:t>è la </a:t>
            </a:r>
            <a:r>
              <a:rPr lang="it-IT" dirty="0"/>
              <a:t>non risposta </a:t>
            </a:r>
            <a:r>
              <a:rPr lang="it-IT" dirty="0" smtClean="0"/>
              <a:t>alla terapia steroidea il </a:t>
            </a:r>
            <a:r>
              <a:rPr lang="it-IT" dirty="0"/>
              <a:t>fattore chiave nello sviluppo dell'infezione e della previsione di sopravvivenza</a:t>
            </a:r>
            <a:r>
              <a:rPr lang="it-IT" b="1" dirty="0" smtClean="0"/>
              <a:t>.</a:t>
            </a:r>
            <a:endParaRPr lang="it-IT" b="1" dirty="0"/>
          </a:p>
        </p:txBody>
      </p:sp>
      <p:graphicFrame>
        <p:nvGraphicFramePr>
          <p:cNvPr id="10" name="Grafico 9"/>
          <p:cNvGraphicFramePr/>
          <p:nvPr>
            <p:extLst/>
          </p:nvPr>
        </p:nvGraphicFramePr>
        <p:xfrm>
          <a:off x="395536" y="1124744"/>
          <a:ext cx="446449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Segnaposto contenuto 3"/>
          <p:cNvGraphicFramePr>
            <a:graphicFrameLocks/>
          </p:cNvGraphicFramePr>
          <p:nvPr>
            <p:extLst/>
          </p:nvPr>
        </p:nvGraphicFramePr>
        <p:xfrm>
          <a:off x="3347864" y="3717032"/>
          <a:ext cx="518457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339752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01884"/>
            <a:ext cx="7128792" cy="16201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09768" y="5757891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/>
              <a:t>Lille score unica variabile a mantenere significatività statistica</a:t>
            </a:r>
          </a:p>
          <a:p>
            <a:r>
              <a:rPr lang="it-IT" b="1" u="sng" dirty="0"/>
              <a:t>all’analisi multivariata</a:t>
            </a:r>
          </a:p>
        </p:txBody>
      </p:sp>
    </p:spTree>
    <p:extLst>
      <p:ext uri="{BB962C8B-B14F-4D97-AF65-F5344CB8AC3E}">
        <p14:creationId xmlns:p14="http://schemas.microsoft.com/office/powerpoint/2010/main" val="154545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/>
      <p:bldGraphic spid="10" grpId="0">
        <p:bldAsOne/>
      </p:bldGraphic>
      <p:bldGraphic spid="11" grpId="0">
        <p:bldAsOne/>
      </p:bldGraphic>
      <p:bldP spid="7" grpId="0"/>
      <p:bldP spid="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4830" y="356354"/>
            <a:ext cx="6907450" cy="1320800"/>
          </a:xfrm>
        </p:spPr>
        <p:txBody>
          <a:bodyPr>
            <a:normAutofit/>
          </a:bodyPr>
          <a:lstStyle/>
          <a:p>
            <a:r>
              <a:rPr lang="it-IT" sz="3200" b="1" u="sng" dirty="0">
                <a:ln w="12700">
                  <a:solidFill>
                    <a:srgbClr val="00B0F0"/>
                  </a:solidFill>
                  <a:prstDash val="solid"/>
                </a:ln>
              </a:rPr>
              <a:t>Infezioni all’ingresso</a:t>
            </a:r>
            <a:r>
              <a:rPr lang="it-IT" sz="3200" b="1" dirty="0">
                <a:ln w="12700">
                  <a:solidFill>
                    <a:srgbClr val="00B0F0"/>
                  </a:solidFill>
                  <a:prstDash val="solid"/>
                </a:ln>
              </a:rPr>
              <a:t>     Vs </a:t>
            </a:r>
            <a:r>
              <a:rPr lang="it-IT" sz="3200" b="1" u="sng" dirty="0">
                <a:ln w="12700">
                  <a:solidFill>
                    <a:srgbClr val="00B0F0"/>
                  </a:solidFill>
                  <a:prstDash val="solid"/>
                </a:ln>
              </a:rPr>
              <a:t/>
            </a:r>
            <a:br>
              <a:rPr lang="it-IT" sz="3200" b="1" u="sng" dirty="0">
                <a:ln w="12700">
                  <a:solidFill>
                    <a:srgbClr val="00B0F0"/>
                  </a:solidFill>
                  <a:prstDash val="solid"/>
                </a:ln>
              </a:rPr>
            </a:br>
            <a:r>
              <a:rPr lang="it-IT" sz="3200" b="1" dirty="0">
                <a:ln w="12700">
                  <a:solidFill>
                    <a:srgbClr val="00B0F0"/>
                  </a:solidFill>
                  <a:prstDash val="solid"/>
                </a:ln>
              </a:rPr>
              <a:t>			</a:t>
            </a:r>
            <a:r>
              <a:rPr lang="it-IT" sz="3200" b="1" u="sng" dirty="0">
                <a:ln w="12700">
                  <a:solidFill>
                    <a:srgbClr val="00B0F0"/>
                  </a:solidFill>
                  <a:prstDash val="solid"/>
                </a:ln>
              </a:rPr>
              <a:t>Infezioni durante il ricovero </a:t>
            </a:r>
            <a:endParaRPr lang="it-IT" sz="32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174428"/>
          <a:ext cx="5050309" cy="3117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Segnaposto contenuto 3"/>
          <p:cNvGraphicFramePr>
            <a:graphicFrameLocks/>
          </p:cNvGraphicFramePr>
          <p:nvPr>
            <p:extLst/>
          </p:nvPr>
        </p:nvGraphicFramePr>
        <p:xfrm>
          <a:off x="2542170" y="3501008"/>
          <a:ext cx="547260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659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347713" cy="1320800"/>
          </a:xfrm>
        </p:spPr>
        <p:txBody>
          <a:bodyPr/>
          <a:lstStyle/>
          <a:p>
            <a:r>
              <a:rPr lang="it-IT" b="1" u="sng" dirty="0">
                <a:ln w="12700">
                  <a:solidFill>
                    <a:srgbClr val="00B0F0"/>
                  </a:solidFill>
                  <a:prstDash val="solid"/>
                </a:ln>
              </a:rPr>
              <a:t>Valutazione </a:t>
            </a:r>
            <a:r>
              <a:rPr lang="it-IT" b="1" u="sng" dirty="0" err="1">
                <a:ln w="12700">
                  <a:solidFill>
                    <a:srgbClr val="00B0F0"/>
                  </a:solidFill>
                  <a:prstDash val="solid"/>
                </a:ln>
              </a:rPr>
              <a:t>trapiantologica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5486" y="2112495"/>
            <a:ext cx="7067794" cy="445683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endParaRPr lang="it-IT" dirty="0"/>
          </a:p>
          <a:p>
            <a:pPr>
              <a:buFont typeface="Wingdings" charset="2"/>
              <a:buChar char="Ø"/>
            </a:pPr>
            <a:endParaRPr lang="it-IT" baseline="30000" dirty="0"/>
          </a:p>
          <a:p>
            <a:pPr>
              <a:buFont typeface="Wingdings" charset="2"/>
              <a:buChar char="v"/>
            </a:pPr>
            <a:r>
              <a:rPr lang="it-IT" b="1" dirty="0"/>
              <a:t>Polmonite da </a:t>
            </a:r>
            <a:r>
              <a:rPr lang="it-IT" b="1" u="sng" dirty="0">
                <a:sym typeface="Wingdings"/>
              </a:rPr>
              <a:t>E. Coli e P. </a:t>
            </a:r>
            <a:r>
              <a:rPr lang="it-IT" b="1" u="sng" dirty="0" err="1">
                <a:sym typeface="Wingdings"/>
              </a:rPr>
              <a:t>Aeruginosa</a:t>
            </a:r>
            <a:endParaRPr lang="it-IT" b="1" u="sng" dirty="0">
              <a:sym typeface="Wingdings"/>
            </a:endParaRPr>
          </a:p>
          <a:p>
            <a:pPr>
              <a:buFont typeface="Wingdings" charset="2"/>
              <a:buChar char="v"/>
            </a:pPr>
            <a:endParaRPr lang="it-IT" b="1" u="sng" dirty="0">
              <a:sym typeface="Wingdings"/>
            </a:endParaRPr>
          </a:p>
          <a:p>
            <a:pPr>
              <a:buFont typeface="Wingdings" charset="2"/>
              <a:buChar char="v"/>
            </a:pPr>
            <a:r>
              <a:rPr lang="it-IT" b="1" dirty="0">
                <a:sym typeface="Wingdings"/>
              </a:rPr>
              <a:t>I.V.U. da </a:t>
            </a:r>
            <a:r>
              <a:rPr lang="it-IT" b="1" u="sng" dirty="0">
                <a:sym typeface="Wingdings"/>
              </a:rPr>
              <a:t>K. </a:t>
            </a:r>
            <a:r>
              <a:rPr lang="it-IT" b="1" u="sng" dirty="0" err="1">
                <a:sym typeface="Wingdings"/>
              </a:rPr>
              <a:t>Pneumoniae</a:t>
            </a:r>
            <a:r>
              <a:rPr lang="it-IT" b="1" u="sng" dirty="0">
                <a:sym typeface="Wingdings"/>
              </a:rPr>
              <a:t> </a:t>
            </a:r>
          </a:p>
          <a:p>
            <a:pPr>
              <a:buFont typeface="Wingdings" charset="2"/>
              <a:buChar char="v"/>
            </a:pPr>
            <a:endParaRPr lang="it-IT" b="1" u="sng" dirty="0">
              <a:sym typeface="Wingdings"/>
            </a:endParaRPr>
          </a:p>
          <a:p>
            <a:pPr>
              <a:buFont typeface="Wingdings" charset="2"/>
              <a:buChar char="v"/>
            </a:pP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79512" y="1486525"/>
            <a:ext cx="55499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Screening Infettivologico</a:t>
            </a:r>
          </a:p>
        </p:txBody>
      </p:sp>
      <p:sp>
        <p:nvSpPr>
          <p:cNvPr id="4" name="Parentesi graffa chiusa 3"/>
          <p:cNvSpPr/>
          <p:nvPr/>
        </p:nvSpPr>
        <p:spPr>
          <a:xfrm>
            <a:off x="4860032" y="2804917"/>
            <a:ext cx="421262" cy="1120298"/>
          </a:xfrm>
          <a:prstGeom prst="rightBrace">
            <a:avLst/>
          </a:prstGeom>
          <a:ln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5004048" y="2702530"/>
            <a:ext cx="3271198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cap="none" spc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Terapia </a:t>
            </a:r>
          </a:p>
          <a:p>
            <a:pPr algn="ctr"/>
            <a:r>
              <a:rPr lang="it-IT" sz="4400" b="1" cap="none" spc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Antibiotica</a:t>
            </a:r>
          </a:p>
        </p:txBody>
      </p:sp>
      <p:sp>
        <p:nvSpPr>
          <p:cNvPr id="7" name="Rettangolo 6"/>
          <p:cNvSpPr/>
          <p:nvPr/>
        </p:nvSpPr>
        <p:spPr>
          <a:xfrm>
            <a:off x="1547664" y="5313982"/>
            <a:ext cx="5067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Listing per OLT</a:t>
            </a:r>
          </a:p>
        </p:txBody>
      </p:sp>
      <p:sp>
        <p:nvSpPr>
          <p:cNvPr id="9" name="Rettangolo 8"/>
          <p:cNvSpPr/>
          <p:nvPr/>
        </p:nvSpPr>
        <p:spPr>
          <a:xfrm rot="1390647">
            <a:off x="1541171" y="2431196"/>
            <a:ext cx="567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10" name="Rettangolo 9"/>
          <p:cNvSpPr/>
          <p:nvPr/>
        </p:nvSpPr>
        <p:spPr>
          <a:xfrm rot="1390647">
            <a:off x="1850470" y="3295292"/>
            <a:ext cx="567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80" y="153009"/>
            <a:ext cx="921864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1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3734" y="272497"/>
            <a:ext cx="6347713" cy="1320800"/>
          </a:xfrm>
        </p:spPr>
        <p:txBody>
          <a:bodyPr>
            <a:normAutofit/>
          </a:bodyPr>
          <a:lstStyle/>
          <a:p>
            <a:r>
              <a:rPr lang="it-IT" sz="3200" b="1" u="sng" dirty="0">
                <a:ln w="12700">
                  <a:solidFill>
                    <a:srgbClr val="00B0F0"/>
                  </a:solidFill>
                  <a:prstDash val="solid"/>
                </a:ln>
              </a:rPr>
              <a:t>Opzioni terapeutiche future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6534" y="1501734"/>
            <a:ext cx="6347714" cy="388077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sz="8000" dirty="0">
                <a:solidFill>
                  <a:srgbClr val="FF0000"/>
                </a:solidFill>
              </a:rPr>
              <a:t>Modificazioni del </a:t>
            </a:r>
            <a:r>
              <a:rPr lang="it-IT" sz="8000" dirty="0" err="1">
                <a:solidFill>
                  <a:srgbClr val="FF0000"/>
                </a:solidFill>
              </a:rPr>
              <a:t>microbiota</a:t>
            </a:r>
            <a:r>
              <a:rPr lang="it-IT" sz="8000" dirty="0">
                <a:solidFill>
                  <a:srgbClr val="FF0000"/>
                </a:solidFill>
              </a:rPr>
              <a:t>	</a:t>
            </a:r>
          </a:p>
          <a:p>
            <a:r>
              <a:rPr lang="it-IT" sz="6400" dirty="0" err="1"/>
              <a:t>Pre</a:t>
            </a:r>
            <a:r>
              <a:rPr lang="it-IT" sz="6400" dirty="0"/>
              <a:t>/</a:t>
            </a:r>
            <a:r>
              <a:rPr lang="it-IT" sz="6400" dirty="0" err="1"/>
              <a:t>probioticici</a:t>
            </a:r>
            <a:r>
              <a:rPr lang="it-IT" sz="6400" dirty="0"/>
              <a:t> e terapia antibiotica</a:t>
            </a:r>
          </a:p>
          <a:p>
            <a:r>
              <a:rPr lang="it-IT" sz="6400" dirty="0" err="1"/>
              <a:t>Fecal</a:t>
            </a:r>
            <a:r>
              <a:rPr lang="it-IT" sz="6400" dirty="0"/>
              <a:t> </a:t>
            </a:r>
            <a:r>
              <a:rPr lang="it-IT" sz="6400" dirty="0" err="1"/>
              <a:t>microbiota</a:t>
            </a:r>
            <a:r>
              <a:rPr lang="it-IT" sz="6400" dirty="0"/>
              <a:t> </a:t>
            </a:r>
            <a:r>
              <a:rPr lang="it-IT" sz="6400" dirty="0" err="1"/>
              <a:t>transplantation</a:t>
            </a:r>
            <a:r>
              <a:rPr lang="it-IT" sz="6400" dirty="0"/>
              <a:t> (FMT)	</a:t>
            </a:r>
          </a:p>
          <a:p>
            <a:r>
              <a:rPr lang="it-IT" sz="6400" dirty="0"/>
              <a:t>Blocco di LPS e dei suoi </a:t>
            </a:r>
            <a:r>
              <a:rPr lang="it-IT" sz="6400" dirty="0" err="1"/>
              <a:t>pathways</a:t>
            </a:r>
            <a:r>
              <a:rPr lang="it-IT" sz="6400" dirty="0"/>
              <a:t>, </a:t>
            </a:r>
            <a:endParaRPr lang="it-IT" sz="6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8000" dirty="0" err="1">
                <a:solidFill>
                  <a:srgbClr val="FF0000"/>
                </a:solidFill>
              </a:rPr>
              <a:t>Immunomodulazione</a:t>
            </a:r>
            <a:endParaRPr lang="it-IT" sz="8000" dirty="0">
              <a:solidFill>
                <a:srgbClr val="FF0000"/>
              </a:solidFill>
            </a:endParaRPr>
          </a:p>
          <a:p>
            <a:r>
              <a:rPr lang="it-IT" sz="6400" dirty="0" err="1"/>
              <a:t>Chemochine</a:t>
            </a:r>
            <a:r>
              <a:rPr lang="it-IT" sz="6400" dirty="0"/>
              <a:t>, inibizione di CCL20, IL-8 e IL-17 	</a:t>
            </a:r>
          </a:p>
          <a:p>
            <a:r>
              <a:rPr lang="it-IT" sz="6400" dirty="0" err="1"/>
              <a:t>Recombinant</a:t>
            </a:r>
            <a:r>
              <a:rPr lang="it-IT" sz="6400" dirty="0"/>
              <a:t> IL-22, </a:t>
            </a:r>
            <a:r>
              <a:rPr lang="it-IT" sz="6400" dirty="0" err="1"/>
              <a:t>recombinant</a:t>
            </a:r>
            <a:r>
              <a:rPr lang="it-IT" sz="6400" dirty="0"/>
              <a:t> human IL-10	</a:t>
            </a:r>
          </a:p>
          <a:p>
            <a:r>
              <a:rPr lang="it-IT" sz="6400" dirty="0"/>
              <a:t>Inibizione </a:t>
            </a:r>
            <a:r>
              <a:rPr lang="it-IT" sz="6400" dirty="0" err="1"/>
              <a:t>Osteopontina</a:t>
            </a:r>
            <a:r>
              <a:rPr lang="it-IT" sz="6400" dirty="0"/>
              <a:t>	</a:t>
            </a:r>
          </a:p>
          <a:p>
            <a:r>
              <a:rPr lang="it-IT" sz="6400" dirty="0"/>
              <a:t>Modulazione TNF-alfa 	</a:t>
            </a:r>
          </a:p>
          <a:p>
            <a:r>
              <a:rPr lang="it-IT" sz="6400" dirty="0"/>
              <a:t>Aumento di ADAMTS 13  </a:t>
            </a:r>
            <a:r>
              <a:rPr lang="it-IT" sz="800" dirty="0"/>
              <a:t>Ini</a:t>
            </a:r>
          </a:p>
          <a:p>
            <a:r>
              <a:rPr lang="it-IT" sz="6400" dirty="0"/>
              <a:t>Inibizione dell'attivazione dell'</a:t>
            </a:r>
            <a:r>
              <a:rPr lang="it-IT" sz="6400" dirty="0" err="1"/>
              <a:t>inflammasoma</a:t>
            </a:r>
            <a:r>
              <a:rPr lang="it-IT" sz="6400" dirty="0"/>
              <a:t> e dell'attivazione del complemento</a:t>
            </a:r>
          </a:p>
          <a:p>
            <a:pPr marL="0" indent="0">
              <a:buNone/>
            </a:pPr>
            <a:r>
              <a:rPr lang="it-IT" sz="8000" dirty="0">
                <a:solidFill>
                  <a:srgbClr val="FF0000"/>
                </a:solidFill>
              </a:rPr>
              <a:t>Altro</a:t>
            </a:r>
          </a:p>
          <a:p>
            <a:r>
              <a:rPr lang="it-IT" sz="6400" dirty="0"/>
              <a:t>Rigenerazione epatica</a:t>
            </a:r>
          </a:p>
          <a:p>
            <a:r>
              <a:rPr lang="it-IT" sz="6400" dirty="0" err="1"/>
              <a:t>Granulocyte</a:t>
            </a:r>
            <a:r>
              <a:rPr lang="it-IT" sz="6400" dirty="0"/>
              <a:t> </a:t>
            </a:r>
            <a:r>
              <a:rPr lang="it-IT" sz="6400" dirty="0" err="1"/>
              <a:t>colony</a:t>
            </a:r>
            <a:r>
              <a:rPr lang="it-IT" sz="6400" dirty="0"/>
              <a:t> </a:t>
            </a:r>
            <a:r>
              <a:rPr lang="it-IT" sz="6400" dirty="0" err="1"/>
              <a:t>stimulating</a:t>
            </a:r>
            <a:r>
              <a:rPr lang="it-IT" sz="6400" dirty="0"/>
              <a:t> </a:t>
            </a:r>
            <a:r>
              <a:rPr lang="it-IT" sz="6400" dirty="0" err="1"/>
              <a:t>factor</a:t>
            </a:r>
            <a:r>
              <a:rPr lang="it-IT" sz="6400" dirty="0"/>
              <a:t> (G-CSF)			</a:t>
            </a:r>
          </a:p>
          <a:p>
            <a:r>
              <a:rPr lang="it-IT" sz="6400" dirty="0"/>
              <a:t>Supporto epatico extracorporeo 	</a:t>
            </a:r>
          </a:p>
          <a:p>
            <a:r>
              <a:rPr lang="it-IT" sz="6400" dirty="0" err="1"/>
              <a:t>Granulocitoferesi</a:t>
            </a:r>
            <a:endParaRPr lang="it-IT" sz="6400" dirty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184576" y="6310481"/>
            <a:ext cx="5580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New treatment </a:t>
            </a:r>
            <a:r>
              <a:rPr lang="it-IT" sz="1400" dirty="0" err="1"/>
              <a:t>options</a:t>
            </a:r>
            <a:r>
              <a:rPr lang="it-IT" sz="1400" dirty="0"/>
              <a:t> for </a:t>
            </a:r>
            <a:r>
              <a:rPr lang="it-IT" sz="1400" dirty="0" err="1"/>
              <a:t>alcoholic</a:t>
            </a:r>
            <a:r>
              <a:rPr lang="it-IT" sz="1400" dirty="0"/>
              <a:t> </a:t>
            </a:r>
            <a:r>
              <a:rPr lang="it-IT" sz="1400" dirty="0" err="1"/>
              <a:t>hepatitis</a:t>
            </a:r>
            <a:endParaRPr lang="it-IT" sz="1400" dirty="0"/>
          </a:p>
          <a:p>
            <a:r>
              <a:rPr lang="nl-NL" sz="800" u="sng" dirty="0"/>
              <a:t>World J </a:t>
            </a:r>
            <a:r>
              <a:rPr lang="nl-NL" sz="800" u="sng" dirty="0" err="1"/>
              <a:t>Gastroenterol</a:t>
            </a:r>
            <a:r>
              <a:rPr lang="nl-NL" sz="800" u="sng" dirty="0"/>
              <a:t>. 2016 Apr 21; 22(15): 3892–3906.</a:t>
            </a:r>
            <a:endParaRPr lang="it-IT" sz="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846075"/>
            <a:ext cx="3045024" cy="46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3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9" y="476672"/>
            <a:ext cx="8949292" cy="6186105"/>
          </a:xfrm>
        </p:spPr>
      </p:pic>
      <p:sp>
        <p:nvSpPr>
          <p:cNvPr id="5" name="Rettangolo 4"/>
          <p:cNvSpPr/>
          <p:nvPr/>
        </p:nvSpPr>
        <p:spPr>
          <a:xfrm rot="791792">
            <a:off x="2469271" y="4715167"/>
            <a:ext cx="407329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8800" b="1" u="sng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GRAZIE</a:t>
            </a:r>
            <a:endParaRPr lang="it-IT" sz="88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224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23888" y="1075894"/>
            <a:ext cx="7886700" cy="2852737"/>
          </a:xfrm>
        </p:spPr>
        <p:txBody>
          <a:bodyPr/>
          <a:lstStyle/>
          <a:p>
            <a:endParaRPr lang="it-IT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623888" y="4101091"/>
            <a:ext cx="7886700" cy="1500187"/>
          </a:xfrm>
        </p:spPr>
        <p:txBody>
          <a:bodyPr/>
          <a:lstStyle/>
          <a:p>
            <a:endParaRPr lang="it-IT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egnaposto numero diapositiva 3"/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331A245-79C0-494B-926E-2F5BF39E49F0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27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271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28650" y="718704"/>
            <a:ext cx="7886700" cy="1325563"/>
          </a:xfrm>
        </p:spPr>
        <p:txBody>
          <a:bodyPr/>
          <a:lstStyle/>
          <a:p>
            <a:endParaRPr lang="it-IT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628650" y="2223655"/>
            <a:ext cx="3886200" cy="3953308"/>
          </a:xfrm>
        </p:spPr>
        <p:txBody>
          <a:bodyPr/>
          <a:lstStyle/>
          <a:p>
            <a:endParaRPr lang="it-IT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xfrm>
            <a:off x="4629150" y="2223655"/>
            <a:ext cx="3886200" cy="3953308"/>
          </a:xfrm>
        </p:spPr>
        <p:txBody>
          <a:bodyPr/>
          <a:lstStyle/>
          <a:p>
            <a:endParaRPr lang="it-IT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446635" y="0"/>
            <a:ext cx="697365" cy="500932"/>
          </a:xfr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/>
          <a:lstStyle/>
          <a:p>
            <a:pPr algn="ctr"/>
            <a:fld id="{94E34403-B660-2B41-A4BF-CA203DD7D8F0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28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86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609600"/>
            <a:ext cx="6347713" cy="1320800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/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					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340768"/>
            <a:ext cx="6842721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200" b="1" dirty="0">
                <a:solidFill>
                  <a:srgbClr val="00B0F0"/>
                </a:solidFill>
              </a:rPr>
              <a:t>Familiare:</a:t>
            </a:r>
          </a:p>
          <a:p>
            <a:pPr>
              <a:buFont typeface="Wingdings" charset="2"/>
              <a:buChar char="ü"/>
            </a:pPr>
            <a:r>
              <a:rPr lang="it-IT" sz="2200" b="1" dirty="0"/>
              <a:t>Padre deceduto a 50 aa per IMA</a:t>
            </a:r>
          </a:p>
          <a:p>
            <a:pPr>
              <a:buFont typeface="Wingdings" charset="2"/>
              <a:buChar char="ü"/>
            </a:pPr>
            <a:r>
              <a:rPr lang="it-IT" sz="2200" b="1" dirty="0"/>
              <a:t>Madre 80 aa in </a:t>
            </a:r>
            <a:r>
              <a:rPr lang="it-IT" sz="2200" b="1" dirty="0" err="1"/>
              <a:t>a.b.s</a:t>
            </a:r>
            <a:r>
              <a:rPr lang="it-IT" sz="2200" b="1" dirty="0"/>
              <a:t>.</a:t>
            </a:r>
          </a:p>
          <a:p>
            <a:pPr>
              <a:buFont typeface="Wingdings" charset="2"/>
              <a:buChar char="ü"/>
            </a:pPr>
            <a:r>
              <a:rPr lang="it-IT" sz="2200" b="1" dirty="0"/>
              <a:t>Secondo di 2 germani; fratello di 44 aa in </a:t>
            </a:r>
            <a:r>
              <a:rPr lang="it-IT" sz="2200" b="1" dirty="0" err="1"/>
              <a:t>a.b.s</a:t>
            </a:r>
            <a:r>
              <a:rPr lang="it-IT" sz="2200" b="1" dirty="0"/>
              <a:t>.</a:t>
            </a:r>
          </a:p>
          <a:p>
            <a:pPr>
              <a:buFont typeface="Wingdings" charset="2"/>
              <a:buChar char="ü"/>
            </a:pPr>
            <a:r>
              <a:rPr lang="it-IT" sz="2200" b="1" dirty="0"/>
              <a:t>1 figlia di 17 aa in </a:t>
            </a:r>
            <a:r>
              <a:rPr lang="it-IT" sz="2200" b="1" dirty="0" err="1"/>
              <a:t>abs</a:t>
            </a:r>
            <a:r>
              <a:rPr lang="it-IT" sz="2200" b="1" dirty="0"/>
              <a:t> </a:t>
            </a:r>
            <a:endParaRPr lang="it-IT" sz="22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it-IT" sz="2200" b="1" dirty="0">
                <a:solidFill>
                  <a:srgbClr val="00B0F0"/>
                </a:solidFill>
              </a:rPr>
              <a:t>Fisiologica: </a:t>
            </a:r>
          </a:p>
          <a:p>
            <a:pPr marL="285750" indent="-285750">
              <a:buFont typeface="Wingdings" charset="2"/>
              <a:buChar char="ü"/>
            </a:pPr>
            <a:r>
              <a:rPr lang="it-IT" sz="2200" b="1" dirty="0">
                <a:solidFill>
                  <a:schemeClr val="accent1"/>
                </a:solidFill>
              </a:rPr>
              <a:t> </a:t>
            </a:r>
            <a:r>
              <a:rPr lang="it-IT" sz="2200" b="1" dirty="0"/>
              <a:t>3-4 UA</a:t>
            </a:r>
            <a:r>
              <a:rPr lang="it-IT" sz="2200" b="1" dirty="0">
                <a:solidFill>
                  <a:schemeClr val="accent1"/>
                </a:solidFill>
              </a:rPr>
              <a:t> </a:t>
            </a:r>
            <a:r>
              <a:rPr lang="it-IT" sz="2200" b="1" dirty="0"/>
              <a:t>al dì (fino a 6gg prima del ricovero)</a:t>
            </a:r>
          </a:p>
          <a:p>
            <a:pPr marL="0" indent="0">
              <a:buNone/>
            </a:pPr>
            <a:r>
              <a:rPr lang="it-IT" sz="2200" b="1" dirty="0">
                <a:solidFill>
                  <a:srgbClr val="00B0F0"/>
                </a:solidFill>
              </a:rPr>
              <a:t>Farmacologica:</a:t>
            </a:r>
          </a:p>
          <a:p>
            <a:pPr marL="285750" indent="-285750">
              <a:buFont typeface="Wingdings" charset="2"/>
              <a:buChar char="ü"/>
            </a:pPr>
            <a:r>
              <a:rPr lang="it-IT" sz="2200" b="1" dirty="0"/>
              <a:t>negativa</a:t>
            </a:r>
          </a:p>
          <a:p>
            <a:pPr marL="0" indent="0">
              <a:buNone/>
            </a:pPr>
            <a:r>
              <a:rPr lang="it-IT" sz="2200" b="1" dirty="0">
                <a:solidFill>
                  <a:srgbClr val="00B0F0"/>
                </a:solidFill>
              </a:rPr>
              <a:t>Patologica Remota:</a:t>
            </a:r>
          </a:p>
          <a:p>
            <a:pPr>
              <a:buFont typeface="Wingdings" charset="2"/>
              <a:buChar char="ü"/>
            </a:pPr>
            <a:r>
              <a:rPr lang="it-IT" sz="2200" b="1" dirty="0" err="1" smtClean="0">
                <a:solidFill>
                  <a:schemeClr val="tx1"/>
                </a:solidFill>
              </a:rPr>
              <a:t>n.d.r.</a:t>
            </a:r>
            <a:endParaRPr lang="it-IT" sz="2200" b="1" dirty="0">
              <a:solidFill>
                <a:schemeClr val="tx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195736" y="260648"/>
            <a:ext cx="3307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Anamnesi</a:t>
            </a:r>
          </a:p>
        </p:txBody>
      </p:sp>
      <p:sp>
        <p:nvSpPr>
          <p:cNvPr id="5" name="Rettangolo 4"/>
          <p:cNvSpPr/>
          <p:nvPr/>
        </p:nvSpPr>
        <p:spPr>
          <a:xfrm>
            <a:off x="352110" y="537390"/>
            <a:ext cx="69147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solidFill>
                <a:srgbClr val="00B0F0"/>
              </a:solidFill>
            </a:endParaRPr>
          </a:p>
          <a:p>
            <a:pPr marL="457200" indent="-457200">
              <a:buFont typeface="Wingdings" charset="2"/>
              <a:buChar char="ü"/>
            </a:pPr>
            <a:endParaRPr lang="it-IT" sz="2800" dirty="0">
              <a:solidFill>
                <a:schemeClr val="accent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80" y="153009"/>
            <a:ext cx="921864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8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29841" y="759981"/>
            <a:ext cx="7886700" cy="1325563"/>
          </a:xfrm>
        </p:spPr>
        <p:txBody>
          <a:bodyPr/>
          <a:lstStyle/>
          <a:p>
            <a:endParaRPr lang="it-IT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629842" y="2076018"/>
            <a:ext cx="3868340" cy="823912"/>
          </a:xfrm>
        </p:spPr>
        <p:txBody>
          <a:bodyPr/>
          <a:lstStyle/>
          <a:p>
            <a:endParaRPr lang="it-IT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xfrm>
            <a:off x="629842" y="2899930"/>
            <a:ext cx="3868340" cy="3272270"/>
          </a:xfrm>
        </p:spPr>
        <p:txBody>
          <a:bodyPr/>
          <a:lstStyle/>
          <a:p>
            <a:endParaRPr lang="it-IT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3"/>
          </p:nvPr>
        </p:nvSpPr>
        <p:spPr>
          <a:xfrm>
            <a:off x="4629150" y="2076018"/>
            <a:ext cx="3887391" cy="823912"/>
          </a:xfrm>
        </p:spPr>
        <p:txBody>
          <a:bodyPr/>
          <a:lstStyle/>
          <a:p>
            <a:endParaRPr lang="it-IT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quarter" idx="4"/>
          </p:nvPr>
        </p:nvSpPr>
        <p:spPr>
          <a:xfrm>
            <a:off x="4629150" y="2899930"/>
            <a:ext cx="3887391" cy="3272270"/>
          </a:xfrm>
        </p:spPr>
        <p:txBody>
          <a:bodyPr/>
          <a:lstStyle/>
          <a:p>
            <a:endParaRPr lang="it-IT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Segnaposto numero diapositiva 3"/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791C45-F3ED-9047-8F7F-F5590BDFFAA7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29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20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28650" y="791153"/>
            <a:ext cx="7886700" cy="1325563"/>
          </a:xfrm>
        </p:spPr>
        <p:txBody>
          <a:bodyPr/>
          <a:lstStyle/>
          <a:p>
            <a:endParaRPr lang="it-IT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egnaposto numero diapositiva 3"/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E53A7D2-0412-BB4C-9EFE-6D6CA038932C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30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8650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29841" y="716973"/>
            <a:ext cx="2949178" cy="1600200"/>
          </a:xfrm>
        </p:spPr>
        <p:txBody>
          <a:bodyPr/>
          <a:lstStyle/>
          <a:p>
            <a:endParaRPr lang="it-IT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3887391" y="1247199"/>
            <a:ext cx="4629150" cy="4873625"/>
          </a:xfrm>
        </p:spPr>
        <p:txBody>
          <a:bodyPr/>
          <a:lstStyle/>
          <a:p>
            <a:endParaRPr lang="it-IT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>
          <a:xfrm>
            <a:off x="629841" y="2317173"/>
            <a:ext cx="2949178" cy="3811588"/>
          </a:xfrm>
        </p:spPr>
        <p:txBody>
          <a:bodyPr/>
          <a:lstStyle/>
          <a:p>
            <a:endParaRPr lang="it-IT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Segnaposto numero diapositiva 3"/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6FD99C3-BB50-024B-A6CC-9BCFF77DE5FF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31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711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29841" y="831273"/>
            <a:ext cx="2949178" cy="1600200"/>
          </a:xfrm>
        </p:spPr>
        <p:txBody>
          <a:bodyPr/>
          <a:lstStyle/>
          <a:p>
            <a:endParaRPr lang="it-IT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egnaposto immagine 5"/>
          <p:cNvSpPr>
            <a:spLocks noGrp="1"/>
          </p:cNvSpPr>
          <p:nvPr>
            <p:ph type="pic" idx="1"/>
          </p:nvPr>
        </p:nvSpPr>
        <p:spPr>
          <a:xfrm>
            <a:off x="3887391" y="1361499"/>
            <a:ext cx="4629150" cy="4873625"/>
          </a:xfrm>
        </p:spPr>
      </p:sp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>
          <a:xfrm>
            <a:off x="629841" y="2431473"/>
            <a:ext cx="2949178" cy="3811588"/>
          </a:xfrm>
        </p:spPr>
        <p:txBody>
          <a:bodyPr/>
          <a:lstStyle/>
          <a:p>
            <a:endParaRPr lang="it-IT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446635" y="0"/>
            <a:ext cx="697365" cy="500932"/>
          </a:xfr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/>
          <a:lstStyle/>
          <a:p>
            <a:pPr algn="ctr"/>
            <a:fld id="{451A2CCD-EF40-884B-B5E7-E6CF1D5F4C90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32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4976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28650" y="736313"/>
            <a:ext cx="7886700" cy="1325563"/>
          </a:xfrm>
        </p:spPr>
        <p:txBody>
          <a:bodyPr/>
          <a:lstStyle/>
          <a:p>
            <a:endParaRPr lang="it-IT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egnaposto testo verticale 5"/>
          <p:cNvSpPr>
            <a:spLocks noGrp="1"/>
          </p:cNvSpPr>
          <p:nvPr>
            <p:ph type="body" orient="vert" idx="1"/>
          </p:nvPr>
        </p:nvSpPr>
        <p:spPr>
          <a:xfrm>
            <a:off x="628650" y="2196812"/>
            <a:ext cx="7886700" cy="4159539"/>
          </a:xfrm>
        </p:spPr>
        <p:txBody>
          <a:bodyPr/>
          <a:lstStyle/>
          <a:p>
            <a:endParaRPr lang="it-IT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egnaposto numero diapositiva 3"/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3E1C25D-1D4B-104D-93E2-20DC2175A4B3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33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927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verticale 4"/>
          <p:cNvSpPr>
            <a:spLocks noGrp="1"/>
          </p:cNvSpPr>
          <p:nvPr>
            <p:ph type="title" orient="vert"/>
          </p:nvPr>
        </p:nvSpPr>
        <p:spPr>
          <a:xfrm>
            <a:off x="6543675" y="768927"/>
            <a:ext cx="1971675" cy="5408036"/>
          </a:xfrm>
        </p:spPr>
        <p:txBody>
          <a:bodyPr/>
          <a:lstStyle/>
          <a:p>
            <a:endParaRPr lang="it-IT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egnaposto testo verticale 5"/>
          <p:cNvSpPr>
            <a:spLocks noGrp="1"/>
          </p:cNvSpPr>
          <p:nvPr>
            <p:ph type="body" orient="vert" idx="1"/>
          </p:nvPr>
        </p:nvSpPr>
        <p:spPr>
          <a:xfrm>
            <a:off x="628650" y="768927"/>
            <a:ext cx="5800725" cy="5408036"/>
          </a:xfrm>
        </p:spPr>
        <p:txBody>
          <a:bodyPr/>
          <a:lstStyle/>
          <a:p>
            <a:endParaRPr lang="it-IT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egnaposto numero diapositiva 3"/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355F233-4EEE-D94E-B733-A13C843A1DB1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34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322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359257"/>
            <a:ext cx="6347713" cy="1320800"/>
          </a:xfrm>
        </p:spPr>
        <p:txBody>
          <a:bodyPr/>
          <a:lstStyle/>
          <a:p>
            <a:r>
              <a:rPr lang="it-IT" b="1">
                <a:ln w="12700">
                  <a:solidFill>
                    <a:srgbClr val="00B0F0"/>
                  </a:solidFill>
                  <a:prstDash val="solid"/>
                </a:ln>
              </a:rPr>
              <a:t>Esame Obiettivo ed E.E.</a:t>
            </a:r>
            <a:br>
              <a:rPr lang="it-IT" b="1">
                <a:ln w="12700">
                  <a:solidFill>
                    <a:srgbClr val="00B0F0"/>
                  </a:solidFill>
                  <a:prstDash val="solid"/>
                </a:ln>
              </a:rPr>
            </a:b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9512" y="1404878"/>
            <a:ext cx="4968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it-IT" dirty="0"/>
          </a:p>
          <a:p>
            <a:pPr marL="342900" indent="-342900">
              <a:buFont typeface="Wingdings" charset="2"/>
              <a:buChar char="Ø"/>
            </a:pPr>
            <a:r>
              <a:rPr lang="it-IT" sz="1600" b="1" dirty="0"/>
              <a:t>Neurologico: Vigile, lucido, orientato e collaborante, non </a:t>
            </a:r>
            <a:r>
              <a:rPr lang="it-IT" sz="1600" b="1" dirty="0" err="1"/>
              <a:t>flapping</a:t>
            </a:r>
            <a:r>
              <a:rPr lang="it-IT" sz="1600" b="1" dirty="0"/>
              <a:t> </a:t>
            </a:r>
            <a:r>
              <a:rPr lang="it-IT" sz="1600" b="1" dirty="0" err="1"/>
              <a:t>tremor</a:t>
            </a:r>
            <a:endParaRPr lang="it-IT" sz="1600" b="1" dirty="0"/>
          </a:p>
          <a:p>
            <a:pPr marL="342900" indent="-342900">
              <a:buFont typeface="Wingdings" charset="2"/>
              <a:buChar char="Ø"/>
            </a:pPr>
            <a:endParaRPr lang="it-IT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it-IT" sz="1600" b="1" dirty="0"/>
              <a:t>Addome: globoso; non dolente e/o dolorabile alla palpazione, </a:t>
            </a:r>
            <a:r>
              <a:rPr lang="it-IT" sz="1600" b="1" dirty="0" err="1"/>
              <a:t>Blumberg</a:t>
            </a:r>
            <a:r>
              <a:rPr lang="it-IT" sz="1600" b="1" dirty="0"/>
              <a:t> e Murphy negativi; ottusità mobile e declive; peristalsi presente e valida.</a:t>
            </a:r>
          </a:p>
          <a:p>
            <a:pPr marL="342900" indent="-342900">
              <a:buFont typeface="Wingdings" charset="2"/>
              <a:buChar char="Ø"/>
            </a:pPr>
            <a:endParaRPr lang="it-IT" sz="1600" b="1" dirty="0"/>
          </a:p>
          <a:p>
            <a:pPr marL="342900" indent="-342900">
              <a:buFont typeface="Wingdings" charset="2"/>
              <a:buChar char="Ø"/>
            </a:pPr>
            <a:r>
              <a:rPr lang="it-IT" sz="1600" b="1" dirty="0"/>
              <a:t>Torace: </a:t>
            </a:r>
            <a:r>
              <a:rPr lang="it-IT" sz="1600" b="1" dirty="0" err="1"/>
              <a:t>ndr</a:t>
            </a:r>
            <a:endParaRPr lang="it-IT" sz="1600" b="1" dirty="0"/>
          </a:p>
          <a:p>
            <a:pPr marL="342900" indent="-342900">
              <a:buFont typeface="Wingdings" charset="2"/>
              <a:buChar char="Ø"/>
            </a:pPr>
            <a:endParaRPr lang="it-IT" sz="1600" b="1" dirty="0"/>
          </a:p>
          <a:p>
            <a:pPr marL="342900" indent="-342900">
              <a:buFont typeface="Wingdings" charset="2"/>
              <a:buChar char="Ø"/>
            </a:pPr>
            <a:r>
              <a:rPr lang="it-IT" sz="1600" b="1" dirty="0"/>
              <a:t>Edemi arti inferiori +++</a:t>
            </a:r>
          </a:p>
          <a:p>
            <a:pPr marL="342900" indent="-342900">
              <a:buFont typeface="Wingdings" charset="2"/>
              <a:buChar char="Ø"/>
            </a:pPr>
            <a:endParaRPr lang="it-IT" sz="1600" dirty="0"/>
          </a:p>
          <a:p>
            <a:pPr marL="342900" indent="-342900">
              <a:buFont typeface="Wingdings" charset="2"/>
              <a:buChar char="Ø"/>
            </a:pPr>
            <a:endParaRPr lang="it-IT" sz="1600" dirty="0"/>
          </a:p>
          <a:p>
            <a:r>
              <a:rPr lang="it-IT" dirty="0"/>
              <a:t> </a:t>
            </a:r>
          </a:p>
        </p:txBody>
      </p:sp>
      <p:sp>
        <p:nvSpPr>
          <p:cNvPr id="3" name="Rettangolo 2"/>
          <p:cNvSpPr/>
          <p:nvPr/>
        </p:nvSpPr>
        <p:spPr>
          <a:xfrm>
            <a:off x="3048805" y="486916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it-IT" sz="32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17369" y="4730368"/>
            <a:ext cx="516679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Meld</a:t>
            </a:r>
            <a:r>
              <a:rPr lang="it-IT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24 e </a:t>
            </a:r>
            <a:r>
              <a:rPr lang="it-IT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MeldNa</a:t>
            </a:r>
            <a:r>
              <a:rPr lang="it-IT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28</a:t>
            </a:r>
            <a:endParaRPr lang="it-IT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it-IT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it-IT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it-IT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Child </a:t>
            </a:r>
            <a:r>
              <a:rPr lang="it-IT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</a:t>
            </a:r>
            <a:r>
              <a:rPr lang="it-IT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ugh</a:t>
            </a:r>
            <a:r>
              <a:rPr lang="it-IT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C -11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155" y="119095"/>
            <a:ext cx="982488" cy="1889400"/>
          </a:xfrm>
          <a:prstGeom prst="rect">
            <a:avLst/>
          </a:prstGeom>
        </p:spPr>
      </p:pic>
      <p:graphicFrame>
        <p:nvGraphicFramePr>
          <p:cNvPr id="9" name="Segnaposto contenuto 3"/>
          <p:cNvGraphicFramePr>
            <a:graphicFrameLocks/>
          </p:cNvGraphicFramePr>
          <p:nvPr>
            <p:extLst/>
          </p:nvPr>
        </p:nvGraphicFramePr>
        <p:xfrm>
          <a:off x="6660232" y="116633"/>
          <a:ext cx="2376264" cy="64607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221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41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r>
                        <a:rPr lang="it-IT" dirty="0"/>
                        <a:t>E.E.</a:t>
                      </a:r>
                      <a:endParaRPr lang="it-IT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22-8-2017</a:t>
                      </a:r>
                      <a:endParaRPr lang="it-IT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096">
                <a:tc>
                  <a:txBody>
                    <a:bodyPr/>
                    <a:lstStyle/>
                    <a:p>
                      <a:r>
                        <a:rPr lang="it-IT" sz="1400" dirty="0"/>
                        <a:t>RBC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  2’370’000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7136">
                <a:tc>
                  <a:txBody>
                    <a:bodyPr/>
                    <a:lstStyle/>
                    <a:p>
                      <a:r>
                        <a:rPr lang="it-IT" sz="1400" dirty="0" err="1"/>
                        <a:t>Hb</a:t>
                      </a:r>
                      <a:r>
                        <a:rPr lang="it-IT" sz="1400" dirty="0"/>
                        <a:t> (g/dl) /MCV 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      8,6/104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1096">
                <a:tc>
                  <a:txBody>
                    <a:bodyPr/>
                    <a:lstStyle/>
                    <a:p>
                      <a:r>
                        <a:rPr lang="it-IT" sz="1400" dirty="0"/>
                        <a:t>WBC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      7580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1096">
                <a:tc>
                  <a:txBody>
                    <a:bodyPr/>
                    <a:lstStyle/>
                    <a:p>
                      <a:r>
                        <a:rPr lang="it-IT" sz="1400" dirty="0"/>
                        <a:t>N/L %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    67</a:t>
                      </a:r>
                      <a:r>
                        <a:rPr lang="it-IT" sz="1400" baseline="0" dirty="0"/>
                        <a:t> </a:t>
                      </a:r>
                      <a:r>
                        <a:rPr lang="it-IT" sz="1400" dirty="0"/>
                        <a:t>/ 18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7047">
                <a:tc>
                  <a:txBody>
                    <a:bodyPr/>
                    <a:lstStyle/>
                    <a:p>
                      <a:r>
                        <a:rPr lang="it-IT" sz="1400" dirty="0"/>
                        <a:t>M/E/B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8,1/2,9 /1,1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1096">
                <a:tc>
                  <a:txBody>
                    <a:bodyPr/>
                    <a:lstStyle/>
                    <a:p>
                      <a:r>
                        <a:rPr lang="it-IT" sz="1400" dirty="0"/>
                        <a:t>PLT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     81’000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1096">
                <a:tc>
                  <a:txBody>
                    <a:bodyPr/>
                    <a:lstStyle/>
                    <a:p>
                      <a:r>
                        <a:rPr lang="it-IT" sz="1400" dirty="0"/>
                        <a:t>PCR (g/dl)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10’000</a:t>
                      </a:r>
                    </a:p>
                    <a:p>
                      <a:r>
                        <a:rPr lang="it-IT" sz="1400" dirty="0" smtClean="0"/>
                        <a:t>           &lt;6000</a:t>
                      </a:r>
                      <a:endParaRPr lang="it-IT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7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GOT (</a:t>
                      </a:r>
                      <a:r>
                        <a:rPr kumimoji="0" lang="it-IT" sz="1400" kern="1200" dirty="0"/>
                        <a:t>UI/L)</a:t>
                      </a:r>
                    </a:p>
                    <a:p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     70 &lt;45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1096">
                <a:tc>
                  <a:txBody>
                    <a:bodyPr/>
                    <a:lstStyle/>
                    <a:p>
                      <a:r>
                        <a:rPr lang="it-IT" sz="1400" dirty="0"/>
                        <a:t>GPT (UI/L)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     26 &lt;40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07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/>
                        <a:t>Bil</a:t>
                      </a:r>
                      <a:r>
                        <a:rPr lang="it-IT" sz="1400" baseline="0" dirty="0"/>
                        <a:t> Tot./dir. (mg/dl)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   11,9 / 6,7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07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GGT (</a:t>
                      </a:r>
                      <a:r>
                        <a:rPr kumimoji="0" lang="it-IT" sz="1400" kern="1200" dirty="0"/>
                        <a:t>UI/L)</a:t>
                      </a:r>
                    </a:p>
                    <a:p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      94 &lt;61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07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ALP (</a:t>
                      </a:r>
                      <a:r>
                        <a:rPr kumimoji="0" lang="it-IT" sz="1400" kern="1200" dirty="0"/>
                        <a:t>UI/L)</a:t>
                      </a:r>
                    </a:p>
                    <a:p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   116 &lt;129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51096">
                <a:tc>
                  <a:txBody>
                    <a:bodyPr/>
                    <a:lstStyle/>
                    <a:p>
                      <a:r>
                        <a:rPr lang="it-IT" sz="1400" dirty="0"/>
                        <a:t>INR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        2,09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507136">
                <a:tc>
                  <a:txBody>
                    <a:bodyPr/>
                    <a:lstStyle/>
                    <a:p>
                      <a:r>
                        <a:rPr lang="it-IT" sz="1400" dirty="0"/>
                        <a:t>Creatinina </a:t>
                      </a:r>
                    </a:p>
                    <a:p>
                      <a:r>
                        <a:rPr lang="it-IT" sz="1400" dirty="0"/>
                        <a:t>Na</a:t>
                      </a:r>
                      <a:r>
                        <a:rPr lang="it-IT" sz="1400" baseline="0" dirty="0"/>
                        <a:t> / K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       0,59</a:t>
                      </a:r>
                    </a:p>
                    <a:p>
                      <a:r>
                        <a:rPr lang="it-IT" sz="1400" dirty="0"/>
                        <a:t>    132 / 3,4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572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5496" y="610717"/>
            <a:ext cx="6347713" cy="1320800"/>
          </a:xfrm>
        </p:spPr>
        <p:txBody>
          <a:bodyPr/>
          <a:lstStyle/>
          <a:p>
            <a:r>
              <a:rPr lang="it-IT" b="1" dirty="0">
                <a:ln w="12700">
                  <a:solidFill>
                    <a:srgbClr val="00B0F0"/>
                  </a:solidFill>
                  <a:prstDash val="solid"/>
                </a:ln>
              </a:rPr>
              <a:t>					 Diagnosi</a:t>
            </a:r>
            <a:br>
              <a:rPr lang="it-IT" b="1" dirty="0">
                <a:ln w="12700">
                  <a:solidFill>
                    <a:srgbClr val="00B0F0"/>
                  </a:solidFill>
                  <a:prstDash val="solid"/>
                </a:ln>
              </a:rPr>
            </a:b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79512" y="1384256"/>
            <a:ext cx="701732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Diagnosi </a:t>
            </a:r>
            <a:r>
              <a:rPr lang="it-IT" sz="2400" b="1" dirty="0">
                <a:solidFill>
                  <a:srgbClr val="FF0000"/>
                </a:solidFill>
              </a:rPr>
              <a:t>differenziale tra: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it-IT" b="1" dirty="0"/>
              <a:t>Epatite alcolica </a:t>
            </a:r>
          </a:p>
          <a:p>
            <a:pPr marL="285750" indent="-285750">
              <a:buFont typeface="Wingdings" charset="2"/>
              <a:buChar char="Ø"/>
            </a:pPr>
            <a:r>
              <a:rPr lang="it-IT" b="1" dirty="0" smtClean="0"/>
              <a:t>Scompenso </a:t>
            </a:r>
            <a:r>
              <a:rPr lang="it-IT" b="1" dirty="0"/>
              <a:t>secondario ad infezione </a:t>
            </a:r>
          </a:p>
          <a:p>
            <a:pPr marL="285750" indent="-285750">
              <a:buFont typeface="Wingdings" charset="2"/>
              <a:buChar char="Ø"/>
            </a:pPr>
            <a:r>
              <a:rPr lang="it-IT" b="1" dirty="0"/>
              <a:t>Scompenso secondario a sanguinamento gastro-intestinale</a:t>
            </a:r>
          </a:p>
          <a:p>
            <a:pPr marL="285750" indent="-285750">
              <a:buFont typeface="Wingdings" charset="2"/>
              <a:buChar char="Ø"/>
            </a:pPr>
            <a:r>
              <a:rPr lang="it-IT" b="1" dirty="0"/>
              <a:t>Tossicità da farmaci</a:t>
            </a:r>
          </a:p>
          <a:p>
            <a:pPr marL="285750" indent="-285750">
              <a:buFont typeface="Wingdings" charset="2"/>
              <a:buChar char="Ø"/>
            </a:pPr>
            <a:r>
              <a:rPr lang="it-IT" b="1" dirty="0" err="1" smtClean="0"/>
              <a:t>Avanzamanto</a:t>
            </a:r>
            <a:r>
              <a:rPr lang="it-IT" b="1" dirty="0" smtClean="0"/>
              <a:t> </a:t>
            </a:r>
            <a:r>
              <a:rPr lang="it-IT" b="1" dirty="0"/>
              <a:t>della cirrosi epatica</a:t>
            </a:r>
          </a:p>
          <a:p>
            <a:pPr marL="285750" indent="-285750">
              <a:buFont typeface="Wingdings" charset="2"/>
              <a:buChar char="Ø"/>
            </a:pPr>
            <a:endParaRPr lang="it-IT" b="1" dirty="0"/>
          </a:p>
          <a:p>
            <a:endParaRPr lang="it-IT" b="1" dirty="0">
              <a:solidFill>
                <a:srgbClr val="FF0000"/>
              </a:solidFill>
            </a:endParaRPr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dirty="0"/>
              <a:t> </a:t>
            </a:r>
          </a:p>
          <a:p>
            <a:pPr marL="285750" indent="-285750">
              <a:buFont typeface="Wingdings" charset="2"/>
              <a:buChar char="ü"/>
            </a:pPr>
            <a:endParaRPr lang="it-IT" dirty="0">
              <a:solidFill>
                <a:srgbClr val="FF0000"/>
              </a:solidFill>
            </a:endParaRPr>
          </a:p>
          <a:p>
            <a:pPr marL="285750" indent="-285750">
              <a:buFont typeface="Wingdings" charset="2"/>
              <a:buChar char="ü"/>
            </a:pPr>
            <a:endParaRPr lang="it-IT" dirty="0">
              <a:solidFill>
                <a:srgbClr val="FF0000"/>
              </a:solidFill>
            </a:endParaRPr>
          </a:p>
          <a:p>
            <a:pPr marL="285750" indent="-285750">
              <a:buFont typeface="Wingdings" charset="2"/>
              <a:buChar char="ü"/>
            </a:pPr>
            <a:endParaRPr lang="it-IT" dirty="0">
              <a:solidFill>
                <a:srgbClr val="FF0000"/>
              </a:solidFill>
            </a:endParaRPr>
          </a:p>
          <a:p>
            <a:pPr marL="285750" indent="-285750">
              <a:buFont typeface="Wingdings" charset="2"/>
              <a:buChar char="ü"/>
            </a:pPr>
            <a:endParaRPr lang="it-IT" dirty="0">
              <a:solidFill>
                <a:srgbClr val="FF0000"/>
              </a:solidFill>
            </a:endParaRPr>
          </a:p>
          <a:p>
            <a:pPr marL="285750" indent="-285750">
              <a:buFont typeface="Wingdings" charset="2"/>
              <a:buChar char="ü"/>
            </a:pP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39552" y="5373216"/>
            <a:ext cx="6657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312518" y="3573016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 smtClean="0">
                <a:solidFill>
                  <a:srgbClr val="002060"/>
                </a:solidFill>
              </a:rPr>
              <a:t> Il paziente:</a:t>
            </a:r>
          </a:p>
          <a:p>
            <a:pPr marL="285750" indent="-285750">
              <a:buFont typeface="Wingdings" charset="2"/>
              <a:buChar char="ü"/>
            </a:pPr>
            <a:r>
              <a:rPr lang="it-IT" dirty="0" smtClean="0">
                <a:solidFill>
                  <a:srgbClr val="FF0000"/>
                </a:solidFill>
              </a:rPr>
              <a:t>AST/ALT </a:t>
            </a:r>
            <a:r>
              <a:rPr lang="it-IT" dirty="0">
                <a:solidFill>
                  <a:srgbClr val="FF0000"/>
                </a:solidFill>
              </a:rPr>
              <a:t>ratio &gt;1,5</a:t>
            </a:r>
          </a:p>
          <a:p>
            <a:pPr marL="285750" indent="-285750">
              <a:buFont typeface="Wingdings" charset="2"/>
              <a:buChar char="ü"/>
            </a:pPr>
            <a:r>
              <a:rPr lang="it-IT" dirty="0" smtClean="0">
                <a:solidFill>
                  <a:srgbClr val="FF0000"/>
                </a:solidFill>
              </a:rPr>
              <a:t>Iperbilirubinemia</a:t>
            </a:r>
            <a:endParaRPr lang="it-IT" dirty="0">
              <a:solidFill>
                <a:srgbClr val="FF0000"/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it-IT" dirty="0" smtClean="0">
                <a:solidFill>
                  <a:srgbClr val="FF0000"/>
                </a:solidFill>
              </a:rPr>
              <a:t>Leucocitosi </a:t>
            </a:r>
            <a:r>
              <a:rPr lang="it-IT" dirty="0">
                <a:solidFill>
                  <a:srgbClr val="FF0000"/>
                </a:solidFill>
              </a:rPr>
              <a:t>neutrofila</a:t>
            </a:r>
          </a:p>
          <a:p>
            <a:pPr marL="285750" indent="-285750">
              <a:buFont typeface="Wingdings" charset="2"/>
              <a:buChar char="ü"/>
            </a:pPr>
            <a:r>
              <a:rPr lang="it-IT" dirty="0" smtClean="0">
                <a:solidFill>
                  <a:srgbClr val="FF0000"/>
                </a:solidFill>
              </a:rPr>
              <a:t>INR 2,09</a:t>
            </a:r>
          </a:p>
          <a:p>
            <a:pPr marL="285750" indent="-285750">
              <a:buFont typeface="Wingdings" charset="2"/>
              <a:buChar char="ü"/>
            </a:pPr>
            <a:r>
              <a:rPr lang="it-IT" sz="2000" dirty="0" smtClean="0">
                <a:solidFill>
                  <a:srgbClr val="FF0000"/>
                </a:solidFill>
              </a:rPr>
              <a:t>CONSULENZA ALCOLOGICA (Audit test): </a:t>
            </a:r>
            <a:r>
              <a:rPr lang="it-IT" dirty="0" smtClean="0"/>
              <a:t>20 </a:t>
            </a:r>
            <a:r>
              <a:rPr lang="it-IT" dirty="0"/>
              <a:t>UA/die fino a Gennaio 2016. </a:t>
            </a:r>
            <a:r>
              <a:rPr lang="it-IT" dirty="0" smtClean="0"/>
              <a:t>Da </a:t>
            </a:r>
            <a:r>
              <a:rPr lang="it-IT" dirty="0"/>
              <a:t>Gennaio ‘16 fino a 6 gg prima del ricovero almeno 4-6 UA </a:t>
            </a:r>
            <a:r>
              <a:rPr lang="it-IT" dirty="0" smtClean="0"/>
              <a:t>ai </a:t>
            </a:r>
            <a:r>
              <a:rPr lang="it-IT" dirty="0"/>
              <a:t>pasti </a:t>
            </a:r>
          </a:p>
          <a:p>
            <a:pPr>
              <a:buFont typeface="Wingdings" charset="2"/>
              <a:buChar char="ü"/>
            </a:pPr>
            <a:endParaRPr lang="it-IT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charset="2"/>
              <a:buChar char="ü"/>
            </a:pPr>
            <a:endParaRPr lang="it-IT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charset="2"/>
              <a:buChar char="ü"/>
            </a:pPr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461" y="87991"/>
            <a:ext cx="791003" cy="1521161"/>
          </a:xfrm>
          <a:prstGeom prst="rect">
            <a:avLst/>
          </a:prstGeom>
        </p:spPr>
      </p:pic>
      <p:sp>
        <p:nvSpPr>
          <p:cNvPr id="13" name="Cornice 12"/>
          <p:cNvSpPr/>
          <p:nvPr/>
        </p:nvSpPr>
        <p:spPr>
          <a:xfrm>
            <a:off x="467544" y="2003525"/>
            <a:ext cx="1872208" cy="417363"/>
          </a:xfrm>
          <a:prstGeom prst="fram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2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75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6512" y="-52040"/>
            <a:ext cx="6347713" cy="1320800"/>
          </a:xfrm>
        </p:spPr>
        <p:txBody>
          <a:bodyPr/>
          <a:lstStyle/>
          <a:p>
            <a:r>
              <a:rPr lang="it-IT" b="1" dirty="0" err="1">
                <a:ln w="12700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  <a:r>
              <a:rPr lang="it-IT" b="1" dirty="0" err="1">
                <a:ln w="12700">
                  <a:solidFill>
                    <a:srgbClr val="00B0F0"/>
                  </a:solidFill>
                  <a:prstDash val="solid"/>
                </a:ln>
              </a:rPr>
              <a:t>lcohol</a:t>
            </a:r>
            <a:r>
              <a:rPr lang="it-IT" b="1" dirty="0">
                <a:ln w="12700">
                  <a:solidFill>
                    <a:srgbClr val="00B0F0"/>
                  </a:solidFill>
                  <a:prstDash val="solid"/>
                </a:ln>
              </a:rPr>
              <a:t> </a:t>
            </a:r>
            <a:r>
              <a:rPr lang="it-IT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</a:rPr>
              <a:t>U</a:t>
            </a:r>
            <a:r>
              <a:rPr lang="it-IT" b="1" dirty="0">
                <a:ln w="12700">
                  <a:solidFill>
                    <a:srgbClr val="00B0F0"/>
                  </a:solidFill>
                  <a:prstDash val="solid"/>
                </a:ln>
              </a:rPr>
              <a:t>se </a:t>
            </a:r>
            <a:r>
              <a:rPr lang="it-IT" b="1" dirty="0" err="1">
                <a:ln w="12700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  <a:r>
              <a:rPr lang="it-IT" b="1" dirty="0" err="1">
                <a:ln w="12700">
                  <a:solidFill>
                    <a:srgbClr val="00B0F0"/>
                  </a:solidFill>
                  <a:prstDash val="solid"/>
                </a:ln>
              </a:rPr>
              <a:t>isorders</a:t>
            </a:r>
            <a:r>
              <a:rPr lang="it-IT" b="1" dirty="0">
                <a:ln w="12700">
                  <a:solidFill>
                    <a:srgbClr val="00B0F0"/>
                  </a:solidFill>
                  <a:prstDash val="solid"/>
                </a:ln>
              </a:rPr>
              <a:t> </a:t>
            </a:r>
            <a:r>
              <a:rPr lang="it-IT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</a:rPr>
              <a:t>I</a:t>
            </a:r>
            <a:r>
              <a:rPr lang="it-IT" b="1" dirty="0">
                <a:ln w="12700">
                  <a:solidFill>
                    <a:srgbClr val="00B0F0"/>
                  </a:solidFill>
                  <a:prstDash val="solid"/>
                </a:ln>
              </a:rPr>
              <a:t>nventory </a:t>
            </a:r>
            <a:r>
              <a:rPr lang="it-IT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</a:rPr>
              <a:t>T</a:t>
            </a:r>
            <a:r>
              <a:rPr lang="it-IT" b="1" dirty="0">
                <a:ln w="12700">
                  <a:solidFill>
                    <a:srgbClr val="00B0F0"/>
                  </a:solidFill>
                  <a:prstDash val="solid"/>
                </a:ln>
              </a:rPr>
              <a:t>est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3" y="1124744"/>
            <a:ext cx="6811489" cy="3921766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79" y="5102324"/>
            <a:ext cx="2750193" cy="198884"/>
          </a:xfrm>
          <a:prstGeom prst="rect">
            <a:avLst/>
          </a:prstGeom>
        </p:spPr>
      </p:pic>
      <p:sp>
        <p:nvSpPr>
          <p:cNvPr id="7" name="Parentesi graffa chiusa 6"/>
          <p:cNvSpPr/>
          <p:nvPr/>
        </p:nvSpPr>
        <p:spPr>
          <a:xfrm>
            <a:off x="7059322" y="1628800"/>
            <a:ext cx="412514" cy="1008112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Parentesi graffa chiusa 7"/>
          <p:cNvSpPr/>
          <p:nvPr/>
        </p:nvSpPr>
        <p:spPr>
          <a:xfrm>
            <a:off x="7072764" y="2636912"/>
            <a:ext cx="379556" cy="1296144"/>
          </a:xfrm>
          <a:prstGeom prst="rightBrac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Parentesi graffa chiusa 10"/>
          <p:cNvSpPr/>
          <p:nvPr/>
        </p:nvSpPr>
        <p:spPr>
          <a:xfrm>
            <a:off x="7072764" y="3933056"/>
            <a:ext cx="390606" cy="99882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7471836" y="19795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Consumo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7436632" y="3131676"/>
            <a:ext cx="1455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Dipendenza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7452320" y="4078813"/>
            <a:ext cx="1359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Problemi </a:t>
            </a:r>
          </a:p>
          <a:p>
            <a:r>
              <a:rPr lang="it-IT" b="1" dirty="0"/>
              <a:t>alcol-relati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22930" y="5589240"/>
            <a:ext cx="4021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357022"/>
            <a:ext cx="2368443" cy="114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7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9" y="609600"/>
            <a:ext cx="6633784" cy="1320800"/>
          </a:xfrm>
        </p:spPr>
        <p:txBody>
          <a:bodyPr/>
          <a:lstStyle/>
          <a:p>
            <a:r>
              <a:rPr lang="it-IT" b="1" dirty="0" smtClean="0">
                <a:ln w="12700">
                  <a:solidFill>
                    <a:srgbClr val="00B0F0"/>
                  </a:solidFill>
                  <a:prstDash val="solid"/>
                </a:ln>
              </a:rPr>
              <a:t>Definizione di </a:t>
            </a:r>
            <a:r>
              <a:rPr lang="it-IT" b="1" smtClean="0">
                <a:ln w="12700">
                  <a:solidFill>
                    <a:srgbClr val="00B0F0"/>
                  </a:solidFill>
                  <a:prstDash val="solid"/>
                </a:ln>
              </a:rPr>
              <a:t>Epatite Alcolica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7591" y="1628800"/>
            <a:ext cx="7058745" cy="4536504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 smtClean="0"/>
              <a:t>Ittero ingravescente</a:t>
            </a:r>
          </a:p>
          <a:p>
            <a:r>
              <a:rPr lang="it-IT" b="1" dirty="0" smtClean="0"/>
              <a:t>Malessere</a:t>
            </a:r>
          </a:p>
          <a:p>
            <a:r>
              <a:rPr lang="it-IT" b="1" dirty="0" smtClean="0"/>
              <a:t>Febbre (anche in assenza di infezione in atto)</a:t>
            </a:r>
          </a:p>
          <a:p>
            <a:r>
              <a:rPr lang="it-IT" b="1" dirty="0" smtClean="0"/>
              <a:t>Malnutrizione, Calo ponderale </a:t>
            </a:r>
          </a:p>
          <a:p>
            <a:endParaRPr lang="it-IT" b="1" dirty="0"/>
          </a:p>
          <a:p>
            <a:r>
              <a:rPr lang="it-IT" b="1" dirty="0" smtClean="0"/>
              <a:t>AST/ALT &gt;1.5-2</a:t>
            </a:r>
          </a:p>
          <a:p>
            <a:r>
              <a:rPr lang="it-IT" b="1" dirty="0" smtClean="0"/>
              <a:t>Leucocitosi neutrofila</a:t>
            </a:r>
          </a:p>
          <a:p>
            <a:r>
              <a:rPr lang="it-IT" b="1" dirty="0" smtClean="0"/>
              <a:t>Iperbilirubinemia (&gt;50 </a:t>
            </a:r>
            <a:r>
              <a:rPr lang="it-IT" b="1" dirty="0" err="1" smtClean="0"/>
              <a:t>mcM</a:t>
            </a:r>
            <a:r>
              <a:rPr lang="it-IT" b="1" dirty="0" smtClean="0"/>
              <a:t>/L)</a:t>
            </a:r>
          </a:p>
          <a:p>
            <a:endParaRPr lang="it-IT" b="1" dirty="0"/>
          </a:p>
          <a:p>
            <a:pPr marL="0" indent="0">
              <a:buNone/>
            </a:pPr>
            <a:r>
              <a:rPr lang="it-IT" b="1" u="sng" dirty="0" smtClean="0"/>
              <a:t>Nelle forme severe:</a:t>
            </a:r>
          </a:p>
          <a:p>
            <a:pPr marL="0" indent="0">
              <a:buNone/>
            </a:pPr>
            <a:endParaRPr lang="it-IT" b="1" dirty="0" smtClean="0"/>
          </a:p>
          <a:p>
            <a:r>
              <a:rPr lang="it-IT" b="1" dirty="0" smtClean="0"/>
              <a:t>Prolungamento INR</a:t>
            </a:r>
          </a:p>
          <a:p>
            <a:r>
              <a:rPr lang="it-IT" b="1" dirty="0" smtClean="0"/>
              <a:t>Ipoalbuminemia</a:t>
            </a:r>
          </a:p>
          <a:p>
            <a:r>
              <a:rPr lang="it-IT" b="1" dirty="0" err="1" smtClean="0"/>
              <a:t>Piastrinopenia</a:t>
            </a:r>
            <a:endParaRPr lang="it-IT" b="1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093296"/>
            <a:ext cx="3274394" cy="236792"/>
          </a:xfrm>
          <a:prstGeom prst="rect">
            <a:avLst/>
          </a:prstGeom>
        </p:spPr>
      </p:pic>
      <p:pic>
        <p:nvPicPr>
          <p:cNvPr id="5" name="Segnaposto contenut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453336"/>
            <a:ext cx="2788072" cy="15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9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18090"/>
            <a:ext cx="7560840" cy="1320800"/>
          </a:xfrm>
        </p:spPr>
        <p:txBody>
          <a:bodyPr>
            <a:normAutofit/>
          </a:bodyPr>
          <a:lstStyle/>
          <a:p>
            <a:r>
              <a:rPr lang="it-IT" b="1" u="sng" dirty="0">
                <a:ln w="12700">
                  <a:solidFill>
                    <a:srgbClr val="00B0F0"/>
                  </a:solidFill>
                  <a:prstDash val="solid"/>
                </a:ln>
              </a:rPr>
              <a:t>AH: Algoritmo di Diagnosi e Trattamento</a:t>
            </a:r>
            <a:endParaRPr lang="it-IT" u="sng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93072"/>
            <a:ext cx="5490278" cy="1344040"/>
          </a:xfr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31172"/>
            <a:ext cx="6590789" cy="157774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3" y="1110742"/>
            <a:ext cx="8921728" cy="525658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784" y="6555432"/>
            <a:ext cx="2750193" cy="198884"/>
          </a:xfrm>
          <a:prstGeom prst="rect">
            <a:avLst/>
          </a:prstGeom>
        </p:spPr>
      </p:pic>
      <p:cxnSp>
        <p:nvCxnSpPr>
          <p:cNvPr id="7" name="Connettore 1 6">
            <a:extLst>
              <a:ext uri="{FF2B5EF4-FFF2-40B4-BE49-F238E27FC236}">
                <a16:creationId xmlns="" xmlns:a16="http://schemas.microsoft.com/office/drawing/2014/main" id="{3B0A699F-4213-E14E-9C08-9D3FD4CFE2B7}"/>
              </a:ext>
            </a:extLst>
          </p:cNvPr>
          <p:cNvCxnSpPr>
            <a:cxnSpLocks/>
          </p:cNvCxnSpPr>
          <p:nvPr/>
        </p:nvCxnSpPr>
        <p:spPr>
          <a:xfrm>
            <a:off x="2771800" y="6367326"/>
            <a:ext cx="23042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="" xmlns:a16="http://schemas.microsoft.com/office/drawing/2014/main" id="{32B868C0-9BE7-A14A-8035-028CC2B63E46}"/>
              </a:ext>
            </a:extLst>
          </p:cNvPr>
          <p:cNvCxnSpPr>
            <a:cxnSpLocks/>
          </p:cNvCxnSpPr>
          <p:nvPr/>
        </p:nvCxnSpPr>
        <p:spPr>
          <a:xfrm>
            <a:off x="5223656" y="6367326"/>
            <a:ext cx="19786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18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02212"/>
            <a:ext cx="6347713" cy="1320800"/>
          </a:xfrm>
        </p:spPr>
        <p:txBody>
          <a:bodyPr/>
          <a:lstStyle/>
          <a:p>
            <a:r>
              <a:rPr lang="is-IS" b="1" dirty="0">
                <a:ln w="12700">
                  <a:solidFill>
                    <a:srgbClr val="00B0F0"/>
                  </a:solidFill>
                  <a:prstDash val="solid"/>
                </a:ln>
              </a:rPr>
              <a:t>…il nostro paziente</a:t>
            </a:r>
            <a:r>
              <a:rPr lang="it-IT" b="1" dirty="0">
                <a:ln w="12700">
                  <a:solidFill>
                    <a:srgbClr val="00B0F0"/>
                  </a:solidFill>
                  <a:prstDash val="solid"/>
                </a:ln>
              </a:rPr>
              <a:t/>
            </a:r>
            <a:br>
              <a:rPr lang="it-IT" b="1" dirty="0">
                <a:ln w="12700">
                  <a:solidFill>
                    <a:srgbClr val="00B0F0"/>
                  </a:solidFill>
                  <a:prstDash val="solid"/>
                </a:ln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599" y="1916832"/>
            <a:ext cx="6347714" cy="388077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endParaRPr lang="it-IT" dirty="0"/>
          </a:p>
          <a:p>
            <a:pPr>
              <a:buFont typeface="Wingdings" charset="2"/>
              <a:buChar char="ü"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51520" y="508518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630783"/>
            <a:ext cx="2104008" cy="11798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6948120" y="4830440"/>
            <a:ext cx="7120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44</a:t>
            </a:r>
            <a:r>
              <a:rPr lang="de-DE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it-IT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94627" y="4898284"/>
            <a:ext cx="65489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cap="none" spc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mDF</a:t>
            </a:r>
            <a:r>
              <a:rPr lang="pt-BR" sz="20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4.6 * [(PT – PT </a:t>
            </a:r>
            <a:r>
              <a:rPr lang="pt-BR" sz="2000" b="1" cap="none" spc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</a:t>
            </a:r>
            <a:r>
              <a:rPr lang="pt-BR" sz="20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pt-BR" sz="2000" b="1" cap="none" spc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controllo</a:t>
            </a:r>
            <a:r>
              <a:rPr lang="pt-BR" sz="20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 + </a:t>
            </a:r>
            <a:r>
              <a:rPr lang="pt-BR" sz="2000" b="1" cap="none" spc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Bilirubina</a:t>
            </a:r>
            <a:r>
              <a:rPr lang="pt-BR" sz="20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pt-BR" sz="2000" b="1" cap="none" spc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totale</a:t>
            </a:r>
            <a:r>
              <a:rPr lang="pt-BR" sz="20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]</a:t>
            </a:r>
            <a:endParaRPr lang="it-IT" sz="20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736" y="6388046"/>
            <a:ext cx="2750193" cy="19888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16620"/>
            <a:ext cx="6781800" cy="3492500"/>
          </a:xfrm>
          <a:prstGeom prst="rect">
            <a:avLst/>
          </a:prstGeom>
        </p:spPr>
      </p:pic>
      <p:sp>
        <p:nvSpPr>
          <p:cNvPr id="14" name="Cornice 13"/>
          <p:cNvSpPr/>
          <p:nvPr/>
        </p:nvSpPr>
        <p:spPr>
          <a:xfrm>
            <a:off x="6948120" y="4850957"/>
            <a:ext cx="655160" cy="49476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80" y="153009"/>
            <a:ext cx="921864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1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_ Seminario Dirigenti 2016" id="{5ACF2AD0-9D08-E14B-942F-B79B0F69619E}" vid="{4B5AFD1A-43A8-0B43-88B5-30102379EE5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_ Seminario Dirigenti 2016</Template>
  <TotalTime>79</TotalTime>
  <Words>1052</Words>
  <Application>Microsoft Macintosh PowerPoint</Application>
  <PresentationFormat>Presentazione su schermo (4:3)</PresentationFormat>
  <Paragraphs>291</Paragraphs>
  <Slides>35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3" baseType="lpstr">
      <vt:lpstr>Calibri</vt:lpstr>
      <vt:lpstr>Calibri Light</vt:lpstr>
      <vt:lpstr>Helvetica</vt:lpstr>
      <vt:lpstr>Times New Roman</vt:lpstr>
      <vt:lpstr>Wingdings</vt:lpstr>
      <vt:lpstr>Wingdings 3</vt:lpstr>
      <vt:lpstr>Arial</vt:lpstr>
      <vt:lpstr>Tema di Office</vt:lpstr>
      <vt:lpstr>    </vt:lpstr>
      <vt:lpstr>Presentazione di PowerPoint</vt:lpstr>
      <vt:lpstr>      </vt:lpstr>
      <vt:lpstr>Esame Obiettivo ed E.E. </vt:lpstr>
      <vt:lpstr>      Diagnosi </vt:lpstr>
      <vt:lpstr>Alcohol Use Disorders Inventory Test</vt:lpstr>
      <vt:lpstr>Definizione di Epatite Alcolica</vt:lpstr>
      <vt:lpstr>AH: Algoritmo di Diagnosi e Trattamento</vt:lpstr>
      <vt:lpstr>…il nostro paziente </vt:lpstr>
      <vt:lpstr>Paziente ad alto rischio prima… </vt:lpstr>
      <vt:lpstr>Prima di iniziare terapia medica: Screening infettivologico </vt:lpstr>
      <vt:lpstr>Presentazione di PowerPoint</vt:lpstr>
      <vt:lpstr>Presentazione di PowerPoint</vt:lpstr>
      <vt:lpstr>AH: paziente ad alto rischio</vt:lpstr>
      <vt:lpstr>Presentazione di PowerPoint</vt:lpstr>
      <vt:lpstr>Presentazione di PowerPoint</vt:lpstr>
      <vt:lpstr>AH: paziente ad alto rischio</vt:lpstr>
      <vt:lpstr>Presentazione di PowerPoint</vt:lpstr>
      <vt:lpstr>Presentazione di PowerPoint</vt:lpstr>
      <vt:lpstr>Valutazione trapiantologica ma…</vt:lpstr>
      <vt:lpstr>Presentazione di PowerPoint</vt:lpstr>
      <vt:lpstr>Presentazione di PowerPoint</vt:lpstr>
      <vt:lpstr>  </vt:lpstr>
      <vt:lpstr>Infezioni all’ingresso     Vs     Infezioni durante il ricovero </vt:lpstr>
      <vt:lpstr>Valutazione trapiantologica</vt:lpstr>
      <vt:lpstr>Opzioni terapeutiche future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Alessandro Pintore</cp:lastModifiedBy>
  <cp:revision>26</cp:revision>
  <cp:lastPrinted>2016-12-02T11:41:50Z</cp:lastPrinted>
  <dcterms:created xsi:type="dcterms:W3CDTF">2016-12-13T10:19:20Z</dcterms:created>
  <dcterms:modified xsi:type="dcterms:W3CDTF">2018-09-27T17:52:04Z</dcterms:modified>
</cp:coreProperties>
</file>