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8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70" r:id="rId9"/>
    <p:sldId id="262" r:id="rId10"/>
    <p:sldId id="263" r:id="rId11"/>
    <p:sldId id="264" r:id="rId12"/>
    <p:sldId id="265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3984"/>
    <p:restoredTop sz="78205" autoAdjust="0"/>
  </p:normalViewPr>
  <p:slideViewPr>
    <p:cSldViewPr snapToGrid="0" snapToObjects="1">
      <p:cViewPr>
        <p:scale>
          <a:sx n="70" d="100"/>
          <a:sy n="70" d="100"/>
        </p:scale>
        <p:origin x="-109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C7270-D37D-1F49-85B3-086CB584BDE1}" type="datetimeFigureOut">
              <a:rPr lang="it-IT" smtClean="0"/>
              <a:pPr/>
              <a:t>28/02/2020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E1AC7-5B5F-CC44-868D-BE72F59175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73608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44B09-0B71-9345-87D5-D856163DEF87}" type="datetime1">
              <a:rPr lang="it-IT" smtClean="0"/>
              <a:pPr/>
              <a:t>28/02/2020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723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0BEA-1ABA-3E4D-9285-31BC1D1C7D9B}" type="datetime1">
              <a:rPr lang="it-IT" smtClean="0"/>
              <a:pPr/>
              <a:t>28/02/2020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1835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D491-DBF0-964C-A2C3-B5B080F3A10E}" type="datetime1">
              <a:rPr lang="it-IT" smtClean="0"/>
              <a:pPr/>
              <a:t>28/02/2020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9478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6812-A8F9-5141-8765-625E7554A6EB}" type="datetime1">
              <a:rPr lang="it-IT" smtClean="0"/>
              <a:pPr/>
              <a:t>28/02/2020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06313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C4306-C835-C645-AA6C-2D501957B15B}" type="datetime1">
              <a:rPr lang="it-IT" smtClean="0"/>
              <a:pPr/>
              <a:t>28/02/2020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5643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600A-C41F-AF46-BCFD-3062E52B1A36}" type="datetime1">
              <a:rPr lang="it-IT" smtClean="0"/>
              <a:pPr/>
              <a:t>28/02/2020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2961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3B44-1E24-3A42-84CA-89B3742262EF}" type="datetime1">
              <a:rPr lang="it-IT" smtClean="0"/>
              <a:pPr/>
              <a:t>28/02/2020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189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2DC4-5D81-E64C-9E50-14E872CB4FAB}" type="datetime1">
              <a:rPr lang="it-IT" smtClean="0"/>
              <a:pPr/>
              <a:t>28/02/2020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1986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D5314-2647-3A4A-9132-698E3E9A63E7}" type="datetime1">
              <a:rPr lang="it-IT" smtClean="0"/>
              <a:pPr/>
              <a:t>28/02/2020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9930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2E7C-DFAD-684D-9E01-92052132A995}" type="datetime1">
              <a:rPr lang="it-IT" smtClean="0"/>
              <a:pPr/>
              <a:t>28/02/2020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7518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787DC-9E60-1846-90DB-51B50F73818D}" type="datetime1">
              <a:rPr lang="it-IT" smtClean="0"/>
              <a:pPr/>
              <a:t>28/02/2020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3135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E7431-46B8-964D-9952-381C2B1AD2B1}" type="datetime1">
              <a:rPr lang="it-IT" smtClean="0"/>
              <a:pPr/>
              <a:t>28/02/2020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61B0-514C-C14D-A55C-B456B56894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638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0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79708" y="1123627"/>
            <a:ext cx="8422360" cy="3900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ClrTx/>
              <a:buFontTx/>
              <a:buNone/>
            </a:pPr>
            <a:r>
              <a:rPr lang="it-IT" altLang="it-IT" b="1" i="1" dirty="0" smtClean="0">
                <a:latin typeface="Times New Roman" charset="0"/>
                <a:ea typeface="Lucida Sans Unicode" charset="0"/>
                <a:cs typeface="Lucida Sans Unicode" charset="0"/>
              </a:rPr>
              <a:t> UN CASO DI EPATITE ACUTA TIPO DRESS SYNDROME</a:t>
            </a:r>
          </a:p>
          <a:p>
            <a:pPr>
              <a:lnSpc>
                <a:spcPct val="95000"/>
              </a:lnSpc>
              <a:buClrTx/>
              <a:buFontTx/>
              <a:buNone/>
            </a:pPr>
            <a:endParaRPr lang="it-IT" altLang="it-IT" b="1" i="1" dirty="0" smtClean="0">
              <a:latin typeface="Times New Roman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ClrTx/>
              <a:buFontTx/>
              <a:buNone/>
            </a:pPr>
            <a:endParaRPr lang="it-IT" altLang="it-IT" b="1" i="1" dirty="0" smtClean="0">
              <a:latin typeface="Times New Roman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ClrTx/>
              <a:buFontTx/>
              <a:buNone/>
            </a:pPr>
            <a:endParaRPr lang="it-IT" altLang="it-IT" b="1" i="1" dirty="0" smtClean="0">
              <a:latin typeface="Times New Roman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ClrTx/>
              <a:buFontTx/>
              <a:buNone/>
            </a:pPr>
            <a:endParaRPr lang="it-IT" altLang="it-IT" b="1" i="1" dirty="0" smtClean="0">
              <a:latin typeface="Times New Roman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ClrTx/>
              <a:buFontTx/>
              <a:buNone/>
            </a:pPr>
            <a:endParaRPr lang="it-IT" altLang="it-IT" b="1" i="1" dirty="0" smtClean="0">
              <a:latin typeface="Times New Roman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ClrTx/>
              <a:buFontTx/>
              <a:buNone/>
            </a:pPr>
            <a:endParaRPr lang="it-IT" altLang="it-IT" b="1" i="1" dirty="0" smtClean="0">
              <a:latin typeface="Times New Roman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ClrTx/>
              <a:buFontTx/>
              <a:buNone/>
            </a:pPr>
            <a:endParaRPr lang="it-IT" altLang="it-IT" b="1" i="1" dirty="0" smtClean="0">
              <a:latin typeface="Times New Roman" charset="0"/>
              <a:ea typeface="Lucida Sans Unicode" charset="0"/>
              <a:cs typeface="Lucida Sans Unicode" charset="0"/>
            </a:endParaRPr>
          </a:p>
          <a:p>
            <a:pPr>
              <a:lnSpc>
                <a:spcPct val="95000"/>
              </a:lnSpc>
              <a:buClrTx/>
              <a:buFontTx/>
              <a:buNone/>
            </a:pPr>
            <a:r>
              <a:rPr lang="it-IT" altLang="it-IT" b="1" i="1" dirty="0" smtClean="0">
                <a:latin typeface="Times New Roman" charset="0"/>
                <a:ea typeface="Lucida Sans Unicode" charset="0"/>
                <a:cs typeface="Lucida Sans Unicode" charset="0"/>
              </a:rPr>
              <a:t>DIRETTORE:</a:t>
            </a:r>
          </a:p>
          <a:p>
            <a:pPr>
              <a:lnSpc>
                <a:spcPct val="95000"/>
              </a:lnSpc>
              <a:buClrTx/>
              <a:buFontTx/>
              <a:buNone/>
            </a:pPr>
            <a:r>
              <a:rPr lang="it-IT" altLang="it-IT" b="1" i="1" dirty="0" smtClean="0">
                <a:latin typeface="Times New Roman" charset="0"/>
                <a:ea typeface="Lucida Sans Unicode" charset="0"/>
                <a:cs typeface="Lucida Sans Unicode" charset="0"/>
              </a:rPr>
              <a:t>Prof. A. Di Leo</a:t>
            </a:r>
          </a:p>
          <a:p>
            <a:pPr>
              <a:lnSpc>
                <a:spcPct val="95000"/>
              </a:lnSpc>
              <a:buClrTx/>
              <a:buFontTx/>
              <a:buNone/>
            </a:pPr>
            <a:r>
              <a:rPr lang="it-IT" altLang="it-IT" b="1" i="1" dirty="0" smtClean="0">
                <a:latin typeface="Times New Roman" charset="0"/>
                <a:ea typeface="Lucida Sans Unicode" charset="0"/>
                <a:cs typeface="Lucida Sans Unicode" charset="0"/>
              </a:rPr>
              <a:t>TUTOR:                                                   MEDICO  SPECIALIZZANDO</a:t>
            </a:r>
          </a:p>
          <a:p>
            <a:pPr>
              <a:lnSpc>
                <a:spcPct val="95000"/>
              </a:lnSpc>
              <a:buClrTx/>
              <a:buFontTx/>
              <a:buNone/>
            </a:pPr>
            <a:r>
              <a:rPr lang="it-IT" altLang="it-IT" b="1" i="1" dirty="0" smtClean="0">
                <a:latin typeface="Times New Roman" charset="0"/>
                <a:ea typeface="Lucida Sans Unicode" charset="0"/>
                <a:cs typeface="Lucida Sans Unicode" charset="0"/>
              </a:rPr>
              <a:t>Prof. Michele Barone                                       Dott.ssa Paolillo Rosa</a:t>
            </a:r>
          </a:p>
          <a:p>
            <a:pPr>
              <a:lnSpc>
                <a:spcPct val="95000"/>
              </a:lnSpc>
              <a:buClrTx/>
              <a:buFontTx/>
              <a:buNone/>
            </a:pPr>
            <a:r>
              <a:rPr lang="it-IT" altLang="it-IT" b="1" i="1" dirty="0" smtClean="0">
                <a:latin typeface="Times New Roman" charset="0"/>
                <a:ea typeface="Lucida Sans Unicode" charset="0"/>
                <a:cs typeface="Lucida Sans Unicode" charset="0"/>
              </a:rPr>
              <a:t>Bari, 07/02/2020 </a:t>
            </a:r>
          </a:p>
          <a:p>
            <a:pPr>
              <a:lnSpc>
                <a:spcPct val="95000"/>
              </a:lnSpc>
              <a:buClrTx/>
              <a:buFontTx/>
              <a:buNone/>
            </a:pPr>
            <a:r>
              <a:rPr lang="it-IT" altLang="it-IT" b="1" i="1" dirty="0" smtClean="0">
                <a:latin typeface="Times New Roman" charset="0"/>
                <a:ea typeface="Lucida Sans Unicode" charset="0"/>
                <a:cs typeface="Lucida Sans Unicode" charset="0"/>
              </a:rPr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DEFINIZIONE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2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2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La DRESS syndrome (Drug Reaction with Eosinophlia and Systemic Syntoms)  una reazione da ipersensibilità farmaco indotta complessa e potenzialmente fatale.</a:t>
            </a:r>
          </a:p>
          <a:p>
            <a:pPr marL="0" indent="0" algn="just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Questa include eruzioni cutanee, alterazioni ematologiche (eosinofilia, linfocitosi atipica, piastrinopenia),linfoadenopatia ed interessamento di altri organi ed apparati.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000" b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000" b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000" b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1600" i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1600" i="1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1600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Investing Allergol Clin Immunol 2020 Vol 30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EPIDEMIOLOGIA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955" y="1825625"/>
            <a:ext cx="8307091" cy="4102477"/>
          </a:xfrm>
        </p:spPr>
        <p:txBody>
          <a:bodyPr>
            <a:normAutofit/>
          </a:bodyPr>
          <a:lstStyle/>
          <a:p>
            <a:pPr marL="0" indent="0" algn="just"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RegiSCAR, un regitro di farmaco-epidemiologia riporta il primo caso di DRESS nel 2003.</a:t>
            </a:r>
          </a:p>
          <a:p>
            <a:pPr marL="0" indent="0" algn="just"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 dati sull’incidenza sono scarsi e si stima che variano da 1/1000 a  1/10.000 anno.</a:t>
            </a:r>
          </a:p>
          <a:p>
            <a:pPr marL="0" indent="0" algn="just"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La prevalenza varia da 2 a 10 casi /100.000 nella popolazione generale.</a:t>
            </a:r>
          </a:p>
          <a:p>
            <a:pPr marL="0" indent="0" algn="just"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Le patologie maggiormente associate sono l’HIV (28,8%), l’atopia (21,9%) ed epilessia.</a:t>
            </a:r>
          </a:p>
          <a:p>
            <a:pPr marL="0" indent="0" algn="just">
              <a:spcAft>
                <a:spcPct val="0"/>
              </a:spcAft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La mortalità va dal 3,8 % al 10% e le cause sono l’insufficienza multiorgano, la necrosi epatica, lo shock, l’emorragia polmonare e la sepsi.</a:t>
            </a:r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EZIOPATOGENESI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9708" y="1825625"/>
            <a:ext cx="8361336" cy="4351338"/>
          </a:xfrm>
        </p:spPr>
        <p:txBody>
          <a:bodyPr/>
          <a:lstStyle/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Gli anticonvulsivanti (in particolare la carbamazepina), l’allopurinolo,i sulfonamidi, la minociclina e la vancomicina sono i farmaci più comunemente interessati.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Sono stati descritti anche casi da piperacillina/tazobactam.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Fattori di rischio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 principali fattori di rischio sono: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Infezioni virali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Alleli HLA farmaco-specifici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Polimorfismi enzimatici in geni coinvolti nel metabolismo dei farmaci (ad es il citocromo P450)</a:t>
            </a:r>
          </a:p>
          <a:p>
            <a:pPr marL="0" indent="0" algn="just">
              <a:spcAft>
                <a:spcPct val="0"/>
              </a:spcAft>
              <a:buClr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EZIOPATOGENESI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5" name="Picture 2" descr="C:\Users\r.paolillo\Desktop\tabella_farmaci_DRESS-1024x43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1836549"/>
            <a:ext cx="7886700" cy="3804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it-IT" altLang="it-IT" sz="2400" b="1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EZIOPATOGENESI</a:t>
            </a:r>
            <a:r>
              <a:rPr lang="it-IT" altLang="it-IT" sz="2400" b="1" i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it-IT" altLang="it-IT" sz="2400" b="1" i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5" name="Picture 2" descr="C:\Users\r.paolillo\Desktop\dress-syndrome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4136" y="1825625"/>
            <a:ext cx="5795728" cy="4179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EZIOPATOGENESI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9193" y="1883043"/>
            <a:ext cx="7996157" cy="3905573"/>
          </a:xfrm>
        </p:spPr>
        <p:txBody>
          <a:bodyPr/>
          <a:lstStyle/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La precisa patogenesi rimane incerta, ma fattori chiave rimangono una risposta immunitaria farmaco-specifica e la riattivazione di un virus.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C’è una stretta e complessa correlazione tra riattivazione di un’infezione da herpesvirus e risposta immunitaria, ove la prima è considerata una condizione che richiede immunodepressione.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buClr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EZIOPATOGENESI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È una reazione di ipersensibilità di tipo IV-b, mediata dalle cellule T (con profilo Th2) che attraverso il rilascio di citochine e chemochine come IL4, IL5, ed IL13 portano all’attivazione e all’aumento degli eosinofili.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15</a:t>
            </a:fld>
            <a:endParaRPr lang="it-IT"/>
          </a:p>
        </p:txBody>
      </p:sp>
      <p:pic>
        <p:nvPicPr>
          <p:cNvPr id="5" name="Picture 2" descr="C:\Users\r.paolillo\Desktop\meccanismo ipersens d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" y="3084163"/>
            <a:ext cx="7886700" cy="3401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SINTOMI CLINICI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34531"/>
          </a:xfrm>
        </p:spPr>
        <p:txBody>
          <a:bodyPr/>
          <a:lstStyle/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La DRESS è caratterizzata da un insieme di segni sintomatici ed asintomatici.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Le manifestazioni cliniche si verificano da 2 a 8 settimane dopo l’inizio della terapia con il farmaco chiamato in causa.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Le alterazioni biochimiche asintomatiche possono precedere i sintomi clinici.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SINTOMI CUTANEI: </a:t>
            </a: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cominciano con un’eruzione morbilliforme, con prurito che interessa tutto il corpo a cui possono essere associati pustole, vescicole e bolle. Negli stadi avanzati il rash può progredire ad eritrodermia o dermatite esfoliativa. Si può associare edema facciale nel 25% dei casi.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5" name="Picture 2" descr="C:\Users\r.paolillo\Desktop\cute d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52427" y="5075695"/>
            <a:ext cx="1836549" cy="1584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448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SINTOMI CLINICI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495586"/>
            <a:ext cx="7886700" cy="4990455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SINTOMI SISTEMICI: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la febbre è presente nel 90% dei casi. In genere precede le manifestazioni cutanee di diversi giorni e raggiunge picchi di 38 °C.</a:t>
            </a:r>
            <a:endParaRPr lang="it-IT" altLang="it-IT" sz="2200" u="sng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L’interessamento degli organi interni si verifica dall’85% al 96% dei casi e ne determina la severità.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Interessamento epatico: 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è il più frequente nella DRESS (75% dei casi). Può essere presente epatomegalia, ma spesso è asintomatico con l’alterazione degli esami di funzionalità epatica. La forma più comune è quella colestatica, ma può anche sopraggiungere necrosi epatica o insufficienza epatica tanto da richiedere il trapianto.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Interessamento renale: 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si verifica dal 10 al 30 % dei casi.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Interessamento polmonare: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si verifica dal 5% al 25% dei casi ed include polmoniti interstiziali, pleuriti e sindrome da distress respiratorio acuto.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Interessamento cardiaco: 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si presenta con pericarditi e miocarditi eosinofile.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u="sng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SINTOMI CLINICI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007031"/>
            <a:ext cx="7886700" cy="3882325"/>
          </a:xfrm>
        </p:spPr>
        <p:txBody>
          <a:bodyPr/>
          <a:lstStyle/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Interessamento gastrointestinale: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le manifestzioni più frequenti sono le gastroenteriti, ma si possono evidenziare erosioni mucosali con relativo sanguinamento, enteropatia proteino-disperdente, coliti e pancreatiti.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Interessamento cerebrale: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si verifica raramente ed include encefaliti, meningiti e lesioni simil vasculitiche.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Disordini endocrinologici: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sono spesso sequele di altri disturbi per es. diabete mellito post pancreatite.</a:t>
            </a:r>
            <a:endParaRPr lang="it-IT" altLang="it-IT" sz="2200" u="sng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u="sng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CASO CLINICO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6203" y="1433593"/>
            <a:ext cx="8477573" cy="5184184"/>
          </a:xfrm>
        </p:spPr>
        <p:txBody>
          <a:bodyPr>
            <a:noAutofit/>
          </a:bodyPr>
          <a:lstStyle/>
          <a:p>
            <a:pPr marL="0" indent="0" algn="just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PZ: 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T.B. Anni 46aa</a:t>
            </a:r>
          </a:p>
          <a:p>
            <a:pPr marL="0" indent="0" algn="just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ANAMNESI PATOLOGICA FAMILIARE: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Nulla da segnalare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2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ANAMNESI PATOLOGICA REMOTA: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Storia di potus da circa 20 anni (circa 4-5 unità alcoliche/die)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Fumatore di circa 30 sigarette/die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200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ANAMNESI PATOLOGICA PROSSIMA: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 ottobre 2017 esegue visita cardiologica che,sulla base degli esami ematochimici e dei fattori di rischio, consiglia assunzione di allopurinolo 300mg/die. Il paziente avvia suddetta terapia e la sospende autonomamente dopo circa due settimane.</a:t>
            </a:r>
          </a:p>
          <a:p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526941"/>
            <a:ext cx="7886700" cy="953147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ESAMI DI LABORATORIO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635071"/>
            <a:ext cx="7886700" cy="4721280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Leucocitosi eosinofila &gt; 1500/mm</a:t>
            </a:r>
            <a:r>
              <a:rPr lang="az-Cyrl-AZ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з</a:t>
            </a: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Eosinofilia trasiente &gt; di 700/mm</a:t>
            </a:r>
            <a:r>
              <a:rPr lang="az-Cyrl-AZ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з</a:t>
            </a: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Leucocitosi con linfociti atipici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Leucopenia e/o linfocitopenia all’insorgenza della sindrome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Riduzione delle piastrine e/o emoglobina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Riduzione dei livelli di immunoglobuline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Alterazioni degli indici di funzionalità epatica: ALT &gt;100U/L o un aumento &gt; di 2 volte il limite superiore; o aumento della bilirubina,AST o fosfatasi alcalina &gt; di 2 volte il limite superiore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Alterazione della funzionalità renale: aumento della creatinina (più di 1,5 volte rispetto al livello baseline del paziente), proteinuria di circa 1 gr/die, ematuria, riduzione del GFR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Aumento di amilasi e lipasi di più di 2 volte rispetto al limite superiore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Aumento del CPK &gt; di 2 volte rispetto al limite superiore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u="sng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dirty="0" smtClean="0">
                <a:latin typeface="Times New Roman" charset="0"/>
                <a:ea typeface="Times New Roman" charset="0"/>
                <a:cs typeface="Times New Roman" charset="0"/>
              </a:rPr>
              <a:t>DIAGNOSI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02122"/>
          </a:xfrm>
        </p:spPr>
        <p:txBody>
          <a:bodyPr/>
          <a:lstStyle/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Anamnesi e valutazione di segni e sintomi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Reperti di laboratorio e valutazione di eventuale interessamento d’organo 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Reperti bioptici: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Biopsia cutanea: i reperti non sono patognomonici e sono variabili. Si può riscontrare un infiltrato linfocitario superficiale e </a:t>
            </a:r>
            <a:r>
              <a:rPr lang="it-IT" altLang="it-IT" sz="22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perivascolare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, spesso sono presenti linfociti atipici, </a:t>
            </a:r>
            <a:r>
              <a:rPr lang="it-IT" altLang="it-IT" sz="22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ipercheratosi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it-IT" altLang="it-IT" sz="22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discheratosi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e </a:t>
            </a:r>
            <a:r>
              <a:rPr lang="it-IT" altLang="it-IT" sz="2200" dirty="0" err="1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spongiosi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5" name="Picture 2" descr="C:\Users\r.paolillo\Desktop\isto dre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2068" y="4381231"/>
            <a:ext cx="3697119" cy="2146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83227"/>
          </a:xfrm>
        </p:spPr>
        <p:txBody>
          <a:bodyPr>
            <a:normAutofit/>
          </a:bodyPr>
          <a:lstStyle/>
          <a:p>
            <a:pPr algn="ctr"/>
            <a:r>
              <a:rPr lang="it-IT" altLang="it-IT" sz="2400" b="1" dirty="0" smtClean="0">
                <a:latin typeface="Times New Roman" charset="0"/>
                <a:ea typeface="Times New Roman" charset="0"/>
                <a:cs typeface="Times New Roman" charset="0"/>
              </a:rPr>
              <a:t>DIAGNOSI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8712" y="1526583"/>
            <a:ext cx="8166638" cy="465038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Biopsia epatica: pattern di epatite acuta con infiammazione lobulare e foci di necrosi epatocitaria ed infiltrato di granulociti eosinofili. Possono essere presenti infiammazione portale e colestasi.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5" name="Picture 2" descr="C:\Users\r.paolillo\Desktop\Figura-5-Biopsia-hepatica-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3546" y="2564969"/>
            <a:ext cx="2193010" cy="1216616"/>
          </a:xfrm>
          <a:prstGeom prst="rect">
            <a:avLst/>
          </a:prstGeom>
          <a:noFill/>
        </p:spPr>
      </p:pic>
      <p:sp>
        <p:nvSpPr>
          <p:cNvPr id="6" name="Rettangolo 5"/>
          <p:cNvSpPr/>
          <p:nvPr/>
        </p:nvSpPr>
        <p:spPr>
          <a:xfrm>
            <a:off x="480448" y="3781585"/>
            <a:ext cx="792738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Biopsia linfonodale: il quadro è di iperplasia indotta dal processo virale con linfociti atipici che può simulare un linfoma.</a:t>
            </a:r>
          </a:p>
          <a:p>
            <a:pPr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0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Biopsia renale: mostra un quadro di nefrite tubulo-interstiziale con edema e linfociti, istiociti, eosinofili e plasmacellule.</a:t>
            </a:r>
          </a:p>
          <a:p>
            <a:pPr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7" name="Picture 3" descr="C:\Users\r.paolillo\Desktop\bx ren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644" y="4802741"/>
            <a:ext cx="2696705" cy="1712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dirty="0" smtClean="0">
                <a:latin typeface="Times New Roman" charset="0"/>
                <a:ea typeface="Times New Roman" charset="0"/>
                <a:cs typeface="Times New Roman" charset="0"/>
              </a:rPr>
              <a:t>DIAGNOSI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Identificazione del farmaco che ha causato la DRESS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Test allergologici “in vivo”: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patch test e prick test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Test allergologici “ in vitro”: 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test di trasformazione linfocitaria (LTT) che raggiunge sensibilità e specificità del 100%; analisi delle citochine post stimolazione con il farmaco interessato utilizzando il metodo ELISA.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5" name="Picture 2" descr="C:\Users\r.paolillo\Desktop\pric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4624" y="3921071"/>
            <a:ext cx="3045416" cy="2154265"/>
          </a:xfrm>
          <a:prstGeom prst="rect">
            <a:avLst/>
          </a:prstGeom>
          <a:noFill/>
        </p:spPr>
      </p:pic>
      <p:pic>
        <p:nvPicPr>
          <p:cNvPr id="6" name="Picture 3" descr="C:\Users\r.paolillo\Desktop\t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2320" y="3921071"/>
            <a:ext cx="2857500" cy="2154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526941"/>
            <a:ext cx="7886700" cy="976395"/>
          </a:xfrm>
        </p:spPr>
        <p:txBody>
          <a:bodyPr>
            <a:normAutofit/>
          </a:bodyPr>
          <a:lstStyle/>
          <a:p>
            <a:pPr algn="ctr"/>
            <a:r>
              <a:rPr lang="it-IT" altLang="it-IT" sz="2400" b="1" dirty="0" smtClean="0">
                <a:latin typeface="Times New Roman" charset="0"/>
                <a:ea typeface="Times New Roman" charset="0"/>
                <a:cs typeface="Times New Roman" charset="0"/>
              </a:rPr>
              <a:t>DIAGNOSI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Valutazione della severità del danno d’organo.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966" y="2136763"/>
            <a:ext cx="4837227" cy="431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r.paolillo\Desktop\acute-kidney-injury-5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1194" y="2340244"/>
            <a:ext cx="3859078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30460"/>
          </a:xfrm>
        </p:spPr>
        <p:txBody>
          <a:bodyPr>
            <a:normAutofit/>
          </a:bodyPr>
          <a:lstStyle/>
          <a:p>
            <a:pPr algn="ctr"/>
            <a:r>
              <a:rPr lang="it-IT" altLang="it-IT" sz="24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REGISCAR DRESS SCORING SYSTEM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5" name="Picture 2" descr="C:\Users\r.paolillo\Desktop\The-RegiSCAR-scoring-system-for-diagnosing-DRESS-syndrom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1681567"/>
            <a:ext cx="7886700" cy="4812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526941"/>
            <a:ext cx="7886700" cy="1007391"/>
          </a:xfrm>
        </p:spPr>
        <p:txBody>
          <a:bodyPr>
            <a:normAutofit/>
          </a:bodyPr>
          <a:lstStyle/>
          <a:p>
            <a:pPr algn="ctr"/>
            <a:r>
              <a:rPr lang="it-IT" altLang="it-IT" sz="24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REGISCAR DRESS SCORING SYSTEM</a:t>
            </a:r>
            <a:endParaRPr lang="it-IT" sz="24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5" name="Picture 2" descr="C:\Users\r.paolillo\Desktop\criter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8650" y="1790054"/>
            <a:ext cx="8003906" cy="4566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PROGNOSI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502975"/>
            <a:ext cx="7886700" cy="2975676"/>
          </a:xfrm>
        </p:spPr>
        <p:txBody>
          <a:bodyPr/>
          <a:lstStyle/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Fattori prognostici negativi</a:t>
            </a: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: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La DRESS da allopurinolo ed anticonvulsivanti 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L’interessamento epatico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L’infezione da herpesvirus ed in particolare da HHV6 e CMV</a:t>
            </a:r>
          </a:p>
          <a:p>
            <a:pPr>
              <a:buNone/>
            </a:pPr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TRATTAMENTO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Misure precoci nel management della DRESS syndrome: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Sospensione di tutti i farmai, se possibile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Ospedalizzazione del paziente nei casi severi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Valutazione multidisciplinare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 caso di DRESS SYNDROME NON SEVERA: definita dal non interessamento d’organo o dalla presenza di DILI/AKI allo stadio 1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Corticosteroidi topici 2-3 vv/die per 1 settimana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Stretto follow up clinico ( ogni 24h) e biochimico (ogni 24-72h) per rivalutare costantemente la severità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 smtClean="0"/>
              <a:t>TRATTAMENTO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779853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DRESS SYNDROME SEVERA: si definisce tale quando vi è danno d’organo moderato/severo con DILI/AKI di stadio ≥ 2, emofagocitosi o interessamento polmonare o cardiaco.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Avviare terapia con metilprednisolone orale 60-120 mg/die o prednisone ev 40-60 mg/die con riduzione di 5-10 mg alla settimana con tapering in 4-6 settimane.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Se si verifica un relapse al tapering con lo steroide è necessario aumentare nuovamente lo steroide con un tapering più lento.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Se la terapia steroidea è inefficace avviare terapia con altri farmaci sebbene il livello di evidenza sia basso: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Ciclosporina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Immunoglobuline ev 2mg/Kg associate a terapia steroidea sistemica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Plasmaferesi (specialmente se i è un interessamento multiorgano)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 casi refrattari ed avanzati consultare specialisti per eventuale trapianto d’organo (fegato-rene)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CASO CLINICO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8713" y="1690689"/>
            <a:ext cx="8415580" cy="4486274"/>
          </a:xfrm>
        </p:spPr>
        <p:txBody>
          <a:bodyPr>
            <a:normAutofit/>
          </a:bodyPr>
          <a:lstStyle/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Novembre 2017 DH c/o l’U.O. di  Dermatologia di questo nosocomio per stato eritrodermico.Durante la degenza esegue: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Esami ematchimici: WBC 9,03 Hb13, Ne% 67,Eo %2,3, PLT 334, indici di funzionalità epatica, renale e pancreatica nella norma, IgE  nella norma.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Esegue biopsia cutanea “sezione di cute e sottocute da biopsia incisionale con ipercheratosi finemente desquamante, acantosi, focale spongiosi, moderato infiltrato flogistico prevalentemente linfomonocitario dermico superficiale perivascolare,risalita dei vasi capillari all’apice delle papille”.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CD: quadro compatibile con la diagnosi clinica di psoriasi per cui avvia terapia con metilprednisone per os 25 mg/die con riduzione di 5 mg fino a successivo controllo dermatologico.</a:t>
            </a:r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 smtClean="0"/>
              <a:t>TRATTAMENTO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Una nuova frontiera terapeutica è rappresentata dall’utilizzo, nei casi refrattari alla terapia steroidea e alla rescue therapy, di un anticorpo monoclonale antiIgE  OMALIZUMAB.</a:t>
            </a:r>
          </a:p>
          <a:p>
            <a:pPr marL="0" indent="0" algn="just">
              <a:lnSpc>
                <a:spcPct val="100000"/>
              </a:lnSpc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Questo trattamento è stato approvato per  l’asma allergico e per l’orticaria cronica con riscontro di IgE &gt;700 UI/mL.</a:t>
            </a:r>
          </a:p>
          <a:p>
            <a:pPr marL="0" indent="0" algn="just">
              <a:lnSpc>
                <a:spcPct val="100000"/>
              </a:lnSpc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Può essere prescritto off-label per la sindrome di Churg Strauss, broncopolmoniti allergiche da aspergillosi, angioedema e DRESS syndrome.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CASO CLINICO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altLang="it-IT" sz="2000" i="1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RITORNANDO AL NOSTRO PAZIENTE…..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5" name="Picture 4" descr="C:\Users\r.paolillo\Desktop\se-non-temi-l-incoerenza-trovi-la-felic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9764" y="2526225"/>
            <a:ext cx="4548752" cy="3324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542441"/>
            <a:ext cx="7886700" cy="736170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 smtClean="0">
                <a:solidFill>
                  <a:srgbClr val="000000"/>
                </a:solidFill>
                <a:latin typeface="Times New Roman" charset="0"/>
                <a:cs typeface="Times New Roman" charset="0"/>
              </a:rPr>
              <a:t>CASO CLINICO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487836"/>
            <a:ext cx="7886700" cy="5233639"/>
          </a:xfrm>
        </p:spPr>
        <p:txBody>
          <a:bodyPr/>
          <a:lstStyle/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Dunque rivalutando la diagnosi e la severità del caso del nostro paziente: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Presenza di dermatite eritrodermico-desquamativa con edema facciale 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Febbre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Ipereosinofilia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Alla TC: linfoadenopatia ed interstiziopatia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Piastrinopenia ed anemia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Interessamento epatico con DILI di stadio &gt;2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31</a:t>
            </a:fld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4132390" y="4898222"/>
            <a:ext cx="484632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084882" y="6198985"/>
            <a:ext cx="5501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                                   RegiSCAR DRESS score &gt;5</a:t>
            </a:r>
            <a:endParaRPr lang="it-IT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400" b="1" dirty="0" smtClean="0"/>
              <a:t>CASO CLINICO</a:t>
            </a:r>
            <a:endParaRPr lang="it-IT" sz="24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18508"/>
          </a:xfrm>
        </p:spPr>
        <p:txBody>
          <a:bodyPr/>
          <a:lstStyle/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Si avvia terapia per una DRESS SYNDROME SEVERA con steroide ev.                  1 mg/Kg/die, successivamente sommistrato per os  alla dimissione  con tapering lento in 8 settimane.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Gia’ durante il ricovero si assiste alla normalizzazione dei valori di bilirubina, indici di funzionalità epatica, eosinofili, piastrine ed emoglobina e progressivo miglioramento del quadro cutaneo.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5" name="Picture 2" descr="C:\Users\r.paolillo\Desktop\thI379PV1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2462" y="3923853"/>
            <a:ext cx="3815488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33</a:t>
            </a:fld>
            <a:endParaRPr lang="it-IT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19" y="557939"/>
            <a:ext cx="10080625" cy="6300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 rot="10173654" flipV="1">
            <a:off x="2874968" y="5972874"/>
            <a:ext cx="3778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b="1" dirty="0" smtClean="0">
                <a:latin typeface="Times New Roman" charset="0"/>
                <a:ea typeface="Lucida Sans Unicode" charset="0"/>
                <a:cs typeface="Lucida Sans Unicode" charset="0"/>
              </a:rPr>
              <a:t>GRAZIE PER L'ATTENZIONE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CASO CLINICO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2956" y="1825625"/>
            <a:ext cx="8345837" cy="4351338"/>
          </a:xfrm>
        </p:spPr>
        <p:txBody>
          <a:bodyPr>
            <a:noAutofit/>
          </a:bodyPr>
          <a:lstStyle/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Dicembre 2017: accesso al P.S. di questo nosocomio per improvvisa comparsa di ittero per cui viene ricoverato c/o U.O. Di Chirurgia dove esegue: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Esami ematochimici: WBC 9,2 Ne% 77, Eo% 2,9 PLT 240, bilirubina totale 24,6 ; bilirubina diretta 20,08; indiretta 4,62, AST x 46,8; ALT x29,6; GGT x 8,18; PCR 45;PT 1,75; lipasi e amilasi nella norma.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Autoimmunità con riscontro di ANA positività 1/80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TAC TAP “ torace con segni di BPCO di tipo enfisematoso, presenza di </a:t>
            </a:r>
            <a:r>
              <a:rPr lang="it-IT" altLang="it-IT" sz="2200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interstiziopatia.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 Piccoli linfonodi in loggia di Barety e carenali. Fegato con segni di epatopatia cronica. VBI e VBE nella norma. Reni, milza, pancreas nella norma. </a:t>
            </a:r>
            <a:r>
              <a:rPr lang="it-IT" altLang="it-IT" sz="2200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Alcuni linfonodi di circa1 cm 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 sede iliaca esterna bilateralmente”.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Non essendoci urgenze chirurgiche viene trasferito c/o la nostra U.O.</a:t>
            </a:r>
          </a:p>
          <a:p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CASO CLINICO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7714" y="1690689"/>
            <a:ext cx="8632557" cy="4345901"/>
          </a:xfrm>
        </p:spPr>
        <p:txBody>
          <a:bodyPr>
            <a:noAutofit/>
          </a:bodyPr>
          <a:lstStyle/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Si procede con l’anamnesi  e con la sospensione della terapia steroidea in corso.</a:t>
            </a:r>
          </a:p>
          <a:p>
            <a:pPr marL="0" indent="0" algn="just">
              <a:spcAft>
                <a:spcPct val="0"/>
              </a:spcAft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Si esegue EO che evidenzia: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Temperatura corporea 38,5°C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Paziente itterico con cute di tutto il corpo che si presentava eritrodermica e desquamante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Presenza di edema periorbitario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EOP: alcuni crepitii alle basi bilateralmente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EOC: ndp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EOA: addome trattabile, poco dolente alla palpazione, normotimpanismo plessico, peristalsi presente. Fegato e milza palpabili</a:t>
            </a:r>
            <a:r>
              <a:rPr lang="it-IT" altLang="it-IT" sz="16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CASO CLINICO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0447" y="1825625"/>
            <a:ext cx="8034903" cy="3947494"/>
          </a:xfrm>
        </p:spPr>
        <p:txBody>
          <a:bodyPr/>
          <a:lstStyle/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latin typeface="Times New Roman" charset="0"/>
                <a:ea typeface="Times New Roman" charset="0"/>
                <a:cs typeface="Times New Roman" charset="0"/>
              </a:rPr>
              <a:t>ESAMI EMATOCHIMICI 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(28/12/17): bilirubina totale 22,3 mg/dl, diretta 17,65 mg/dl, AST x 14,3,ALT x 11,4, GGT x 10,7, ALP x 2,2, WBC 7,69, Hb12,8 g/dl PLT182.000/µl,IgG IgA,IgM normali </a:t>
            </a:r>
            <a:r>
              <a:rPr lang="it-IT" altLang="it-IT" sz="2200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IgE 10.030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; emocolture negative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Ricerca di virus epatotropi maggiori : anti HAV totali positivi, HBsAg e anti HBs negativi, antiHBc totali positivi , anti HBc IgM negativi, HBeAg e antiHBe negativi, antiHCV negativi.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Ricerca di virus epatotropi minori con riscontro di </a:t>
            </a:r>
            <a:r>
              <a:rPr lang="it-IT" altLang="it-IT" sz="2200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positività di IgM del CMV  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e ricerca del DNA con riscontro di numero di copie di 1056 copie/ml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CASO CLINICO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6461" y="1825625"/>
            <a:ext cx="8268346" cy="4342700"/>
          </a:xfrm>
        </p:spPr>
        <p:txBody>
          <a:bodyPr/>
          <a:lstStyle/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Alla luce della positività per il CMV si richiede consulenza infettivologica che ritiene di non dover trattare tale infezione.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Ponendo attenzione sul valore delle IgE e sull’anamnesi farmacologica si richiede consulenza allergologica che, valutando gli esami ematochimici, in consederazione del progressivo aumento del numero assoluto degli eosinofili (28/12/17 0,14 /mm³;03/01/18 0,17/mm³; 07/01/18 4,5/mm³) e dell’interessamento sistemico, pone il dubbio diagnostico per una DILI tipo DRESS syndrome.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Si eseguono Prist 100 kUA/l e IgE specifiche per farmaci (Rast risultato negativo per i farmaci testati nel pannello).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Si richiede rivalutazione del vetrino della biopsia cutanea.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628650" y="534692"/>
            <a:ext cx="7886700" cy="1155997"/>
          </a:xfrm>
        </p:spPr>
        <p:txBody>
          <a:bodyPr>
            <a:normAutofit/>
          </a:bodyPr>
          <a:lstStyle/>
          <a:p>
            <a:pPr algn="ctr"/>
            <a:r>
              <a:rPr lang="it-IT" altLang="it-IT" sz="2400" b="1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CASO CLINICO</a:t>
            </a:r>
            <a:endParaRPr lang="it-IT" sz="24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i="1" dirty="0" smtClean="0">
                <a:latin typeface="Times New Roman" charset="0"/>
                <a:ea typeface="Times New Roman" charset="0"/>
                <a:cs typeface="Times New Roman" charset="0"/>
              </a:rPr>
              <a:t>QUALI POSSONO ESSERE LE IPOTESI DIAGNOSTICHE?</a:t>
            </a:r>
          </a:p>
          <a:p>
            <a:pPr marL="0" indent="0" algn="ctr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sz="2000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i="1" dirty="0" smtClean="0">
                <a:latin typeface="Times New Roman" charset="0"/>
                <a:ea typeface="Times New Roman" charset="0"/>
                <a:cs typeface="Times New Roman" charset="0"/>
              </a:rPr>
              <a:t>CHE FARE?</a:t>
            </a:r>
            <a:endParaRPr lang="it-IT" sz="22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7" name="Picture 4" descr="C:\Users\r.paolillo\Desktop\se-non-temi-l-incoerenza-trovi-la-felici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915" y="3611105"/>
            <a:ext cx="3789336" cy="2745246"/>
          </a:xfrm>
          <a:prstGeom prst="rect">
            <a:avLst/>
          </a:prstGeom>
          <a:noFill/>
        </p:spPr>
      </p:pic>
      <p:pic>
        <p:nvPicPr>
          <p:cNvPr id="8" name="Picture 3" descr="C:\Users\r.paolillo\Desktop\Pho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4252" y="3611106"/>
            <a:ext cx="3564610" cy="2745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altLang="it-IT" sz="2400" b="1" i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CASO CLINICO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6203" y="1825625"/>
            <a:ext cx="8392333" cy="4530726"/>
          </a:xfrm>
        </p:spPr>
        <p:txBody>
          <a:bodyPr>
            <a:normAutofit fontScale="92500"/>
          </a:bodyPr>
          <a:lstStyle/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Nel frattempo, nel dubbio che si possa trattare di un’epatite acuta steroide relata o da virus epatotropo minore, si rimane attendisti da un punto di vista terapeutico e si prosegue con il monitoraggio clinico e biochimico del paziente.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Si riscontra: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Persistente incremento della bilirubina diretta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Incremento del numero assoluto degli eosinofili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Febbre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Riduzione dell’emoglobina 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(da valori di 12,8 g/dl all’ingresso sino a 9,3 g/dl)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Progressiva </a:t>
            </a:r>
            <a:r>
              <a:rPr lang="it-IT" altLang="it-IT" sz="2200" u="sng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riduzione delle piastrine </a:t>
            </a: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sino ad un minimo di 5.000/µl, per cui si è fatto il test con EDTA e citrato per escludere una pseudopiastrinopenia e la ricerca di anticorpi antiPLT risultati negativi.</a:t>
            </a:r>
          </a:p>
          <a:p>
            <a:pPr marL="0" indent="0" algn="just">
              <a:spcAft>
                <a:spcPct val="0"/>
              </a:spcAft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it-IT" altLang="it-IT" sz="22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Dopo qualche giorno ci contatta l’U.O. Di Dermatologia che conferma il quadro istologico di </a:t>
            </a:r>
            <a:r>
              <a:rPr lang="it-IT" altLang="it-IT" sz="2200" b="1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DRESS SYNDROME</a:t>
            </a:r>
          </a:p>
          <a:p>
            <a:pPr marL="0" indent="0" algn="just">
              <a:spcAft>
                <a:spcPct val="0"/>
              </a:spcAft>
              <a:buFont typeface="Wingdings" pitchFamily="2" charset="2"/>
              <a:buChar char="ü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it-IT" altLang="it-IT" dirty="0" smtClean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261B0-514C-C14D-A55C-B456B5689405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de _ Seminario Dirigenti 2016" id="{5ACF2AD0-9D08-E14B-942F-B79B0F69619E}" vid="{4B5AFD1A-43A8-0B43-88B5-30102379EE52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_ Seminario Dirigenti 2016</Template>
  <TotalTime>249</TotalTime>
  <Words>2177</Words>
  <Application>Microsoft Office PowerPoint</Application>
  <PresentationFormat>Presentazione su schermo (4:3)</PresentationFormat>
  <Paragraphs>224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Tema di Office</vt:lpstr>
      <vt:lpstr>Diapositiva 0</vt:lpstr>
      <vt:lpstr>CASO CLINICO</vt:lpstr>
      <vt:lpstr>CASO CLINICO</vt:lpstr>
      <vt:lpstr>CASO CLINICO</vt:lpstr>
      <vt:lpstr>CASO CLINICO</vt:lpstr>
      <vt:lpstr>CASO CLINICO</vt:lpstr>
      <vt:lpstr>CASO CLINICO</vt:lpstr>
      <vt:lpstr>CASO CLINICO</vt:lpstr>
      <vt:lpstr>CASO CLINICO</vt:lpstr>
      <vt:lpstr>DEFINIZIONE</vt:lpstr>
      <vt:lpstr>EPIDEMIOLOGIA</vt:lpstr>
      <vt:lpstr>EZIOPATOGENESI</vt:lpstr>
      <vt:lpstr>EZIOPATOGENESI</vt:lpstr>
      <vt:lpstr>EZIOPATOGENESI </vt:lpstr>
      <vt:lpstr>EZIOPATOGENESI</vt:lpstr>
      <vt:lpstr>EZIOPATOGENESI</vt:lpstr>
      <vt:lpstr>SINTOMI CLINICI</vt:lpstr>
      <vt:lpstr>SINTOMI CLINICI</vt:lpstr>
      <vt:lpstr>SINTOMI CLINICI</vt:lpstr>
      <vt:lpstr>ESAMI DI LABORATORIO</vt:lpstr>
      <vt:lpstr>DIAGNOSI</vt:lpstr>
      <vt:lpstr>DIAGNOSI</vt:lpstr>
      <vt:lpstr>DIAGNOSI</vt:lpstr>
      <vt:lpstr>DIAGNOSI</vt:lpstr>
      <vt:lpstr>REGISCAR DRESS SCORING SYSTEM</vt:lpstr>
      <vt:lpstr>REGISCAR DRESS SCORING SYSTEM</vt:lpstr>
      <vt:lpstr>PROGNOSI</vt:lpstr>
      <vt:lpstr>TRATTAMENTO</vt:lpstr>
      <vt:lpstr>TRATTAMENTO</vt:lpstr>
      <vt:lpstr>TRATTAMENTO</vt:lpstr>
      <vt:lpstr>CASO CLINICO</vt:lpstr>
      <vt:lpstr>CASO CLINICO</vt:lpstr>
      <vt:lpstr>CASO CLINICO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Giuseppe</cp:lastModifiedBy>
  <cp:revision>43</cp:revision>
  <cp:lastPrinted>2016-12-02T11:41:50Z</cp:lastPrinted>
  <dcterms:created xsi:type="dcterms:W3CDTF">2016-12-13T10:19:20Z</dcterms:created>
  <dcterms:modified xsi:type="dcterms:W3CDTF">2020-02-28T15:42:51Z</dcterms:modified>
</cp:coreProperties>
</file>