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4" r:id="rId1"/>
  </p:sldMasterIdLst>
  <p:notesMasterIdLst>
    <p:notesMasterId r:id="rId26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81" r:id="rId20"/>
    <p:sldId id="282" r:id="rId21"/>
    <p:sldId id="279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84"/>
    <p:restoredTop sz="86394"/>
  </p:normalViewPr>
  <p:slideViewPr>
    <p:cSldViewPr snapToGrid="0" snapToObjects="1">
      <p:cViewPr>
        <p:scale>
          <a:sx n="80" d="100"/>
          <a:sy n="80" d="100"/>
        </p:scale>
        <p:origin x="594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Andamento</a:t>
            </a:r>
            <a:r>
              <a:rPr lang="en-US" dirty="0"/>
              <a:t> </a:t>
            </a:r>
            <a:r>
              <a:rPr lang="en-US" dirty="0" err="1"/>
              <a:t>indici</a:t>
            </a:r>
            <a:r>
              <a:rPr lang="en-US" baseline="0" dirty="0"/>
              <a:t> di </a:t>
            </a:r>
            <a:r>
              <a:rPr lang="en-US" baseline="0" dirty="0" err="1"/>
              <a:t>citolisi</a:t>
            </a:r>
            <a:r>
              <a:rPr lang="en-US" baseline="0" dirty="0"/>
              <a:t> </a:t>
            </a:r>
            <a:r>
              <a:rPr lang="en-US" baseline="0" dirty="0" err="1"/>
              <a:t>epatica</a:t>
            </a:r>
            <a:endParaRPr lang="en-US" dirty="0"/>
          </a:p>
        </c:rich>
      </c:tx>
      <c:layout>
        <c:manualLayout>
          <c:xMode val="edge"/>
          <c:yMode val="edge"/>
          <c:x val="0.18167212895555007"/>
          <c:y val="7.68059821310177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Foglio1!$A$2:$A$9</c:f>
              <c:numCache>
                <c:formatCode>d\-mmm</c:formatCode>
                <c:ptCount val="8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</c:numCache>
            </c:numRef>
          </c:cat>
          <c:val>
            <c:numRef>
              <c:f>Foglio1!$B$2:$B$9</c:f>
              <c:numCache>
                <c:formatCode>General</c:formatCode>
                <c:ptCount val="8"/>
                <c:pt idx="0">
                  <c:v>26</c:v>
                </c:pt>
                <c:pt idx="1">
                  <c:v>41</c:v>
                </c:pt>
                <c:pt idx="2">
                  <c:v>54</c:v>
                </c:pt>
                <c:pt idx="3">
                  <c:v>65</c:v>
                </c:pt>
                <c:pt idx="4">
                  <c:v>43</c:v>
                </c:pt>
                <c:pt idx="5">
                  <c:v>21</c:v>
                </c:pt>
                <c:pt idx="6">
                  <c:v>18</c:v>
                </c:pt>
                <c:pt idx="7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09-4CBD-9E68-BBD2597513D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ALT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Foglio1!$A$2:$A$9</c:f>
              <c:numCache>
                <c:formatCode>d\-mmm</c:formatCode>
                <c:ptCount val="8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</c:numCache>
            </c:numRef>
          </c:cat>
          <c:val>
            <c:numRef>
              <c:f>Foglio1!$C$2:$C$9</c:f>
              <c:numCache>
                <c:formatCode>General</c:formatCode>
                <c:ptCount val="8"/>
                <c:pt idx="0">
                  <c:v>38</c:v>
                </c:pt>
                <c:pt idx="1">
                  <c:v>60</c:v>
                </c:pt>
                <c:pt idx="2">
                  <c:v>71</c:v>
                </c:pt>
                <c:pt idx="3">
                  <c:v>93</c:v>
                </c:pt>
                <c:pt idx="4">
                  <c:v>85</c:v>
                </c:pt>
                <c:pt idx="5">
                  <c:v>59</c:v>
                </c:pt>
                <c:pt idx="6">
                  <c:v>45</c:v>
                </c:pt>
                <c:pt idx="7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9-4CBD-9E68-BBD259751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32736"/>
        <c:axId val="6938624"/>
      </c:lineChart>
      <c:dateAx>
        <c:axId val="6932736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crossAx val="6938624"/>
        <c:crosses val="autoZero"/>
        <c:auto val="1"/>
        <c:lblOffset val="100"/>
        <c:baseTimeUnit val="days"/>
      </c:dateAx>
      <c:valAx>
        <c:axId val="6938624"/>
        <c:scaling>
          <c:orientation val="minMax"/>
          <c:max val="100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Valori</a:t>
                </a:r>
                <a:r>
                  <a:rPr lang="en-US" dirty="0"/>
                  <a:t>	</a:t>
                </a:r>
                <a:r>
                  <a:rPr lang="en-US" baseline="0" dirty="0"/>
                  <a:t> x </a:t>
                </a:r>
                <a:r>
                  <a:rPr lang="en-US" baseline="0" dirty="0" err="1"/>
                  <a:t>v.n.m</a:t>
                </a:r>
                <a:r>
                  <a:rPr lang="en-US" baseline="0" dirty="0"/>
                  <a:t>.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932736"/>
        <c:crosses val="autoZero"/>
        <c:crossBetween val="between"/>
        <c:majorUnit val="10"/>
        <c:minorUnit val="2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Andamento</a:t>
            </a:r>
            <a:r>
              <a:rPr lang="en-US" dirty="0"/>
              <a:t> </a:t>
            </a:r>
            <a:r>
              <a:rPr lang="en-US" dirty="0" err="1"/>
              <a:t>indici</a:t>
            </a:r>
            <a:r>
              <a:rPr lang="en-US" baseline="0" dirty="0"/>
              <a:t> di </a:t>
            </a:r>
            <a:r>
              <a:rPr lang="en-US" baseline="0" dirty="0" err="1"/>
              <a:t>colestasi</a:t>
            </a:r>
            <a:r>
              <a:rPr lang="en-US" baseline="0" dirty="0"/>
              <a:t> </a:t>
            </a:r>
            <a:r>
              <a:rPr lang="en-US" baseline="0" dirty="0" err="1"/>
              <a:t>epatica</a:t>
            </a:r>
            <a:endParaRPr lang="en-US" dirty="0"/>
          </a:p>
        </c:rich>
      </c:tx>
      <c:layout>
        <c:manualLayout>
          <c:xMode val="edge"/>
          <c:yMode val="edge"/>
          <c:x val="0.18167215051502214"/>
          <c:y val="3.217967903827233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GGT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Foglio1!$A$2:$A$12</c:f>
              <c:numCache>
                <c:formatCode>d\-mmm</c:formatCode>
                <c:ptCount val="11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  <c:pt idx="8">
                  <c:v>43896</c:v>
                </c:pt>
                <c:pt idx="9">
                  <c:v>43897</c:v>
                </c:pt>
                <c:pt idx="10">
                  <c:v>43900</c:v>
                </c:pt>
              </c:numCache>
            </c:numRef>
          </c:cat>
          <c:val>
            <c:numRef>
              <c:f>Foglio1!$B$2:$B$12</c:f>
              <c:numCache>
                <c:formatCode>General</c:formatCode>
                <c:ptCount val="11"/>
                <c:pt idx="0">
                  <c:v>13</c:v>
                </c:pt>
                <c:pt idx="1">
                  <c:v>13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8.5</c:v>
                </c:pt>
                <c:pt idx="9">
                  <c:v>7</c:v>
                </c:pt>
                <c:pt idx="1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70-473E-BBCB-CA10B5F57CF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ALP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Foglio1!$A$2:$A$12</c:f>
              <c:numCache>
                <c:formatCode>d\-mmm</c:formatCode>
                <c:ptCount val="11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  <c:pt idx="8">
                  <c:v>43896</c:v>
                </c:pt>
                <c:pt idx="9">
                  <c:v>43897</c:v>
                </c:pt>
                <c:pt idx="10">
                  <c:v>43900</c:v>
                </c:pt>
              </c:numCache>
            </c:numRef>
          </c:cat>
          <c:val>
            <c:numRef>
              <c:f>Foglio1!$C$2:$C$12</c:f>
              <c:numCache>
                <c:formatCode>General</c:formatCode>
                <c:ptCount val="11"/>
                <c:pt idx="0">
                  <c:v>2.5</c:v>
                </c:pt>
                <c:pt idx="1">
                  <c:v>2.5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1.5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70-473E-BBCB-CA10B5F57CF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BIL TOT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Foglio1!$A$2:$A$12</c:f>
              <c:numCache>
                <c:formatCode>d\-mmm</c:formatCode>
                <c:ptCount val="11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  <c:pt idx="8">
                  <c:v>43896</c:v>
                </c:pt>
                <c:pt idx="9">
                  <c:v>43897</c:v>
                </c:pt>
                <c:pt idx="10">
                  <c:v>43900</c:v>
                </c:pt>
              </c:numCache>
            </c:numRef>
          </c:cat>
          <c:val>
            <c:numRef>
              <c:f>Foglio1!$D$2:$D$12</c:f>
              <c:numCache>
                <c:formatCode>General</c:formatCode>
                <c:ptCount val="11"/>
                <c:pt idx="0">
                  <c:v>4.26</c:v>
                </c:pt>
                <c:pt idx="1">
                  <c:v>5.3</c:v>
                </c:pt>
                <c:pt idx="2">
                  <c:v>5.14</c:v>
                </c:pt>
                <c:pt idx="3">
                  <c:v>5.84</c:v>
                </c:pt>
                <c:pt idx="4">
                  <c:v>6.26</c:v>
                </c:pt>
                <c:pt idx="5">
                  <c:v>7.1</c:v>
                </c:pt>
                <c:pt idx="6">
                  <c:v>8.17</c:v>
                </c:pt>
                <c:pt idx="7">
                  <c:v>9.52</c:v>
                </c:pt>
                <c:pt idx="8">
                  <c:v>10.25</c:v>
                </c:pt>
                <c:pt idx="9">
                  <c:v>7.74</c:v>
                </c:pt>
                <c:pt idx="10">
                  <c:v>4.8499999999999996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70-473E-BBCB-CA10B5F57CF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BIL DIR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Foglio1!$A$2:$A$12</c:f>
              <c:numCache>
                <c:formatCode>d\-mmm</c:formatCode>
                <c:ptCount val="11"/>
                <c:pt idx="0">
                  <c:v>43887</c:v>
                </c:pt>
                <c:pt idx="1">
                  <c:v>43888</c:v>
                </c:pt>
                <c:pt idx="2">
                  <c:v>43889</c:v>
                </c:pt>
                <c:pt idx="3">
                  <c:v>43890</c:v>
                </c:pt>
                <c:pt idx="4">
                  <c:v>43891</c:v>
                </c:pt>
                <c:pt idx="5">
                  <c:v>43892</c:v>
                </c:pt>
                <c:pt idx="6">
                  <c:v>43893</c:v>
                </c:pt>
                <c:pt idx="7">
                  <c:v>43894</c:v>
                </c:pt>
                <c:pt idx="8">
                  <c:v>43896</c:v>
                </c:pt>
                <c:pt idx="9">
                  <c:v>43897</c:v>
                </c:pt>
                <c:pt idx="10">
                  <c:v>43900</c:v>
                </c:pt>
              </c:numCache>
            </c:numRef>
          </c:cat>
          <c:val>
            <c:numRef>
              <c:f>Foglio1!$E$2:$E$12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7.04</c:v>
                </c:pt>
                <c:pt idx="9">
                  <c:v>5.52</c:v>
                </c:pt>
                <c:pt idx="10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70-473E-BBCB-CA10B5F57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32736"/>
        <c:axId val="6938624"/>
      </c:lineChart>
      <c:dateAx>
        <c:axId val="6932736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crossAx val="6938624"/>
        <c:crosses val="autoZero"/>
        <c:auto val="1"/>
        <c:lblOffset val="100"/>
        <c:baseTimeUnit val="days"/>
      </c:dateAx>
      <c:valAx>
        <c:axId val="6938624"/>
        <c:scaling>
          <c:orientation val="minMax"/>
          <c:max val="15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Valori</a:t>
                </a:r>
                <a:r>
                  <a:rPr lang="en-US" dirty="0"/>
                  <a:t>	</a:t>
                </a:r>
                <a:r>
                  <a:rPr lang="en-US" baseline="0" dirty="0"/>
                  <a:t> x </a:t>
                </a:r>
                <a:r>
                  <a:rPr lang="en-US" baseline="0" dirty="0" err="1"/>
                  <a:t>v.n.m</a:t>
                </a:r>
                <a:r>
                  <a:rPr lang="en-US" baseline="0" dirty="0"/>
                  <a:t>.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932736"/>
        <c:crosses val="autoZero"/>
        <c:crossBetween val="between"/>
        <c:majorUnit val="2"/>
        <c:minorUnit val="2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7270-D37D-1F49-85B3-086CB584BDE1}" type="datetimeFigureOut">
              <a:rPr lang="it-IT" smtClean="0"/>
              <a:t>18/11/2021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1AC7-5B5F-CC44-868D-BE72F59175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60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62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24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59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0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27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37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44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95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00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E1AC7-5B5F-CC44-868D-BE72F591750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11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4B09-0B71-9345-87D5-D856163DEF87}" type="datetime1">
              <a:rPr lang="it-IT" smtClean="0"/>
              <a:t>18/11/2021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3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0BEA-1ABA-3E4D-9285-31BC1D1C7D9B}" type="datetime1">
              <a:rPr lang="it-IT" smtClean="0"/>
              <a:t>18/11/2021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3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D491-DBF0-964C-A2C3-B5B080F3A10E}" type="datetime1">
              <a:rPr lang="it-IT" smtClean="0"/>
              <a:t>18/11/2021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78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812-A8F9-5141-8765-625E7554A6EB}" type="datetime1">
              <a:rPr lang="it-IT" smtClean="0"/>
              <a:t>18/11/2021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31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4306-C835-C645-AA6C-2D501957B15B}" type="datetime1">
              <a:rPr lang="it-IT" smtClean="0"/>
              <a:t>18/11/2021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4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600A-C41F-AF46-BCFD-3062E52B1A36}" type="datetime1">
              <a:rPr lang="it-IT" smtClean="0"/>
              <a:t>18/11/2021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B44-1E24-3A42-84CA-89B3742262EF}" type="datetime1">
              <a:rPr lang="it-IT" smtClean="0"/>
              <a:t>18/11/2021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89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2DC4-5D81-E64C-9E50-14E872CB4FAB}" type="datetime1">
              <a:rPr lang="it-IT" smtClean="0"/>
              <a:t>18/11/2021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6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5314-2647-3A4A-9132-698E3E9A63E7}" type="datetime1">
              <a:rPr lang="it-IT" smtClean="0"/>
              <a:t>18/11/2021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0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2E7C-DFAD-684D-9E01-92052132A995}" type="datetime1">
              <a:rPr lang="it-IT" smtClean="0"/>
              <a:t>18/11/2021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8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7DC-9E60-1846-90DB-51B50F73818D}" type="datetime1">
              <a:rPr lang="it-IT" smtClean="0"/>
              <a:t>18/11/2021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35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7431-46B8-964D-9952-381C2B1AD2B1}" type="datetime1">
              <a:rPr lang="it-IT" smtClean="0"/>
              <a:t>18/11/2021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61B0-514C-C14D-A55C-B456B5689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3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B1D23EB0-CB61-4EB2-8F62-8315FDD22E88}"/>
              </a:ext>
            </a:extLst>
          </p:cNvPr>
          <p:cNvSpPr txBox="1">
            <a:spLocks/>
          </p:cNvSpPr>
          <p:nvPr/>
        </p:nvSpPr>
        <p:spPr>
          <a:xfrm>
            <a:off x="179748" y="3056328"/>
            <a:ext cx="8173416" cy="200709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800" b="1" dirty="0"/>
              <a:t>CASO CLINICO</a:t>
            </a:r>
            <a:br>
              <a:rPr lang="it-IT" sz="5000" b="1" u="sng" dirty="0"/>
            </a:br>
            <a:r>
              <a:rPr lang="it-IT" sz="5000" b="1" dirty="0">
                <a:solidFill>
                  <a:srgbClr val="FF0000"/>
                </a:solidFill>
              </a:rPr>
              <a:t>EPATITE ACUTA DA VIRUS E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18548F-82D3-4C05-9941-FEE01AEC4DBC}"/>
              </a:ext>
            </a:extLst>
          </p:cNvPr>
          <p:cNvSpPr txBox="1"/>
          <p:nvPr/>
        </p:nvSpPr>
        <p:spPr>
          <a:xfrm>
            <a:off x="247329" y="582658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AIF Dott. Mario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Capasso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B0F4FB-A619-48DC-A653-C4B9F74B31CD}"/>
              </a:ext>
            </a:extLst>
          </p:cNvPr>
          <p:cNvSpPr txBox="1"/>
          <p:nvPr/>
        </p:nvSpPr>
        <p:spPr>
          <a:xfrm>
            <a:off x="1475811" y="1099264"/>
            <a:ext cx="594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AZIENDA OSPEDALIERA UNIVERSITARIA FEDERICO II NAPOLI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B62F56-0B83-4D69-9901-B0EF26EB101A}"/>
              </a:ext>
            </a:extLst>
          </p:cNvPr>
          <p:cNvSpPr txBox="1"/>
          <p:nvPr/>
        </p:nvSpPr>
        <p:spPr>
          <a:xfrm>
            <a:off x="467544" y="1474421"/>
            <a:ext cx="79928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Scuola di Specializzazione in Malattie dell’Apparato Digerente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Università di Napoli “Federico II”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Direttore: Prof.ssa Filomena Morisco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Mario\Desktop\Napoli_university_seal_alfachannel.png">
            <a:extLst>
              <a:ext uri="{FF2B5EF4-FFF2-40B4-BE49-F238E27FC236}">
                <a16:creationId xmlns:a16="http://schemas.microsoft.com/office/drawing/2014/main" id="{004EDAB7-1737-4BC2-A3D6-7051560A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9" y="1077255"/>
            <a:ext cx="1228482" cy="12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gastro - Home">
            <a:extLst>
              <a:ext uri="{FF2B5EF4-FFF2-40B4-BE49-F238E27FC236}">
                <a16:creationId xmlns:a16="http://schemas.microsoft.com/office/drawing/2014/main" id="{E7BE5DB8-639A-4D71-9F1B-3DA9EA4AE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r="72088"/>
          <a:stretch/>
        </p:blipFill>
        <p:spPr bwMode="auto">
          <a:xfrm>
            <a:off x="7675779" y="1053687"/>
            <a:ext cx="784653" cy="10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4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3E1C25D-1D4B-104D-93E2-20DC2175A4B3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9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446F05DC-3452-4F7E-B694-B7CA288C6C81}"/>
              </a:ext>
            </a:extLst>
          </p:cNvPr>
          <p:cNvSpPr txBox="1">
            <a:spLocks/>
          </p:cNvSpPr>
          <p:nvPr/>
        </p:nvSpPr>
        <p:spPr>
          <a:xfrm>
            <a:off x="1672389" y="500932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ESAMI EMATOCHIMICI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D52FE7B-250F-4050-B699-5A8715891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522188"/>
              </p:ext>
            </p:extLst>
          </p:nvPr>
        </p:nvGraphicFramePr>
        <p:xfrm>
          <a:off x="312821" y="1431758"/>
          <a:ext cx="8291627" cy="514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392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355F233-4EEE-D94E-B733-A13C843A1DB1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10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468A40C-FBB2-4A83-8358-65CDB1B81935}"/>
              </a:ext>
            </a:extLst>
          </p:cNvPr>
          <p:cNvSpPr txBox="1">
            <a:spLocks/>
          </p:cNvSpPr>
          <p:nvPr/>
        </p:nvSpPr>
        <p:spPr>
          <a:xfrm>
            <a:off x="1708484" y="469842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ESAMI EMATOCHIMICI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CC3C486C-E232-4C04-B8C8-A7A0F2EF13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908893"/>
              </p:ext>
            </p:extLst>
          </p:nvPr>
        </p:nvGraphicFramePr>
        <p:xfrm>
          <a:off x="378060" y="1612842"/>
          <a:ext cx="8387880" cy="505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632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4CA8D6A-8934-4E8A-90B1-9BF5189424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41505" r="32676" b="24800"/>
          <a:stretch/>
        </p:blipFill>
        <p:spPr>
          <a:xfrm>
            <a:off x="711874" y="3717758"/>
            <a:ext cx="7803476" cy="3140241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373A8B-4B0F-4B0B-817A-02F02726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11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457ECC9-CB95-4674-B3CB-52A7573896DC}"/>
              </a:ext>
            </a:extLst>
          </p:cNvPr>
          <p:cNvSpPr txBox="1">
            <a:spLocks/>
          </p:cNvSpPr>
          <p:nvPr/>
        </p:nvSpPr>
        <p:spPr>
          <a:xfrm>
            <a:off x="1608221" y="48302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ESAMI EMATOCHIMICI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8089493-4C0C-40F9-AA4F-A6795A732ECB}"/>
              </a:ext>
            </a:extLst>
          </p:cNvPr>
          <p:cNvSpPr/>
          <p:nvPr/>
        </p:nvSpPr>
        <p:spPr>
          <a:xfrm>
            <a:off x="711874" y="1528888"/>
            <a:ext cx="7803476" cy="2616101"/>
          </a:xfrm>
          <a:prstGeom prst="rect">
            <a:avLst/>
          </a:prstGeom>
          <a:solidFill>
            <a:srgbClr val="FFFFFF"/>
          </a:solidFill>
          <a:ln w="635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QUADRO PROTEICO ELETTROFORETICO: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Prot. Tot.: 		6,4 g/dl;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Albumina: 		57.2%,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Alfa1: 		4.7%,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Alfa2: 		9.7%,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Beta1: 		5.2%,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Beta2: 		4.9%,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Gamma: 		18.3%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1 Componente monoclonale IgM k 3% e 1 Componente monoclonale IgM k 4%. 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</a:endParaRPr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82A87A38-EC77-4561-AEE9-17A4B34B03F3}"/>
              </a:ext>
            </a:extLst>
          </p:cNvPr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11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3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933BAFD-B0A2-4502-9E7F-57BBC7291550}"/>
              </a:ext>
            </a:extLst>
          </p:cNvPr>
          <p:cNvSpPr txBox="1">
            <a:spLocks/>
          </p:cNvSpPr>
          <p:nvPr/>
        </p:nvSpPr>
        <p:spPr>
          <a:xfrm>
            <a:off x="1106905" y="578617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RAGIONAMENTO CLINICO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794265D3-8129-4F42-899C-FF3C06B4CF11}"/>
              </a:ext>
            </a:extLst>
          </p:cNvPr>
          <p:cNvSpPr txBox="1">
            <a:spLocks/>
          </p:cNvSpPr>
          <p:nvPr/>
        </p:nvSpPr>
        <p:spPr>
          <a:xfrm>
            <a:off x="762000" y="1721617"/>
            <a:ext cx="7620000" cy="470912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Evidenza di epatite acuta, ad impronta prevalentemente colestatica: rialzo di GGT, ALP e bilirubina (prevalentemente diretta)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Assenza di epatopatia cronica sottostante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indaga anamnesi farmacologica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Ripetizione del profilo autoimmunitario: </a:t>
            </a:r>
            <a:b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ANA, AMA, SMA, LKM: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Ripetizione del profilo virologico:</a:t>
            </a:r>
            <a:b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escluse infezioni acute da HCV, HBV, HIV, CMV, VZV, EBV, HSV</a:t>
            </a:r>
            <a:b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 IgG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richiede sierologia per HEV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D883A54B-FDB8-4EF0-B201-757D090F8836}"/>
              </a:ext>
            </a:extLst>
          </p:cNvPr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12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3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8B78FB-2137-43D0-98AC-A3975972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13</a:t>
            </a:fld>
            <a:endParaRPr lang="it-IT"/>
          </a:p>
        </p:txBody>
      </p:sp>
      <p:pic>
        <p:nvPicPr>
          <p:cNvPr id="5" name="Picture 2" descr="C:\Users\Mario\Desktop\DUBBIO-1.png">
            <a:extLst>
              <a:ext uri="{FF2B5EF4-FFF2-40B4-BE49-F238E27FC236}">
                <a16:creationId xmlns:a16="http://schemas.microsoft.com/office/drawing/2014/main" id="{16B0EAB5-1BD5-46BF-A523-68CCBCB11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9"/>
          <a:stretch/>
        </p:blipFill>
        <p:spPr bwMode="auto">
          <a:xfrm>
            <a:off x="5581351" y="1200957"/>
            <a:ext cx="3569503" cy="4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607D6C5-0DA4-4E17-91DA-2BA6C172E1FB}"/>
              </a:ext>
            </a:extLst>
          </p:cNvPr>
          <p:cNvSpPr txBox="1">
            <a:spLocks/>
          </p:cNvSpPr>
          <p:nvPr/>
        </p:nvSpPr>
        <p:spPr>
          <a:xfrm>
            <a:off x="579716" y="1285178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ELEMENTI ORIENTATIVI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Anamnesi farmacologica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Profilo virologico: possibile HAV?</a:t>
            </a:r>
            <a:b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(quadro clinico compatibile), </a:t>
            </a:r>
            <a:b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possibile rosolia?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Evidenza di duodenite all’imaging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A774BE-A5D3-42E8-9D2B-09261A12B4F5}"/>
              </a:ext>
            </a:extLst>
          </p:cNvPr>
          <p:cNvSpPr txBox="1"/>
          <p:nvPr/>
        </p:nvSpPr>
        <p:spPr>
          <a:xfrm>
            <a:off x="6641411" y="1506850"/>
            <a:ext cx="628162" cy="3693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DILI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685917-334A-4819-8975-7AF5A34857C8}"/>
              </a:ext>
            </a:extLst>
          </p:cNvPr>
          <p:cNvSpPr txBox="1"/>
          <p:nvPr/>
        </p:nvSpPr>
        <p:spPr>
          <a:xfrm>
            <a:off x="8012671" y="2266997"/>
            <a:ext cx="1081839" cy="64633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EPATITE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VIRALE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</a:endParaRPr>
          </a:p>
        </p:txBody>
      </p: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F2B7D7D5-8326-4CDA-886D-5D3C7D14EA79}"/>
              </a:ext>
            </a:extLst>
          </p:cNvPr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13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6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65C56B5-6F9A-4663-B2E1-B2F60D639513}"/>
              </a:ext>
            </a:extLst>
          </p:cNvPr>
          <p:cNvSpPr txBox="1">
            <a:spLocks/>
          </p:cNvSpPr>
          <p:nvPr/>
        </p:nvSpPr>
        <p:spPr>
          <a:xfrm>
            <a:off x="1077916" y="44056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RAGIONAMENTO CLINICO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B042945-BE31-4BB2-92D5-DE3DEF162EF0}"/>
              </a:ext>
            </a:extLst>
          </p:cNvPr>
          <p:cNvSpPr txBox="1">
            <a:spLocks/>
          </p:cNvSpPr>
          <p:nvPr/>
        </p:nvSpPr>
        <p:spPr>
          <a:xfrm>
            <a:off x="521632" y="1583566"/>
            <a:ext cx="3970784" cy="3412976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esclude eziologia autoimmune per sieronegatività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esegue RUCAM SCORE nel sospetto di DILI per tutti i farmaci assunti dal paziente </a:t>
            </a: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inconclusivo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Si indaga HEV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EF926E0-7A21-4668-B787-F099559CABB7}"/>
              </a:ext>
            </a:extLst>
          </p:cNvPr>
          <p:cNvCxnSpPr>
            <a:cxnSpLocks/>
          </p:cNvCxnSpPr>
          <p:nvPr/>
        </p:nvCxnSpPr>
        <p:spPr>
          <a:xfrm flipV="1">
            <a:off x="2435149" y="4518081"/>
            <a:ext cx="401083" cy="4624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EACFE2-7BA1-44F2-BF23-FD59B7E7F03C}"/>
              </a:ext>
            </a:extLst>
          </p:cNvPr>
          <p:cNvSpPr txBox="1"/>
          <p:nvPr/>
        </p:nvSpPr>
        <p:spPr>
          <a:xfrm>
            <a:off x="2836232" y="4052862"/>
            <a:ext cx="1656184" cy="9233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RISULTATO: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IgG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HEV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pos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,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IgM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HEV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pos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22CDF0-388D-4527-90D5-0742D7CDB809}"/>
              </a:ext>
            </a:extLst>
          </p:cNvPr>
          <p:cNvSpPr txBox="1"/>
          <p:nvPr/>
        </p:nvSpPr>
        <p:spPr>
          <a:xfrm>
            <a:off x="472583" y="5631569"/>
            <a:ext cx="7560840" cy="1015663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DIMISSIONE DEL PAZIENTE: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Nei giorni successivi il quadro clinico-laboratoristico migliora notevolmente, fino a completa risoluzione a 15 giorni dalla dimissione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F7A2A78-0299-4748-84CB-5F56DC3BB11D}"/>
              </a:ext>
            </a:extLst>
          </p:cNvPr>
          <p:cNvSpPr/>
          <p:nvPr/>
        </p:nvSpPr>
        <p:spPr>
          <a:xfrm>
            <a:off x="5239595" y="1583566"/>
            <a:ext cx="3024336" cy="720080"/>
          </a:xfrm>
          <a:prstGeom prst="rect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EPATITE ACUTA (prevalentemente colestatica)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27038AF-DB42-4D9B-9254-CF6BA2A6CFA9}"/>
              </a:ext>
            </a:extLst>
          </p:cNvPr>
          <p:cNvSpPr/>
          <p:nvPr/>
        </p:nvSpPr>
        <p:spPr>
          <a:xfrm>
            <a:off x="5313720" y="2840175"/>
            <a:ext cx="1152128" cy="720080"/>
          </a:xfrm>
          <a:prstGeom prst="rect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C06226B-1CE4-406B-ABE1-6966A731BB9C}"/>
              </a:ext>
            </a:extLst>
          </p:cNvPr>
          <p:cNvSpPr/>
          <p:nvPr/>
        </p:nvSpPr>
        <p:spPr>
          <a:xfrm>
            <a:off x="7111803" y="2811876"/>
            <a:ext cx="1152128" cy="720080"/>
          </a:xfrm>
          <a:prstGeom prst="rect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EPATITE VIRALE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11ADB12-483A-4473-A6A3-C6CBC8F01F9B}"/>
              </a:ext>
            </a:extLst>
          </p:cNvPr>
          <p:cNvCxnSpPr>
            <a:cxnSpLocks/>
          </p:cNvCxnSpPr>
          <p:nvPr/>
        </p:nvCxnSpPr>
        <p:spPr>
          <a:xfrm flipH="1">
            <a:off x="6003799" y="2316489"/>
            <a:ext cx="747964" cy="462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6B1546E-5D2C-40A1-BFB6-E600554BEC32}"/>
              </a:ext>
            </a:extLst>
          </p:cNvPr>
          <p:cNvCxnSpPr>
            <a:cxnSpLocks/>
          </p:cNvCxnSpPr>
          <p:nvPr/>
        </p:nvCxnSpPr>
        <p:spPr>
          <a:xfrm>
            <a:off x="6751763" y="2316489"/>
            <a:ext cx="764204" cy="45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Free nessun segno di croce 1194357 PNG with Transparent Background">
            <a:extLst>
              <a:ext uri="{FF2B5EF4-FFF2-40B4-BE49-F238E27FC236}">
                <a16:creationId xmlns:a16="http://schemas.microsoft.com/office/drawing/2014/main" id="{ADCBE761-B22D-415F-BBD1-13356BB3F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60" y="2796033"/>
            <a:ext cx="529047" cy="3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315C5E7E-84D0-47BE-B590-206C63FF1481}"/>
              </a:ext>
            </a:extLst>
          </p:cNvPr>
          <p:cNvSpPr/>
          <p:nvPr/>
        </p:nvSpPr>
        <p:spPr>
          <a:xfrm>
            <a:off x="5505311" y="4196428"/>
            <a:ext cx="1473911" cy="720080"/>
          </a:xfrm>
          <a:prstGeom prst="rect">
            <a:avLst/>
          </a:prstGeom>
          <a:solidFill>
            <a:srgbClr val="A9A57C"/>
          </a:solidFill>
          <a:ln w="317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EPATITE E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0599378-C446-47A8-A9D5-A1CF8C1021D9}"/>
              </a:ext>
            </a:extLst>
          </p:cNvPr>
          <p:cNvCxnSpPr>
            <a:cxnSpLocks/>
          </p:cNvCxnSpPr>
          <p:nvPr/>
        </p:nvCxnSpPr>
        <p:spPr>
          <a:xfrm>
            <a:off x="4516480" y="4514527"/>
            <a:ext cx="983628" cy="3554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56DB6CAC-2A6B-44A8-9E64-41152B4AF441}"/>
              </a:ext>
            </a:extLst>
          </p:cNvPr>
          <p:cNvCxnSpPr>
            <a:cxnSpLocks/>
          </p:cNvCxnSpPr>
          <p:nvPr/>
        </p:nvCxnSpPr>
        <p:spPr>
          <a:xfrm flipH="1">
            <a:off x="6459673" y="3545646"/>
            <a:ext cx="1304259" cy="586977"/>
          </a:xfrm>
          <a:prstGeom prst="straightConnector1">
            <a:avLst/>
          </a:prstGeom>
          <a:noFill/>
          <a:ln w="12700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D2158E4-0153-40D0-B6C9-AE0F73D18006}"/>
              </a:ext>
            </a:extLst>
          </p:cNvPr>
          <p:cNvCxnSpPr>
            <a:cxnSpLocks/>
          </p:cNvCxnSpPr>
          <p:nvPr/>
        </p:nvCxnSpPr>
        <p:spPr>
          <a:xfrm>
            <a:off x="7851100" y="3531956"/>
            <a:ext cx="191033" cy="583279"/>
          </a:xfrm>
          <a:prstGeom prst="straightConnector1">
            <a:avLst/>
          </a:prstGeom>
          <a:noFill/>
          <a:ln w="12700" cap="flat" cmpd="sng" algn="ctr">
            <a:solidFill>
              <a:srgbClr val="A9A57C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8507695B-1BA1-4295-9024-560937240676}"/>
              </a:ext>
            </a:extLst>
          </p:cNvPr>
          <p:cNvSpPr/>
          <p:nvPr/>
        </p:nvSpPr>
        <p:spPr>
          <a:xfrm>
            <a:off x="7545788" y="4237257"/>
            <a:ext cx="1152128" cy="720080"/>
          </a:xfrm>
          <a:prstGeom prst="rect">
            <a:avLst/>
          </a:prstGeom>
          <a:solidFill>
            <a:srgbClr val="A9A57C"/>
          </a:solidFill>
          <a:ln w="25400" cap="flat" cmpd="sng" algn="ctr">
            <a:solidFill>
              <a:srgbClr val="A9A57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EPATITE A</a:t>
            </a:r>
          </a:p>
        </p:txBody>
      </p:sp>
      <p:pic>
        <p:nvPicPr>
          <p:cNvPr id="25" name="Picture 2" descr="Free nessun segno di croce 1194357 PNG with Transparent Background">
            <a:extLst>
              <a:ext uri="{FF2B5EF4-FFF2-40B4-BE49-F238E27FC236}">
                <a16:creationId xmlns:a16="http://schemas.microsoft.com/office/drawing/2014/main" id="{6B17518D-E8CF-4ACE-95C2-992CA950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05" y="4109413"/>
            <a:ext cx="529047" cy="3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egnaposto numero diapositiva 3">
            <a:extLst>
              <a:ext uri="{FF2B5EF4-FFF2-40B4-BE49-F238E27FC236}">
                <a16:creationId xmlns:a16="http://schemas.microsoft.com/office/drawing/2014/main" id="{D8B5E08F-0DF0-4CFD-8926-729C50F7ADD3}"/>
              </a:ext>
            </a:extLst>
          </p:cNvPr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14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A586A32B-A1A9-4456-8544-DB9B60B5CEEF}"/>
              </a:ext>
            </a:extLst>
          </p:cNvPr>
          <p:cNvSpPr txBox="1">
            <a:spLocks/>
          </p:cNvSpPr>
          <p:nvPr/>
        </p:nvSpPr>
        <p:spPr>
          <a:xfrm>
            <a:off x="481436" y="5853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EPATITE ACUTA DA HEV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2C0CFC2-93F4-4102-A349-56CB1B7F85D4}"/>
              </a:ext>
            </a:extLst>
          </p:cNvPr>
          <p:cNvSpPr txBox="1">
            <a:spLocks/>
          </p:cNvSpPr>
          <p:nvPr/>
        </p:nvSpPr>
        <p:spPr>
          <a:xfrm>
            <a:off x="360948" y="1728338"/>
            <a:ext cx="7620000" cy="2784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EPIDEMIOLOGIA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Principale fattore di rischio: ingestione di carne suina infetta (maiale, cinghiale)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Esistono 8 genotipi differenti: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Genotipi  1-2 presente in Asia e Africa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Genotipo 4 presente nel sud-est asiatico,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Genotipo 3 ubiquitario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Italia la prevalenza di anti-HEV complessiva dell’8.7%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A26FFE-875E-4453-9AA8-993E318969CB}"/>
              </a:ext>
            </a:extLst>
          </p:cNvPr>
          <p:cNvSpPr txBox="1"/>
          <p:nvPr/>
        </p:nvSpPr>
        <p:spPr>
          <a:xfrm>
            <a:off x="481436" y="4690923"/>
            <a:ext cx="4378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GENOTIPI 1-2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Giovani adulti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Non cronicizza mai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Elevata mortalità nelle gravide (25%)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3D516E-89F3-4A23-9927-E3A2B5EDD25D}"/>
              </a:ext>
            </a:extLst>
          </p:cNvPr>
          <p:cNvSpPr txBox="1"/>
          <p:nvPr/>
        </p:nvSpPr>
        <p:spPr>
          <a:xfrm>
            <a:off x="4470661" y="4732856"/>
            <a:ext cx="396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GENOTIPI 3-4</a:t>
            </a:r>
          </a:p>
          <a:p>
            <a:r>
              <a:rPr lang="it-IT" dirty="0"/>
              <a:t>Maschi età avanzata (M:F 3:1)</a:t>
            </a:r>
          </a:p>
          <a:p>
            <a:r>
              <a:rPr lang="it-IT" dirty="0"/>
              <a:t>Cronicizza negli </a:t>
            </a:r>
            <a:r>
              <a:rPr lang="it-IT" dirty="0" err="1"/>
              <a:t>immunocompromessi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A85F9F5-109A-43C5-87FF-28C37D276932}"/>
              </a:ext>
            </a:extLst>
          </p:cNvPr>
          <p:cNvSpPr/>
          <p:nvPr/>
        </p:nvSpPr>
        <p:spPr>
          <a:xfrm>
            <a:off x="481435" y="6259811"/>
            <a:ext cx="795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EUROPEAN ASSOCIATION FOR THE STUDY OF THE LIVER, et al. EASL Clinical Practice Guidelines on hepatitis E virus infection. Journal of hepatology, 2018, 68.6: 1256-1271.</a:t>
            </a:r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1F7DB220-691C-4884-9B63-D0A3400A46F4}"/>
              </a:ext>
            </a:extLst>
          </p:cNvPr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15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47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37B37AAA-98D7-4957-96FF-FC9E912BB15D}"/>
              </a:ext>
            </a:extLst>
          </p:cNvPr>
          <p:cNvSpPr txBox="1">
            <a:spLocks/>
          </p:cNvSpPr>
          <p:nvPr/>
        </p:nvSpPr>
        <p:spPr>
          <a:xfrm>
            <a:off x="481435" y="319087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EPATITE ACUTA DA HEV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003E74B-EB02-4F56-A454-70F6D8E5747B}"/>
              </a:ext>
            </a:extLst>
          </p:cNvPr>
          <p:cNvSpPr txBox="1">
            <a:spLocks/>
          </p:cNvSpPr>
          <p:nvPr/>
        </p:nvSpPr>
        <p:spPr>
          <a:xfrm>
            <a:off x="457712" y="1354337"/>
            <a:ext cx="777686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35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L’infezione è per lo più silente, il 5% dei pazienti sono sintomatici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Epatita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acuta ad impronta colestatica (elevazione indici di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citolisi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epatica ma soprattutto indici di colestasi)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Presentazione clinica: ittero e sintomi aspecifici come astenia, cefalea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Negli immunocompetenti l’infezione guarisce spontaneamente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Negli immunocompromessi (trapiantati di organo solido, pazienti ematologici, HIV, pazienti sottoposti a terapie immunosoppressive) il rischio di epatite cronica è più elevato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F69FE95-47F4-496E-954D-EA8087A778D1}"/>
              </a:ext>
            </a:extLst>
          </p:cNvPr>
          <p:cNvSpPr/>
          <p:nvPr/>
        </p:nvSpPr>
        <p:spPr>
          <a:xfrm>
            <a:off x="481435" y="6309380"/>
            <a:ext cx="795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EUROPEAN ASSOCIATION FOR THE STUDY OF THE LIVER, et al. EASL Clinical Practice Guidelines on hepatitis E virus infection. Journal of hepatology, 2018, 68.6: 1256-1271.</a:t>
            </a:r>
          </a:p>
        </p:txBody>
      </p:sp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70E94CD6-C628-4689-9464-48A328473A1A}"/>
              </a:ext>
            </a:extLst>
          </p:cNvPr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16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9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F12E4B84-D310-435D-A2A7-1A5BCC1BE3ED}"/>
              </a:ext>
            </a:extLst>
          </p:cNvPr>
          <p:cNvSpPr txBox="1">
            <a:spLocks/>
          </p:cNvSpPr>
          <p:nvPr/>
        </p:nvSpPr>
        <p:spPr>
          <a:xfrm>
            <a:off x="360947" y="43587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EPATITE ACUTA DA HEV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918F87F-03E3-409C-BAEB-8D38B5D8D848}"/>
              </a:ext>
            </a:extLst>
          </p:cNvPr>
          <p:cNvSpPr txBox="1">
            <a:spLocks/>
          </p:cNvSpPr>
          <p:nvPr/>
        </p:nvSpPr>
        <p:spPr>
          <a:xfrm>
            <a:off x="204083" y="1158972"/>
            <a:ext cx="7776864" cy="839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35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 – </a:t>
            </a: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MANIFESTAZIONI EXTRAEPATICHE</a:t>
            </a:r>
          </a:p>
        </p:txBody>
      </p:sp>
      <p:graphicFrame>
        <p:nvGraphicFramePr>
          <p:cNvPr id="8" name="Table 20">
            <a:extLst>
              <a:ext uri="{FF2B5EF4-FFF2-40B4-BE49-F238E27FC236}">
                <a16:creationId xmlns:a16="http://schemas.microsoft.com/office/drawing/2014/main" id="{CB6DD401-DC8E-4AF3-8B78-0FBE1CA79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00570"/>
              </p:ext>
            </p:extLst>
          </p:nvPr>
        </p:nvGraphicFramePr>
        <p:xfrm>
          <a:off x="360947" y="1804734"/>
          <a:ext cx="8494295" cy="4514551"/>
        </p:xfrm>
        <a:graphic>
          <a:graphicData uri="http://schemas.openxmlformats.org/drawingml/2006/table">
            <a:tbl>
              <a:tblPr firstRow="1" bandRow="1"/>
              <a:tblGrid>
                <a:gridCol w="1494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3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3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5E4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Sindromi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cliniche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5E4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Note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5E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31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Neurologiche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5E4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Amiotrofia</a:t>
                      </a:r>
                      <a:endParaRPr lang="en-GB" sz="14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Guillain</a:t>
                      </a:r>
                      <a:r>
                        <a:rPr lang="en-GB" sz="1400" dirty="0">
                          <a:effectLst/>
                        </a:rPr>
                        <a:t>–</a:t>
                      </a:r>
                      <a:r>
                        <a:rPr lang="en-GB" sz="1400" dirty="0" err="1">
                          <a:effectLst/>
                        </a:rPr>
                        <a:t>Barré</a:t>
                      </a:r>
                      <a:endParaRPr lang="en-GB" sz="14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Meningoencefaliti</a:t>
                      </a:r>
                      <a:endParaRPr lang="en-GB" sz="14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Mononeuriti</a:t>
                      </a:r>
                      <a:r>
                        <a:rPr lang="en-GB" sz="1400" dirty="0">
                          <a:effectLst/>
                        </a:rPr>
                        <a:t> multiple</a:t>
                      </a: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Paralisi</a:t>
                      </a:r>
                      <a:r>
                        <a:rPr lang="en-GB" sz="1400" baseline="0" dirty="0">
                          <a:effectLst/>
                        </a:rPr>
                        <a:t> di Bell, neurite </a:t>
                      </a:r>
                      <a:r>
                        <a:rPr lang="en-GB" sz="1400" baseline="0" dirty="0" err="1">
                          <a:effectLst/>
                        </a:rPr>
                        <a:t>vestibolare</a:t>
                      </a:r>
                      <a:r>
                        <a:rPr lang="en-GB" sz="1400" baseline="0" dirty="0">
                          <a:effectLst/>
                        </a:rPr>
                        <a:t>, </a:t>
                      </a:r>
                      <a:r>
                        <a:rPr lang="en-GB" sz="1400" baseline="0" dirty="0" err="1">
                          <a:effectLst/>
                        </a:rPr>
                        <a:t>neuropatie</a:t>
                      </a:r>
                      <a:r>
                        <a:rPr lang="en-GB" sz="1400" baseline="0" dirty="0">
                          <a:effectLst/>
                        </a:rPr>
                        <a:t> </a:t>
                      </a:r>
                      <a:r>
                        <a:rPr lang="en-GB" sz="1400" baseline="0" dirty="0" err="1">
                          <a:effectLst/>
                        </a:rPr>
                        <a:t>periferiche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B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</a:rPr>
                        <a:t>La</a:t>
                      </a:r>
                      <a:r>
                        <a:rPr lang="en-GB" sz="1400" baseline="0" dirty="0">
                          <a:effectLst/>
                        </a:rPr>
                        <a:t> </a:t>
                      </a:r>
                      <a:r>
                        <a:rPr lang="en-GB" sz="1400" baseline="0" dirty="0" err="1">
                          <a:effectLst/>
                        </a:rPr>
                        <a:t>maggior</a:t>
                      </a:r>
                      <a:r>
                        <a:rPr lang="en-GB" sz="1400" baseline="0" dirty="0">
                          <a:effectLst/>
                        </a:rPr>
                        <a:t> parte </a:t>
                      </a:r>
                      <a:r>
                        <a:rPr lang="en-GB" sz="1400" baseline="0" dirty="0" err="1">
                          <a:effectLst/>
                        </a:rPr>
                        <a:t>dei</a:t>
                      </a:r>
                      <a:r>
                        <a:rPr lang="en-GB" sz="1400" baseline="0" dirty="0">
                          <a:effectLst/>
                        </a:rPr>
                        <a:t> </a:t>
                      </a:r>
                      <a:r>
                        <a:rPr lang="en-GB" sz="1400" baseline="0" dirty="0" err="1">
                          <a:effectLst/>
                        </a:rPr>
                        <a:t>casi</a:t>
                      </a:r>
                      <a:r>
                        <a:rPr lang="en-GB" sz="1400" dirty="0">
                          <a:effectLst/>
                        </a:rPr>
                        <a:t> (&gt;90%) </a:t>
                      </a:r>
                      <a:r>
                        <a:rPr lang="en-GB" sz="1400" dirty="0" err="1">
                          <a:effectLst/>
                        </a:rPr>
                        <a:t>avvengono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negli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immunocompetenti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94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Renali</a:t>
                      </a:r>
                      <a:endParaRPr lang="en-GB" sz="1400" b="1" baseline="300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5E4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Glomerulonefriti</a:t>
                      </a:r>
                      <a:r>
                        <a:rPr lang="en-GB" sz="1400" baseline="0" dirty="0">
                          <a:effectLst/>
                        </a:rPr>
                        <a:t> </a:t>
                      </a:r>
                      <a:r>
                        <a:rPr lang="en-GB" sz="1400" baseline="0" dirty="0" err="1">
                          <a:effectLst/>
                        </a:rPr>
                        <a:t>membranose</a:t>
                      </a:r>
                      <a:r>
                        <a:rPr lang="en-GB" sz="1400" baseline="0" dirty="0">
                          <a:effectLst/>
                        </a:rPr>
                        <a:t> e </a:t>
                      </a:r>
                      <a:r>
                        <a:rPr lang="en-GB" sz="1400" baseline="0" dirty="0" err="1">
                          <a:effectLst/>
                        </a:rPr>
                        <a:t>membranoproliferative</a:t>
                      </a:r>
                      <a:endParaRPr lang="en-GB" sz="14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Nefropatia</a:t>
                      </a:r>
                      <a:r>
                        <a:rPr lang="en-GB" sz="1400" dirty="0">
                          <a:effectLst/>
                        </a:rPr>
                        <a:t>-IgA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B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lvl="0" indent="-1778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Casi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legati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soprattutto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infezione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Genotipo</a:t>
                      </a:r>
                      <a:r>
                        <a:rPr lang="en-GB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9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</a:rPr>
                        <a:t>Ematologiche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5E4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Trombocitopenia</a:t>
                      </a:r>
                      <a:r>
                        <a:rPr lang="en-GB" sz="1400" dirty="0">
                          <a:effectLst/>
                        </a:rPr>
                        <a:t> (in </a:t>
                      </a:r>
                      <a:r>
                        <a:rPr lang="en-GB" sz="1400" dirty="0" err="1">
                          <a:effectLst/>
                        </a:rPr>
                        <a:t>genere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lieve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Picco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monoclonale</a:t>
                      </a:r>
                      <a:endParaRPr lang="en-GB" sz="14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Crioglobulinaemia</a:t>
                      </a:r>
                      <a:endParaRPr lang="en-GB" sz="1400" dirty="0">
                        <a:effectLst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Anemia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aplastica</a:t>
                      </a:r>
                      <a:endParaRPr lang="en-GB" sz="1400" baseline="30000" dirty="0">
                        <a:effectLst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1400" dirty="0" err="1">
                          <a:effectLst/>
                        </a:rPr>
                        <a:t>Anemia</a:t>
                      </a:r>
                      <a:r>
                        <a:rPr lang="en-GB" sz="1400" baseline="0" dirty="0">
                          <a:effectLst/>
                        </a:rPr>
                        <a:t> </a:t>
                      </a:r>
                      <a:r>
                        <a:rPr lang="en-GB" sz="1400" baseline="0" dirty="0" err="1">
                          <a:effectLst/>
                        </a:rPr>
                        <a:t>emolitica</a:t>
                      </a:r>
                      <a:endParaRPr lang="en-GB" sz="1400" baseline="30000" dirty="0">
                        <a:effectLst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B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</a:rPr>
                        <a:t>25%</a:t>
                      </a:r>
                      <a:r>
                        <a:rPr lang="en-GB" sz="1400" baseline="0" dirty="0">
                          <a:effectLst/>
                        </a:rPr>
                        <a:t> </a:t>
                      </a:r>
                      <a:r>
                        <a:rPr lang="en-GB" sz="1400" baseline="0" dirty="0" err="1">
                          <a:effectLst/>
                        </a:rPr>
                        <a:t>dei</a:t>
                      </a:r>
                      <a:r>
                        <a:rPr lang="en-GB" sz="1400" baseline="0" dirty="0">
                          <a:effectLst/>
                        </a:rPr>
                        <a:t> </a:t>
                      </a:r>
                      <a:r>
                        <a:rPr lang="en-GB" sz="1400" baseline="0" dirty="0" err="1">
                          <a:effectLst/>
                        </a:rPr>
                        <a:t>casi</a:t>
                      </a:r>
                      <a:r>
                        <a:rPr lang="en-GB" sz="1400" baseline="0" dirty="0">
                          <a:effectLst/>
                        </a:rPr>
                        <a:t> con HEV (da </a:t>
                      </a:r>
                      <a:r>
                        <a:rPr lang="en-GB" sz="1400" baseline="0" dirty="0" err="1">
                          <a:effectLst/>
                        </a:rPr>
                        <a:t>uno</a:t>
                      </a:r>
                      <a:r>
                        <a:rPr lang="en-GB" sz="1400" baseline="0" dirty="0">
                          <a:effectLst/>
                        </a:rPr>
                        <a:t> studio </a:t>
                      </a:r>
                      <a:r>
                        <a:rPr lang="en-GB" sz="1400" baseline="0" dirty="0" err="1">
                          <a:effectLst/>
                        </a:rPr>
                        <a:t>britannico</a:t>
                      </a:r>
                      <a:r>
                        <a:rPr lang="en-GB" sz="1400" baseline="0" dirty="0">
                          <a:effectLst/>
                        </a:rPr>
                        <a:t>)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64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Altro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5E4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Pancreatite</a:t>
                      </a:r>
                      <a:r>
                        <a:rPr lang="en-GB" sz="1400" baseline="0" dirty="0">
                          <a:effectLst/>
                        </a:rPr>
                        <a:t> </a:t>
                      </a:r>
                      <a:r>
                        <a:rPr lang="en-GB" sz="1400" baseline="0" dirty="0" err="1">
                          <a:effectLst/>
                        </a:rPr>
                        <a:t>acuta</a:t>
                      </a:r>
                      <a:endParaRPr lang="en-GB" sz="1400" dirty="0">
                        <a:effectLst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1400" dirty="0" err="1">
                          <a:effectLst/>
                        </a:rPr>
                        <a:t>Artrite</a:t>
                      </a:r>
                      <a:endParaRPr lang="en-GB" sz="1400" baseline="30000" dirty="0">
                        <a:effectLst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1400" dirty="0" err="1">
                          <a:effectLst/>
                        </a:rPr>
                        <a:t>Miocardite</a:t>
                      </a:r>
                      <a:endParaRPr lang="en-GB" sz="1400" baseline="30000" dirty="0">
                        <a:effectLst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1400" dirty="0" err="1">
                          <a:effectLst/>
                        </a:rPr>
                        <a:t>Tiroidite</a:t>
                      </a:r>
                      <a:r>
                        <a:rPr lang="en-GB" sz="1400" dirty="0">
                          <a:effectLst/>
                        </a:rPr>
                        <a:t> autoimmune</a:t>
                      </a:r>
                      <a:endParaRPr lang="en-GB" sz="1400" baseline="30000" dirty="0">
                        <a:effectLst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B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err="1">
                          <a:effectLst/>
                        </a:rPr>
                        <a:t>Registrati</a:t>
                      </a:r>
                      <a:r>
                        <a:rPr lang="en-GB" sz="1400" dirty="0">
                          <a:effectLst/>
                        </a:rPr>
                        <a:t> solo </a:t>
                      </a:r>
                      <a:r>
                        <a:rPr lang="en-GB" sz="1400" dirty="0" err="1">
                          <a:effectLst/>
                        </a:rPr>
                        <a:t>nelle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infezioni</a:t>
                      </a:r>
                      <a:r>
                        <a:rPr lang="en-GB" sz="1400" dirty="0">
                          <a:effectLst/>
                        </a:rPr>
                        <a:t> da </a:t>
                      </a:r>
                      <a:r>
                        <a:rPr lang="en-GB" sz="1400" dirty="0" err="1">
                          <a:effectLst/>
                        </a:rPr>
                        <a:t>Genotipo</a:t>
                      </a:r>
                      <a:r>
                        <a:rPr lang="en-GB" sz="1400" dirty="0">
                          <a:effectLst/>
                        </a:rPr>
                        <a:t> 1; in </a:t>
                      </a:r>
                      <a:r>
                        <a:rPr lang="en-GB" sz="1400" dirty="0" err="1">
                          <a:effectLst/>
                        </a:rPr>
                        <a:t>genere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lievi</a:t>
                      </a:r>
                      <a:endParaRPr lang="en-GB" sz="1400" dirty="0">
                        <a:effectLst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53823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448D9EC0-E241-41E5-B5AF-4627FE0C94F5}"/>
              </a:ext>
            </a:extLst>
          </p:cNvPr>
          <p:cNvSpPr/>
          <p:nvPr/>
        </p:nvSpPr>
        <p:spPr>
          <a:xfrm>
            <a:off x="481435" y="6309380"/>
            <a:ext cx="795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EUROPEAN ASSOCIATION FOR THE STUDY OF THE LIVER, et al. EASL Clinical Practice Guidelines on hepatitis E virus infection. Journal of hepatology, 2018, 68.6: 1256-1271.</a:t>
            </a:r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D9925576-5938-4816-805D-B328EBE6AA5B}"/>
              </a:ext>
            </a:extLst>
          </p:cNvPr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17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07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8E52B4C2-4C19-438C-A875-BFDE38C002C1}"/>
              </a:ext>
            </a:extLst>
          </p:cNvPr>
          <p:cNvSpPr txBox="1">
            <a:spLocks/>
          </p:cNvSpPr>
          <p:nvPr/>
        </p:nvSpPr>
        <p:spPr>
          <a:xfrm>
            <a:off x="649623" y="503395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EPATITE ACUTA DA HEV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62427A4-0010-451F-B69C-0ED6F6B345A7}"/>
              </a:ext>
            </a:extLst>
          </p:cNvPr>
          <p:cNvSpPr txBox="1">
            <a:spLocks/>
          </p:cNvSpPr>
          <p:nvPr/>
        </p:nvSpPr>
        <p:spPr>
          <a:xfrm>
            <a:off x="571191" y="1393844"/>
            <a:ext cx="777686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35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DIAGNOSTICA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2DE27D6B-30EC-4D9D-B56E-43162422C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528682"/>
              </p:ext>
            </p:extLst>
          </p:nvPr>
        </p:nvGraphicFramePr>
        <p:xfrm>
          <a:off x="769479" y="2060848"/>
          <a:ext cx="7620000" cy="3119744"/>
        </p:xfrm>
        <a:graphic>
          <a:graphicData uri="http://schemas.openxmlformats.org/drawingml/2006/table">
            <a:tbl>
              <a:tblPr firstRow="1" bandRow="1"/>
              <a:tblGrid>
                <a:gridCol w="287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endParaRPr lang="en-GB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5E4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Markers</a:t>
                      </a:r>
                      <a:endParaRPr lang="en-GB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5E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5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Infezione</a:t>
                      </a: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7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acuta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5E4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69875" lvl="0" indent="-2698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7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HEV RNA</a:t>
                      </a:r>
                      <a:endParaRPr lang="en-GB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69875" lvl="0" indent="-2698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7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HEV RNA + anti-HEV IgM</a:t>
                      </a:r>
                      <a:endParaRPr lang="en-GB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69875" lvl="0" indent="-2698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7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HEV RNA + anti-HEV IgG</a:t>
                      </a:r>
                      <a:endParaRPr lang="en-GB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69875" lvl="0" indent="-2698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7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HEV RNA + anti-HEV IgM + anti-HEV IgG</a:t>
                      </a:r>
                      <a:endParaRPr lang="en-GB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69875" lvl="0" indent="-2698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7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Anti-HEV IgM + anti-HEV IgG </a:t>
                      </a:r>
                      <a:endParaRPr lang="en-GB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69875" lvl="0" indent="-2698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7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HEV antigen</a:t>
                      </a:r>
                      <a:endParaRPr lang="en-GB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A9A5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2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Infezione</a:t>
                      </a: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7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cronica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5E4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69875" lvl="0" indent="-2698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7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HEV RNA (± anti-HEV) ≥3 </a:t>
                      </a:r>
                      <a:r>
                        <a:rPr lang="en-GB" sz="1700" dirty="0" err="1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mesi</a:t>
                      </a:r>
                      <a:endParaRPr lang="en-GB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69875" lvl="0" indent="-2698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7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HEV antigen</a:t>
                      </a:r>
                      <a:endParaRPr lang="en-GB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Infezione</a:t>
                      </a:r>
                      <a:r>
                        <a:rPr lang="en-GB" sz="17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700" b="1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pregressa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5E4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69875" lvl="0" indent="-269875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700" dirty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Anti-HEV IgG</a:t>
                      </a:r>
                      <a:endParaRPr lang="en-GB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5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C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17ADBF-E13D-4EC0-AA4B-BE2D6DB68D98}"/>
              </a:ext>
            </a:extLst>
          </p:cNvPr>
          <p:cNvSpPr txBox="1"/>
          <p:nvPr/>
        </p:nvSpPr>
        <p:spPr>
          <a:xfrm>
            <a:off x="899592" y="537321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N.B.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Negli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immunocompromessi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 anti-HEV potrebbero essere sotto-soglia, per cui bisogna richiedere HEV RNA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DEFE899-F5AD-4F90-ABC5-F19EDE9CB8DD}"/>
              </a:ext>
            </a:extLst>
          </p:cNvPr>
          <p:cNvSpPr/>
          <p:nvPr/>
        </p:nvSpPr>
        <p:spPr>
          <a:xfrm>
            <a:off x="481435" y="6309380"/>
            <a:ext cx="795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EUROPEAN ASSOCIATION FOR THE STUDY OF THE LIVER, et al. EASL Clinical Practice Guidelines on hepatitis E virus infection. Journal of hepatology, 2018, 68.6: 1256-1271.</a:t>
            </a:r>
          </a:p>
        </p:txBody>
      </p: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F479A417-72BD-439E-A819-262E15C3850D}"/>
              </a:ext>
            </a:extLst>
          </p:cNvPr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18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3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097BBC69-16C3-C14B-8C20-E92BCD1D1A02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48E3FFB-311E-4B32-8839-D88DD8305628}"/>
              </a:ext>
            </a:extLst>
          </p:cNvPr>
          <p:cNvSpPr txBox="1">
            <a:spLocks/>
          </p:cNvSpPr>
          <p:nvPr/>
        </p:nvSpPr>
        <p:spPr>
          <a:xfrm>
            <a:off x="762000" y="666173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sng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ANAMNESI PATOLOGICA REMOTA</a:t>
            </a:r>
            <a:endParaRPr kumimoji="0" lang="en-US" sz="4000" b="1" i="0" u="sng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370AB65-4ED1-4EF1-AA85-96D20B20C3B3}"/>
              </a:ext>
            </a:extLst>
          </p:cNvPr>
          <p:cNvSpPr txBox="1">
            <a:spLocks/>
          </p:cNvSpPr>
          <p:nvPr/>
        </p:nvSpPr>
        <p:spPr>
          <a:xfrm>
            <a:off x="826635" y="4522358"/>
            <a:ext cx="7620000" cy="1584176"/>
          </a:xfrm>
          <a:prstGeom prst="rect">
            <a:avLst/>
          </a:prstGeom>
          <a:ln w="63500" cmpd="sng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TERAPIA IN ATTO: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Bifril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30 mg ½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/die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Atorvastatina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 mg 1cp/die (sospesa il 21/02)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C7A2944-7D88-474C-B3A0-609C9046E822}"/>
              </a:ext>
            </a:extLst>
          </p:cNvPr>
          <p:cNvSpPr txBox="1">
            <a:spLocks/>
          </p:cNvSpPr>
          <p:nvPr/>
        </p:nvSpPr>
        <p:spPr>
          <a:xfrm>
            <a:off x="826635" y="1905028"/>
            <a:ext cx="7620000" cy="2116832"/>
          </a:xfrm>
          <a:prstGeom prst="rect">
            <a:avLst/>
          </a:prstGeom>
          <a:ln w="63500" cmpd="sng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Paziente maschio, 59 anni, professione medico radiologo, </a:t>
            </a:r>
            <a:b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BMI 27 kg/m</a:t>
            </a:r>
            <a:r>
              <a:rPr kumimoji="0" lang="it-IT" sz="2200" b="0" i="0" u="none" strike="noStrike" kern="1200" cap="none" spc="0" normalizeH="0" baseline="3000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Ipertensione arteriosa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ipercolesterolemia familiare 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Familiarità per K colon (entrambi i nonni materni)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7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A86145-D966-431B-81EE-B7740C1C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DD22193-102D-4B47-A677-EDDEE6AC9FA3}"/>
              </a:ext>
            </a:extLst>
          </p:cNvPr>
          <p:cNvSpPr txBox="1">
            <a:spLocks/>
          </p:cNvSpPr>
          <p:nvPr/>
        </p:nvSpPr>
        <p:spPr>
          <a:xfrm>
            <a:off x="467544" y="67965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EPATITE ACUTA DA HEV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18BEBD1-A905-4926-95AE-9E9DFBDF0E87}"/>
              </a:ext>
            </a:extLst>
          </p:cNvPr>
          <p:cNvSpPr txBox="1">
            <a:spLocks/>
          </p:cNvSpPr>
          <p:nvPr/>
        </p:nvSpPr>
        <p:spPr>
          <a:xfrm>
            <a:off x="467544" y="1590471"/>
            <a:ext cx="76200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Valutazione biochimica quotidiana, emocromo e QPE per attinenza agli aspetti ematologici.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Valutazione degli aspetti neurologici.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Valutazione della proteinuria e della funzionalità renale per la possibilità di coinvolgimento renale (fino a casi di insufficienza renale)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95937EBD-31E8-4291-A930-86960CE6EB30}"/>
              </a:ext>
            </a:extLst>
          </p:cNvPr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19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08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FF428061-E1AD-4358-9D44-C1ADB7ED0085}"/>
              </a:ext>
            </a:extLst>
          </p:cNvPr>
          <p:cNvSpPr txBox="1">
            <a:spLocks/>
          </p:cNvSpPr>
          <p:nvPr/>
        </p:nvSpPr>
        <p:spPr>
          <a:xfrm>
            <a:off x="624408" y="198391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EPATITE ACUTA DA HEV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F094DEB-253C-43BA-8B6A-AEA8E367D6CD}"/>
              </a:ext>
            </a:extLst>
          </p:cNvPr>
          <p:cNvSpPr txBox="1">
            <a:spLocks/>
          </p:cNvSpPr>
          <p:nvPr/>
        </p:nvSpPr>
        <p:spPr>
          <a:xfrm>
            <a:off x="467544" y="1268760"/>
            <a:ext cx="76200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TERAPIA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Infezione acuta: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CBE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Supporto sintomatologico, non terapia specifica.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CBE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insufficienza epatica: RIBAVIRINA.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CBE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infezione acuta su malattia epatica cronica: RIBAVIRINA.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Infezione cronica: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CBE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infezione maggiore di 3 mesi: RIBAVIRINA x 12 settimane, poi verifico guarigione con HEVRNA.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CBE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relapse: RIBAVIRINA x 6 mesi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CBE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000" b="0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 LINEA: peg-INFα.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1D7B1ED-FCFF-4DED-AEE7-06DF436B889E}"/>
              </a:ext>
            </a:extLst>
          </p:cNvPr>
          <p:cNvSpPr/>
          <p:nvPr/>
        </p:nvSpPr>
        <p:spPr>
          <a:xfrm>
            <a:off x="481435" y="6309380"/>
            <a:ext cx="795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</a:rPr>
              <a:t>EUROPEAN ASSOCIATION FOR THE STUDY OF THE LIVER, et al. EASL Clinical Practice Guidelines on hepatitis E virus infection. Journal of hepatology, 2018, 68.6: 1256-1271.</a:t>
            </a:r>
          </a:p>
        </p:txBody>
      </p:sp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8FF1F92F-1F30-44B6-8DC8-3CA40CB8B35C}"/>
              </a:ext>
            </a:extLst>
          </p:cNvPr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20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60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789C044-9478-4CD1-8A70-DCB6EA80A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9201" r="24800" b="51400"/>
          <a:stretch/>
        </p:blipFill>
        <p:spPr>
          <a:xfrm>
            <a:off x="2233206" y="668423"/>
            <a:ext cx="6910794" cy="2209622"/>
          </a:xfrm>
          <a:prstGeom prst="rect">
            <a:avLst/>
          </a:prstGeom>
        </p:spPr>
      </p:pic>
      <p:pic>
        <p:nvPicPr>
          <p:cNvPr id="5" name="Picture 2" descr="Download Monigote Pensando Png - Omino Con Lente Di Ingrandimento PNG Image  with No Background - PNGkey.com">
            <a:extLst>
              <a:ext uri="{FF2B5EF4-FFF2-40B4-BE49-F238E27FC236}">
                <a16:creationId xmlns:a16="http://schemas.microsoft.com/office/drawing/2014/main" id="{347D36D6-8F44-4FC7-84D2-0EC45E86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0" y="882248"/>
            <a:ext cx="1833633" cy="19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FFBB4D5-7748-4231-8728-704A617082DD}"/>
              </a:ext>
            </a:extLst>
          </p:cNvPr>
          <p:cNvSpPr txBox="1">
            <a:spLocks/>
          </p:cNvSpPr>
          <p:nvPr/>
        </p:nvSpPr>
        <p:spPr>
          <a:xfrm>
            <a:off x="332051" y="2879134"/>
            <a:ext cx="881194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 FOCUS:</a:t>
            </a:r>
            <a:br>
              <a:rPr kumimoji="0" lang="it-IT" sz="3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</a:br>
            <a:r>
              <a:rPr kumimoji="0" lang="it-IT" sz="3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 INFEZIONE HEV IN GRAVIDANZA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4D690C5-483E-4240-8629-903DC0A54179}"/>
              </a:ext>
            </a:extLst>
          </p:cNvPr>
          <p:cNvSpPr txBox="1">
            <a:spLocks/>
          </p:cNvSpPr>
          <p:nvPr/>
        </p:nvSpPr>
        <p:spPr>
          <a:xfrm>
            <a:off x="0" y="4022771"/>
            <a:ext cx="9144000" cy="313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Genotipo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1: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30%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prognosi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sfavorevole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Genotipo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3: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decorso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subclinico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virus altera la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tolleranza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immunitaria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bilancio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Th1:Th2)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materno-fetale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una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maggior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risposta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citotossica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(Th1) con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conseguente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ALF a causa di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linfociti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citotossici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C02B1F11-B829-453F-BFF5-DF4C6CBCE089}"/>
              </a:ext>
            </a:extLst>
          </p:cNvPr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21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56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68149CE8-0209-458B-948E-9559FAAD7569}"/>
              </a:ext>
            </a:extLst>
          </p:cNvPr>
          <p:cNvSpPr txBox="1">
            <a:spLocks/>
          </p:cNvSpPr>
          <p:nvPr/>
        </p:nvSpPr>
        <p:spPr>
          <a:xfrm>
            <a:off x="1223154" y="395832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CONCLUSIONI GENERALI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93DCF50-DCFE-45B0-84B9-1183872068A1}"/>
              </a:ext>
            </a:extLst>
          </p:cNvPr>
          <p:cNvSpPr txBox="1">
            <a:spLocks/>
          </p:cNvSpPr>
          <p:nvPr/>
        </p:nvSpPr>
        <p:spPr>
          <a:xfrm>
            <a:off x="762000" y="1373665"/>
            <a:ext cx="76200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Epatite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acuta,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itterica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impronta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colestatica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Dettaglio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anamnestico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ingestione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suina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Indagare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HEV in tutti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epatite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acuta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Trattamento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sintomatologico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Attenzionare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categorie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rischio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malattia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complicata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immunocompromessi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gravidanza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Home Message Icons - Download Free Vector Icons | Noun Project">
            <a:extLst>
              <a:ext uri="{FF2B5EF4-FFF2-40B4-BE49-F238E27FC236}">
                <a16:creationId xmlns:a16="http://schemas.microsoft.com/office/drawing/2014/main" id="{9AE9887D-4DF9-49D3-864C-B625DD01A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45" y="4725144"/>
            <a:ext cx="2239430" cy="22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07615372-1C62-49FE-AA62-2D23F9E228C6}"/>
              </a:ext>
            </a:extLst>
          </p:cNvPr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22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3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A86145-D966-431B-81EE-B7740C1C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03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8650" y="728808"/>
            <a:ext cx="7886700" cy="1325563"/>
          </a:xfrm>
        </p:spPr>
        <p:txBody>
          <a:bodyPr/>
          <a:lstStyle/>
          <a:p>
            <a:r>
              <a:rPr lang="it-IT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BA98E3E7-E1A5-4F42-953F-E2915433E1A4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AECA92B-D6A0-4F5C-99AD-5844B3365929}"/>
              </a:ext>
            </a:extLst>
          </p:cNvPr>
          <p:cNvSpPr txBox="1">
            <a:spLocks/>
          </p:cNvSpPr>
          <p:nvPr/>
        </p:nvSpPr>
        <p:spPr>
          <a:xfrm>
            <a:off x="828906" y="5794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u="sng" dirty="0">
                <a:solidFill>
                  <a:srgbClr val="675E47"/>
                </a:solidFill>
                <a:latin typeface="Cambria"/>
              </a:rPr>
              <a:t>ANAMNESI PATOLOGICA PROSSIMA</a:t>
            </a:r>
            <a:endParaRPr lang="en-US" sz="3800" b="1" u="sng" dirty="0">
              <a:solidFill>
                <a:srgbClr val="675E47"/>
              </a:solidFill>
              <a:latin typeface="Cambria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EDEE112B-AA42-42E4-975D-972B7D2ADD83}"/>
              </a:ext>
            </a:extLst>
          </p:cNvPr>
          <p:cNvSpPr txBox="1">
            <a:spLocks/>
          </p:cNvSpPr>
          <p:nvPr/>
        </p:nvSpPr>
        <p:spPr>
          <a:xfrm>
            <a:off x="826635" y="1722438"/>
            <a:ext cx="7620000" cy="4824536"/>
          </a:xfrm>
          <a:prstGeom prst="rect">
            <a:avLst/>
          </a:prstGeom>
          <a:ln w="63500" cmpd="sng">
            <a:solidFill>
              <a:srgbClr val="FFC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latere: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metà gennaio: sintomatologia gastrointestinale con vomito e diarrea della durata di pochi giorni, gestito al domicilio con probiotico. 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fine gennaio per episodio simil-influenzale assumeva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Cefixoral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400 mg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/die per la durata di 5 giorni. 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inizio febbraio a causa di dolore cervicale, capogiri e astenia il paziente assumeva Diclofenac 100 mg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3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nell’arco di 2 giorni. 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metà febbraio per lo stesso motivo il paziente assumeva Tachipirina 1000 mg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ogni 12 ore per due giorni (tot: 4 gr in 48 ore).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98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331A245-79C0-494B-926E-2F5BF39E49F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3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C8B67F4-1E8E-412F-BBBE-62B94B0D51C4}"/>
              </a:ext>
            </a:extLst>
          </p:cNvPr>
          <p:cNvSpPr txBox="1">
            <a:spLocks/>
          </p:cNvSpPr>
          <p:nvPr/>
        </p:nvSpPr>
        <p:spPr>
          <a:xfrm>
            <a:off x="647556" y="260305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1" i="0" u="sng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ANAMNESI</a:t>
            </a:r>
            <a:endParaRPr kumimoji="0" lang="en-US" sz="4600" b="1" i="0" u="sng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1FE2587D-6C8E-49F0-AD03-57A981055484}"/>
              </a:ext>
            </a:extLst>
          </p:cNvPr>
          <p:cNvSpPr txBox="1">
            <a:spLocks/>
          </p:cNvSpPr>
          <p:nvPr/>
        </p:nvSpPr>
        <p:spPr>
          <a:xfrm>
            <a:off x="3765176" y="375490"/>
            <a:ext cx="4787812" cy="6429478"/>
          </a:xfrm>
          <a:prstGeom prst="rect">
            <a:avLst/>
          </a:prstGeom>
          <a:ln w="635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2200" b="0" i="0" u="none" strike="noStrike" kern="1200" cap="none" spc="0" normalizeH="0" baseline="0" noProof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02081A9-23B2-4BE2-9432-889CC0B1B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3140"/>
              </p:ext>
            </p:extLst>
          </p:nvPr>
        </p:nvGraphicFramePr>
        <p:xfrm>
          <a:off x="3765176" y="393964"/>
          <a:ext cx="4787811" cy="6410998"/>
        </p:xfrm>
        <a:graphic>
          <a:graphicData uri="http://schemas.openxmlformats.org/drawingml/2006/table">
            <a:tbl>
              <a:tblPr firstRow="1" bandRow="1"/>
              <a:tblGrid>
                <a:gridCol w="1595937">
                  <a:extLst>
                    <a:ext uri="{9D8B030D-6E8A-4147-A177-3AD203B41FA5}">
                      <a16:colId xmlns:a16="http://schemas.microsoft.com/office/drawing/2014/main" val="117479015"/>
                    </a:ext>
                  </a:extLst>
                </a:gridCol>
                <a:gridCol w="1595937">
                  <a:extLst>
                    <a:ext uri="{9D8B030D-6E8A-4147-A177-3AD203B41FA5}">
                      <a16:colId xmlns:a16="http://schemas.microsoft.com/office/drawing/2014/main" val="3080969985"/>
                    </a:ext>
                  </a:extLst>
                </a:gridCol>
                <a:gridCol w="1595937">
                  <a:extLst>
                    <a:ext uri="{9D8B030D-6E8A-4147-A177-3AD203B41FA5}">
                      <a16:colId xmlns:a16="http://schemas.microsoft.com/office/drawing/2014/main" val="125561181"/>
                    </a:ext>
                  </a:extLst>
                </a:gridCol>
              </a:tblGrid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21/02/2020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Dopo</a:t>
                      </a:r>
                      <a:r>
                        <a:rPr lang="it-IT" sz="1200" b="0" baseline="0" dirty="0">
                          <a:solidFill>
                            <a:schemeClr val="tx1"/>
                          </a:solidFill>
                        </a:rPr>
                        <a:t> 7 giorni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436976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Clinica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Astenia e capogiri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Astenia</a:t>
                      </a:r>
                      <a:r>
                        <a:rPr lang="it-IT" sz="1200" b="1" baseline="0" dirty="0">
                          <a:solidFill>
                            <a:schemeClr val="tx1"/>
                          </a:solidFill>
                        </a:rPr>
                        <a:t> e capogiri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898357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ALT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0" dirty="0">
                          <a:solidFill>
                            <a:srgbClr val="FF0000"/>
                          </a:solidFill>
                        </a:rPr>
                        <a:t>84/41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rgbClr val="FF0000"/>
                          </a:solidFill>
                        </a:rPr>
                        <a:t>1564/41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303278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AST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0" dirty="0">
                          <a:solidFill>
                            <a:srgbClr val="FF0000"/>
                          </a:solidFill>
                        </a:rPr>
                        <a:t>96/40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rgbClr val="FF0000"/>
                          </a:solidFill>
                        </a:rPr>
                        <a:t>1066/40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591929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GGT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0" dirty="0">
                          <a:solidFill>
                            <a:srgbClr val="FF0000"/>
                          </a:solidFill>
                        </a:rPr>
                        <a:t>113/61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rgbClr val="FF0000"/>
                          </a:solidFill>
                        </a:rPr>
                        <a:t>814/61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845157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ALP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0" dirty="0">
                          <a:solidFill>
                            <a:srgbClr val="FF0000"/>
                          </a:solidFill>
                        </a:rPr>
                        <a:t>Normale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rgbClr val="FF0000"/>
                          </a:solidFill>
                        </a:rPr>
                        <a:t>344/130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587217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 err="1">
                          <a:solidFill>
                            <a:schemeClr val="tx1"/>
                          </a:solidFill>
                        </a:rPr>
                        <a:t>Bilir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it-IT" sz="1200" b="1" baseline="0" dirty="0">
                          <a:solidFill>
                            <a:schemeClr val="tx1"/>
                          </a:solidFill>
                        </a:rPr>
                        <a:t> Tot.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0" dirty="0">
                          <a:solidFill>
                            <a:srgbClr val="FF0000"/>
                          </a:solidFill>
                        </a:rPr>
                        <a:t>0,48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rgbClr val="FF0000"/>
                          </a:solidFill>
                        </a:rPr>
                        <a:t>4,26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128099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 err="1">
                          <a:solidFill>
                            <a:schemeClr val="tx1"/>
                          </a:solidFill>
                        </a:rPr>
                        <a:t>Bilir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. Dir.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0" dirty="0">
                          <a:solidFill>
                            <a:srgbClr val="FF0000"/>
                          </a:solidFill>
                        </a:rPr>
                        <a:t>0,17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rgbClr val="FF0000"/>
                          </a:solidFill>
                        </a:rPr>
                        <a:t>3,19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162475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PCHE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8145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7742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342565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LDH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187/225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681/225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600205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Ferritina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546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5849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961857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PCR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10,1/5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14,3/5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022192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</a:rPr>
                        <a:t>Emocromo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Nella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norma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082786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Prot.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</a:rPr>
                        <a:t>Totali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7,3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687454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</a:rPr>
                        <a:t>Albumina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4,6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999430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</a:rPr>
                        <a:t>Amilasi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20609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</a:rPr>
                        <a:t>Lipasi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279409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</a:rPr>
                        <a:t>Creatinina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0,8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599934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AFP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Neg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62006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Ca19-9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Neg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990142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Ca125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Neg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490107"/>
                  </a:ext>
                </a:extLst>
              </a:tr>
              <a:tr h="29140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Ca15-3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neg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58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27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94E34403-B660-2B41-A4BF-CA203DD7D8F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4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0144F844-14D4-439A-9B49-C546D37F2667}"/>
              </a:ext>
            </a:extLst>
          </p:cNvPr>
          <p:cNvSpPr txBox="1">
            <a:spLocks/>
          </p:cNvSpPr>
          <p:nvPr/>
        </p:nvSpPr>
        <p:spPr>
          <a:xfrm>
            <a:off x="891949" y="109605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DIAGNOSTICA STRUMENTALE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57651514-DE8A-46E7-89FA-78F736B11252}"/>
              </a:ext>
            </a:extLst>
          </p:cNvPr>
          <p:cNvSpPr txBox="1">
            <a:spLocks/>
          </p:cNvSpPr>
          <p:nvPr/>
        </p:nvSpPr>
        <p:spPr>
          <a:xfrm>
            <a:off x="762000" y="2809149"/>
            <a:ext cx="7620000" cy="2332856"/>
          </a:xfrm>
          <a:prstGeom prst="rect">
            <a:avLst/>
          </a:prstGeom>
          <a:ln w="635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ECOGRAFIA ADDOME COMPLETO (27/02/2020):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“Fegato, parzialmente visualizzabile, lievemente aumentato di volume ad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ecostruttura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tipo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steatosico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grado lieve. Colecisti, modestamente distesa, apparentemente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alitiasica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Vie biliari non dilatate. Pancreas non visualizzabile. Milza di volume ai limiti superiori. Non liquido peritoneale.” 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86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791C45-F3ED-9047-8F7F-F5590BDFFAA7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5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50D5FFC7-CD31-4193-9E66-F8DBEB6D70BA}"/>
              </a:ext>
            </a:extLst>
          </p:cNvPr>
          <p:cNvSpPr txBox="1">
            <a:spLocks/>
          </p:cNvSpPr>
          <p:nvPr/>
        </p:nvSpPr>
        <p:spPr>
          <a:xfrm>
            <a:off x="826635" y="82105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DIAGNOSTICA STRUMENTALE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5AAFA6D6-5360-4F65-9DDD-902D0C01A8D8}"/>
              </a:ext>
            </a:extLst>
          </p:cNvPr>
          <p:cNvSpPr txBox="1">
            <a:spLocks/>
          </p:cNvSpPr>
          <p:nvPr/>
        </p:nvSpPr>
        <p:spPr>
          <a:xfrm>
            <a:off x="826635" y="2284168"/>
            <a:ext cx="7620000" cy="3412976"/>
          </a:xfrm>
          <a:prstGeom prst="rect">
            <a:avLst/>
          </a:prstGeom>
          <a:ln w="635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 TOTAL BODY CON MDC (28/02/2020):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“Colecisti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normodistesa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senza evidenti dilatazioni delle vie biliari. Pancreas nei limiti;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esile film fluido in sede 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periduodenale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microformazione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fluida (duodenite? – piccolo diverticolo ampollare?)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Fegato a struttura omogenea senza patologica impregnazione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contrastografica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Non apprezzabile impegno pleurico in atto. Non definite alterazioni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tomodensitometriche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parenchima polmonare. Non apprezzabili tumefazioni da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macrolinfoadenopatie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ilo-mediastiniche.” </a:t>
            </a:r>
          </a:p>
        </p:txBody>
      </p:sp>
    </p:spTree>
    <p:extLst>
      <p:ext uri="{BB962C8B-B14F-4D97-AF65-F5344CB8AC3E}">
        <p14:creationId xmlns:p14="http://schemas.microsoft.com/office/powerpoint/2010/main" val="37802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E53A7D2-0412-BB4C-9EFE-6D6CA038932C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6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306D092-A11F-408F-80C6-06423998A8BA}"/>
              </a:ext>
            </a:extLst>
          </p:cNvPr>
          <p:cNvSpPr txBox="1">
            <a:spLocks/>
          </p:cNvSpPr>
          <p:nvPr/>
        </p:nvSpPr>
        <p:spPr>
          <a:xfrm>
            <a:off x="762000" y="102523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DIAGNOSTICA STRUMENTALE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E1A3B62-455D-4FB6-A8B2-9E646D30E8A9}"/>
              </a:ext>
            </a:extLst>
          </p:cNvPr>
          <p:cNvSpPr txBox="1">
            <a:spLocks/>
          </p:cNvSpPr>
          <p:nvPr/>
        </p:nvSpPr>
        <p:spPr>
          <a:xfrm>
            <a:off x="762000" y="2782577"/>
            <a:ext cx="7620000" cy="1756792"/>
          </a:xfrm>
          <a:prstGeom prst="rect">
            <a:avLst/>
          </a:prstGeom>
          <a:ln w="635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COLANGIO-RM (29/02/2020):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“Non dilatate le vie biliari intra- ed extra-epatiche, né evidenza di ostruzioni. Colecisti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normodistesa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segnala esigua raccolta fluida nel cellulare lasso 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periduodenale-periportale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6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 txBox="1">
            <a:spLocks/>
          </p:cNvSpPr>
          <p:nvPr/>
        </p:nvSpPr>
        <p:spPr>
          <a:xfrm>
            <a:off x="8446635" y="0"/>
            <a:ext cx="697365" cy="500932"/>
          </a:xfrm>
          <a:prstGeom prst="rect">
            <a:avLst/>
          </a:prstGeo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6FD99C3-BB50-024B-A6CC-9BCFF77DE5FF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7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D63A5FE-A655-4244-B51D-3DAE507FBBD3}"/>
              </a:ext>
            </a:extLst>
          </p:cNvPr>
          <p:cNvSpPr txBox="1">
            <a:spLocks/>
          </p:cNvSpPr>
          <p:nvPr/>
        </p:nvSpPr>
        <p:spPr>
          <a:xfrm>
            <a:off x="826635" y="70234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DIAGNOSTICA VIRUS e AUTOIMMUNITÀ </a:t>
            </a:r>
            <a:endParaRPr kumimoji="0" lang="en-US" sz="35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7756ADE1-F94B-4461-9F46-818F3CDA25AC}"/>
              </a:ext>
            </a:extLst>
          </p:cNvPr>
          <p:cNvSpPr txBox="1">
            <a:spLocks/>
          </p:cNvSpPr>
          <p:nvPr/>
        </p:nvSpPr>
        <p:spPr>
          <a:xfrm>
            <a:off x="826635" y="1757710"/>
            <a:ext cx="7620000" cy="4800600"/>
          </a:xfrm>
          <a:prstGeom prst="rect">
            <a:avLst/>
          </a:prstGeom>
          <a:ln w="635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CBA567AA-4970-4EA0-B802-BB99F4A2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40101"/>
              </p:ext>
            </p:extLst>
          </p:nvPr>
        </p:nvGraphicFramePr>
        <p:xfrm>
          <a:off x="1207111" y="1932970"/>
          <a:ext cx="6907176" cy="4450080"/>
        </p:xfrm>
        <a:graphic>
          <a:graphicData uri="http://schemas.openxmlformats.org/drawingml/2006/table">
            <a:tbl>
              <a:tblPr firstRow="1" bandRow="1"/>
              <a:tblGrid>
                <a:gridCol w="1907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28/02/2020</a:t>
                      </a: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3008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HBsAg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ANCA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HBsAb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LKM1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HBcAb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ANA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Anti-HCV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AMA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HAV (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IgM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IgG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, dubbio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ENA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Toxo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IgM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="1" baseline="0" dirty="0" err="1">
                          <a:solidFill>
                            <a:schemeClr val="tx1"/>
                          </a:solidFill>
                        </a:rPr>
                        <a:t>IgG</a:t>
                      </a:r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SS-A, SS-B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Rosolia (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IgM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="1" baseline="0" dirty="0" err="1">
                          <a:solidFill>
                            <a:schemeClr val="tx1"/>
                          </a:solidFill>
                        </a:rPr>
                        <a:t>IgG</a:t>
                      </a:r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Pos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Sm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CMV</a:t>
                      </a:r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it-IT" sz="1800" b="1" baseline="0" dirty="0" err="1">
                          <a:solidFill>
                            <a:schemeClr val="tx1"/>
                          </a:solidFill>
                        </a:rPr>
                        <a:t>IgM</a:t>
                      </a:r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800" b="1" baseline="0" dirty="0" err="1">
                          <a:solidFill>
                            <a:schemeClr val="tx1"/>
                          </a:solidFill>
                        </a:rPr>
                        <a:t>IgG</a:t>
                      </a:r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pos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Scl-70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HSV (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IgM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="1" baseline="0" dirty="0" err="1">
                          <a:solidFill>
                            <a:schemeClr val="tx1"/>
                          </a:solidFill>
                        </a:rPr>
                        <a:t>IgG</a:t>
                      </a:r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pos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b="1" dirty="0"/>
                        <a:t>Jo-1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EBV (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IgM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="1" baseline="0" dirty="0" err="1">
                          <a:solidFill>
                            <a:schemeClr val="tx1"/>
                          </a:solidFill>
                        </a:rPr>
                        <a:t>IgG</a:t>
                      </a:r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pos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Centromero-B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1" dirty="0" err="1">
                          <a:solidFill>
                            <a:schemeClr val="tx1"/>
                          </a:solidFill>
                        </a:rPr>
                        <a:t>Widal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-Wright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b="1" dirty="0" err="1"/>
                        <a:t>dsDNA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</a:rPr>
                        <a:t>Neg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2B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71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46635" y="0"/>
            <a:ext cx="697365" cy="500932"/>
          </a:xfrm>
          <a:effectLst>
            <a:outerShdw blurRad="88900" dist="190500" dir="2700000" algn="tl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 algn="ctr"/>
            <a:fld id="{451A2CCD-EF40-884B-B5E7-E6CF1D5F4C90}" type="slidenum">
              <a:rPr lang="it-IT" sz="2400" smtClean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8</a:t>
            </a:fld>
            <a:endParaRPr lang="it-IT" sz="2400" dirty="0">
              <a:solidFill>
                <a:schemeClr val="bg2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BEC32059-340E-4D13-A19E-00DF6EEB557A}"/>
              </a:ext>
            </a:extLst>
          </p:cNvPr>
          <p:cNvSpPr txBox="1">
            <a:spLocks/>
          </p:cNvSpPr>
          <p:nvPr/>
        </p:nvSpPr>
        <p:spPr>
          <a:xfrm>
            <a:off x="306805" y="846138"/>
            <a:ext cx="85303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00" b="0" i="0" u="none" strike="noStrike" kern="1200" cap="none" spc="-100" normalizeH="0" baseline="0" noProof="0" dirty="0">
                <a:ln>
                  <a:noFill/>
                </a:ln>
                <a:solidFill>
                  <a:srgbClr val="675E47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TRASFERIMENTO NELLA NOSTRA U.O.C.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675E47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7BE3406-E4BB-4078-8410-49E0655EA584}"/>
              </a:ext>
            </a:extLst>
          </p:cNvPr>
          <p:cNvSpPr txBox="1">
            <a:spLocks/>
          </p:cNvSpPr>
          <p:nvPr/>
        </p:nvSpPr>
        <p:spPr>
          <a:xfrm>
            <a:off x="826635" y="2334344"/>
            <a:ext cx="7620000" cy="4257128"/>
          </a:xfrm>
          <a:prstGeom prst="rect">
            <a:avLst/>
          </a:prstGeom>
          <a:ln w="635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Giunge nella nostra UOC in data 03/03: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EO: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aspetto itterico, addome trattabile, fegato non palpabile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 ADDOME-INTESTINO: 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fegato aumentato di volume in toto, margine e superfici regolari,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ecostruttura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finemente disomogenea, no LOS, colecisti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alitiasica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vie biliari non dilatate anse intestinali nella norma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A57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 sospetto di danno da 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farmcaci</a:t>
            </a:r>
            <a:b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TERAPIA:</a:t>
            </a:r>
            <a:b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acetilcisteina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 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1 L di fisiologica x 2 volte/die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Sospensione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ogni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altro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farmaco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97689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_ Seminario Dirigenti 2016" id="{5ACF2AD0-9D08-E14B-942F-B79B0F69619E}" vid="{4B5AFD1A-43A8-0B43-88B5-30102379EE5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diacente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iacente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diacente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diacente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Slide _ Seminario Dirigenti 2016</Template>
  <TotalTime>128</TotalTime>
  <Words>1640</Words>
  <Application>Microsoft Office PowerPoint</Application>
  <PresentationFormat>Presentazione su schermo (4:3)</PresentationFormat>
  <Paragraphs>341</Paragraphs>
  <Slides>24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Helvetica</vt:lpstr>
      <vt:lpstr>Symbol</vt:lpstr>
      <vt:lpstr>Tema di Office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Rona Menghi</cp:lastModifiedBy>
  <cp:revision>10</cp:revision>
  <cp:lastPrinted>2016-12-02T11:41:50Z</cp:lastPrinted>
  <dcterms:created xsi:type="dcterms:W3CDTF">2016-12-13T10:19:20Z</dcterms:created>
  <dcterms:modified xsi:type="dcterms:W3CDTF">2021-11-18T10:37:15Z</dcterms:modified>
</cp:coreProperties>
</file>