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84" r:id="rId1"/>
  </p:sldMasterIdLst>
  <p:notesMasterIdLst>
    <p:notesMasterId r:id="rId33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90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84"/>
    <p:restoredTop sz="86394"/>
  </p:normalViewPr>
  <p:slideViewPr>
    <p:cSldViewPr snapToGrid="0" snapToObjects="1">
      <p:cViewPr varScale="1">
        <p:scale>
          <a:sx n="73" d="100"/>
          <a:sy n="73" d="100"/>
        </p:scale>
        <p:origin x="65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C7270-D37D-1F49-85B3-086CB584BDE1}" type="datetimeFigureOut">
              <a:rPr lang="it-IT" smtClean="0"/>
              <a:t>31/03/2018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E1AC7-5B5F-CC44-868D-BE72F59175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608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627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241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672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3674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611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090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6172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609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0832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2051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759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5964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3157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2591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1159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9783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1776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013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997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6714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59726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610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0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1270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377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44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958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007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11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4B09-0B71-9345-87D5-D856163DEF87}" type="datetime1">
              <a:rPr lang="it-IT" smtClean="0"/>
              <a:t>31/03/2018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3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0BEA-1ABA-3E4D-9285-31BC1D1C7D9B}" type="datetime1">
              <a:rPr lang="it-IT" smtClean="0"/>
              <a:t>31/03/2018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35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FD491-DBF0-964C-A2C3-B5B080F3A10E}" type="datetime1">
              <a:rPr lang="it-IT" smtClean="0"/>
              <a:t>31/03/2018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478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6812-A8F9-5141-8765-625E7554A6EB}" type="datetime1">
              <a:rPr lang="it-IT" smtClean="0"/>
              <a:t>31/03/2018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31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4306-C835-C645-AA6C-2D501957B15B}" type="datetime1">
              <a:rPr lang="it-IT" smtClean="0"/>
              <a:t>31/03/2018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4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600A-C41F-AF46-BCFD-3062E52B1A36}" type="datetime1">
              <a:rPr lang="it-IT" smtClean="0"/>
              <a:t>31/03/2018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61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B44-1E24-3A42-84CA-89B3742262EF}" type="datetime1">
              <a:rPr lang="it-IT" smtClean="0"/>
              <a:t>31/03/2018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89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2DC4-5D81-E64C-9E50-14E872CB4FAB}" type="datetime1">
              <a:rPr lang="it-IT" smtClean="0"/>
              <a:t>31/03/2018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86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5314-2647-3A4A-9132-698E3E9A63E7}" type="datetime1">
              <a:rPr lang="it-IT" smtClean="0"/>
              <a:t>31/03/2018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30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2E7C-DFAD-684D-9E01-92052132A995}" type="datetime1">
              <a:rPr lang="it-IT" smtClean="0"/>
              <a:t>31/03/2018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18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87DC-9E60-1846-90DB-51B50F73818D}" type="datetime1">
              <a:rPr lang="it-IT" smtClean="0"/>
              <a:t>31/03/2018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35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7431-46B8-964D-9952-381C2B1AD2B1}" type="datetime1">
              <a:rPr lang="it-IT" smtClean="0"/>
              <a:t>31/03/2018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261B0-514C-C14D-A55C-B456B5689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38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3568" y="3068960"/>
            <a:ext cx="7772400" cy="893638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sz="40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40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4000" b="1" i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altLang="it-IT" sz="40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Caso </a:t>
            </a:r>
            <a:r>
              <a:rPr lang="it-IT" altLang="it-IT" sz="40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Clinico</a:t>
            </a:r>
            <a:r>
              <a:rPr lang="it-IT" altLang="it-IT" sz="4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4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4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altLang="it-IT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‘Uno strano caso di IBD’</a:t>
            </a:r>
            <a:r>
              <a:rPr lang="it-IT" altLang="it-IT" sz="4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4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1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81000" y="5673725"/>
            <a:ext cx="8305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t-IT" altLang="it-IT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Scuola di specializzazione in Gastroenterologia</a:t>
            </a:r>
          </a:p>
          <a:p>
            <a:pPr algn="ctr">
              <a:spcBef>
                <a:spcPct val="50000"/>
              </a:spcBef>
            </a:pPr>
            <a:r>
              <a:rPr lang="it-IT" altLang="it-IT" i="1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Università degli Studi di Roma “Tor Vergata”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5980762" y="879041"/>
            <a:ext cx="2305389" cy="1282717"/>
            <a:chOff x="5077" y="3834"/>
            <a:chExt cx="555" cy="432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" t="10593" b="13084"/>
            <a:stretch>
              <a:fillRect/>
            </a:stretch>
          </p:blipFill>
          <p:spPr bwMode="auto">
            <a:xfrm>
              <a:off x="5077" y="3834"/>
              <a:ext cx="555" cy="432"/>
            </a:xfrm>
            <a:prstGeom prst="rect">
              <a:avLst/>
            </a:prstGeom>
            <a:noFill/>
            <a:ln w="19050">
              <a:solidFill>
                <a:srgbClr val="008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8" y="3835"/>
              <a:ext cx="384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CasellaDiTesto 6"/>
          <p:cNvSpPr txBox="1"/>
          <p:nvPr/>
        </p:nvSpPr>
        <p:spPr>
          <a:xfrm>
            <a:off x="1239710" y="5033429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Dott.ssa Samanta Romeo		Tutor: Prof.ssa Livia Biancone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29" y="603698"/>
            <a:ext cx="208597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8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3E1C25D-1D4B-104D-93E2-20DC2175A4B3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9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17069" y="462757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11188" y="1125538"/>
            <a:ext cx="7921625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Rectal</a:t>
            </a:r>
            <a:r>
              <a:rPr lang="it-IT" altLang="it-IT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EUS + FNA LN (</a:t>
            </a:r>
            <a:r>
              <a:rPr lang="it-IT" altLang="it-IT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22G </a:t>
            </a:r>
            <a:r>
              <a:rPr lang="it-IT" altLang="it-IT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needle</a:t>
            </a:r>
            <a:r>
              <a:rPr lang="it-IT" altLang="it-IT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it-IT" altLang="it-IT" dirty="0">
                <a:solidFill>
                  <a:srgbClr val="002060"/>
                </a:solidFill>
              </a:rPr>
              <a:t> 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(10.02.17):</a:t>
            </a:r>
          </a:p>
          <a:p>
            <a:pPr algn="just"/>
            <a:endParaRPr lang="it-IT" altLang="it-IT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‘… ispessimento e marcato edema delle pareti del retto, con mucosa iperemica e facilmente sanguinante al contatto con lo strumento.</a:t>
            </a:r>
          </a:p>
          <a:p>
            <a:pPr algn="just"/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Alla visione ecografica presenza di multiple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linfoadenomegalie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perirettali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e marcato ispessimento a manicotto della parete rettale con completo sovvertimento della stratificazione di parete’</a:t>
            </a:r>
          </a:p>
        </p:txBody>
      </p:sp>
      <p:pic>
        <p:nvPicPr>
          <p:cNvPr id="10" name="Picture 6" descr="20170210_Ecoendoscopia diagnostica_MARINELLI_PASQUALE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97200"/>
            <a:ext cx="4140200" cy="324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20170210_Ecoendoscopia diagnostica_MARINELLI_PASQUALE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997200"/>
            <a:ext cx="4321175" cy="324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92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10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798973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713373"/>
            <a:ext cx="80645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FNA LN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: ‘scarsa quota di tessuto linfoide senza atipie (PAN-CK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neg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)’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FNA PARETE RETTO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: ‘coaguli ematici inglobanti scarsissima quantità di tessuto fibroso e verosimile muscolare liscio (PAN-CK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neg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)’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EI BIOPSIE RETTO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: ‘materiale come da fondo d’ulcera associato a tessuto flogistico di granulazione acuto e cronico (PAN-CK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neg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)’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‘La valutazione con la colorazione di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Warthin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Starry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per la ricerca di microrganismi ha dato esito negativo’</a:t>
            </a:r>
          </a:p>
        </p:txBody>
      </p:sp>
    </p:spTree>
    <p:extLst>
      <p:ext uri="{BB962C8B-B14F-4D97-AF65-F5344CB8AC3E}">
        <p14:creationId xmlns:p14="http://schemas.microsoft.com/office/powerpoint/2010/main" val="123632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11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733652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pic>
        <p:nvPicPr>
          <p:cNvPr id="9" name="Picture 5" descr="im02 arterio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289277"/>
            <a:ext cx="8296275" cy="532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ima04 venos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408339"/>
            <a:ext cx="8201025" cy="508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im03 l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403577"/>
            <a:ext cx="8124825" cy="52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8"/>
          <p:cNvSpPr>
            <a:spLocks noChangeArrowheads="1"/>
          </p:cNvSpPr>
          <p:nvPr/>
        </p:nvSpPr>
        <p:spPr bwMode="auto">
          <a:xfrm rot="18658630">
            <a:off x="5987256" y="1931421"/>
            <a:ext cx="1008063" cy="266700"/>
          </a:xfrm>
          <a:prstGeom prst="leftArrow">
            <a:avLst>
              <a:gd name="adj1" fmla="val 50000"/>
              <a:gd name="adj2" fmla="val 9449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41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12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546101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7519" y="1286533"/>
            <a:ext cx="80645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Ileocolonoscopy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(13.02.17):</a:t>
            </a:r>
          </a:p>
          <a:p>
            <a:pPr algn="just"/>
            <a:endParaRPr lang="it-IT" altLang="it-IT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‘… condotto fino ad esplorare gli ultimi cm di ileo terminale ed in condizione di adeguata preparazione intestinale, documentava ileo esente da alterazioni, colon con lume di calibro regolare; nel retto presenza di un tratto di 3-4 cm con mucosa iperemica ed edematosa; nei restanti segmenti colici esplorati mucosa esente da alterazioni.’</a:t>
            </a:r>
            <a:endParaRPr lang="it-IT" altLang="it-IT" dirty="0">
              <a:solidFill>
                <a:srgbClr val="002060"/>
              </a:solidFill>
            </a:endParaRPr>
          </a:p>
        </p:txBody>
      </p:sp>
      <p:pic>
        <p:nvPicPr>
          <p:cNvPr id="10" name="Picture 4" descr="20170213_Colonscopia_MARINELLI_PASQU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462066"/>
            <a:ext cx="4537075" cy="324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0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13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772842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687242"/>
            <a:ext cx="8064500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During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the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hospitalization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empirical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antibiotic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therapy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with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ampicillin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iv and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anticoagulant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therapy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sc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were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administred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DISCHARGE 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(13/02/2017)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Diagnosis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: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/>
            <a:r>
              <a:rPr lang="it-IT" altLang="it-IT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‘</a:t>
            </a:r>
            <a:r>
              <a:rPr lang="it-IT" altLang="ja-JP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Mincho"/>
                <a:cs typeface="Arial" panose="020B0604020202020204" pitchFamily="34" charset="0"/>
              </a:rPr>
              <a:t>ispessimento a manicotto della parete del retto in corso di definizione istologica’</a:t>
            </a:r>
            <a:r>
              <a:rPr lang="it-IT" altLang="ja-JP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4572000" y="4782867"/>
            <a:ext cx="0" cy="576262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39750" y="5608367"/>
            <a:ext cx="8424863" cy="9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INFECTIVE COUNSELING</a:t>
            </a:r>
          </a:p>
          <a:p>
            <a:pPr algn="ctr"/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(SEXUALLY TRANSMITTED INFECTIONS OUTPATIENTS DEPARTMENT)</a:t>
            </a:r>
          </a:p>
        </p:txBody>
      </p:sp>
    </p:spTree>
    <p:extLst>
      <p:ext uri="{BB962C8B-B14F-4D97-AF65-F5344CB8AC3E}">
        <p14:creationId xmlns:p14="http://schemas.microsoft.com/office/powerpoint/2010/main" val="21025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14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356667" y="511587"/>
            <a:ext cx="22862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425987"/>
            <a:ext cx="80645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INFECTIVE COUNSELING (03/03/2017):</a:t>
            </a:r>
          </a:p>
          <a:p>
            <a:pPr algn="just"/>
            <a:endParaRPr lang="it-IT" altLang="it-IT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RECTAL SWABS</a:t>
            </a:r>
          </a:p>
          <a:p>
            <a:pPr algn="just"/>
            <a:endParaRPr lang="it-IT" altLang="it-IT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Chlamydia PCR</a:t>
            </a:r>
          </a:p>
          <a:p>
            <a:pPr algn="just">
              <a:buFontTx/>
              <a:buChar char="-"/>
            </a:pPr>
            <a:endParaRPr lang="it-IT" altLang="it-IT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Neisseria Gonorrhoeae PCR</a:t>
            </a:r>
          </a:p>
          <a:p>
            <a:pPr algn="just">
              <a:buFontTx/>
              <a:buChar char="-"/>
            </a:pPr>
            <a:endParaRPr lang="it-IT" altLang="it-IT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Neisseria Gonorrhoeae Coltura </a:t>
            </a:r>
          </a:p>
          <a:p>
            <a:pPr algn="just">
              <a:buFontTx/>
              <a:buChar char="-"/>
            </a:pPr>
            <a:endParaRPr lang="it-IT" altLang="it-IT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HSV 1-2 PCR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859338" y="2600737"/>
            <a:ext cx="2665412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</a:t>
            </a:r>
          </a:p>
          <a:p>
            <a:pPr algn="ctr"/>
            <a:endParaRPr lang="it-IT" altLang="it-IT" sz="2000" b="1" i="1" u="sng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it-IT" altLang="it-IT" sz="20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</a:t>
            </a:r>
          </a:p>
          <a:p>
            <a:pPr algn="ctr"/>
            <a:endParaRPr lang="it-IT" altLang="it-IT" sz="2000" b="1" i="1" u="sng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it-IT" altLang="it-IT" sz="20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</a:t>
            </a:r>
          </a:p>
          <a:p>
            <a:pPr algn="ctr"/>
            <a:endParaRPr lang="it-IT" altLang="it-IT" sz="2000" b="1" i="1" u="sng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it-IT" altLang="it-IT" sz="20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</a:t>
            </a:r>
          </a:p>
          <a:p>
            <a:pPr algn="ctr"/>
            <a:endParaRPr lang="it-IT" altLang="it-IT" sz="2000" b="1" i="1" u="sng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4859338" y="2721387"/>
            <a:ext cx="433387" cy="144462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>
              <a:solidFill>
                <a:srgbClr val="002060"/>
              </a:solidFill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4859338" y="3369087"/>
            <a:ext cx="433387" cy="144462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>
              <a:solidFill>
                <a:srgbClr val="002060"/>
              </a:solidFill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4859338" y="4016787"/>
            <a:ext cx="433387" cy="144462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>
              <a:solidFill>
                <a:srgbClr val="002060"/>
              </a:solidFill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4859338" y="4593049"/>
            <a:ext cx="433387" cy="144463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>
              <a:solidFill>
                <a:srgbClr val="002060"/>
              </a:solidFill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395288" y="2505487"/>
            <a:ext cx="6985000" cy="6477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>
              <a:solidFill>
                <a:srgbClr val="002060"/>
              </a:solidFill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4572000" y="5316949"/>
            <a:ext cx="0" cy="576263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2060"/>
              </a:solidFill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539750" y="6140862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178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15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589962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39750" y="1359899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9750" y="2075862"/>
            <a:ext cx="80645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Antibiotic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therapy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was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administred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: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Doxycycline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100 mg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twice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daily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orally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for 21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days</a:t>
            </a:r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Azithromycin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500 mg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twice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daily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orally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for 21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days</a:t>
            </a:r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667625" y="2655299"/>
            <a:ext cx="6556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44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</a:t>
            </a: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4572000" y="3663362"/>
            <a:ext cx="0" cy="576262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755650" y="4415837"/>
            <a:ext cx="76327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FOLLOW-UP</a:t>
            </a:r>
          </a:p>
          <a:p>
            <a:pPr algn="ctr"/>
            <a:endParaRPr lang="it-IT" altLang="it-IT" sz="2000" b="1" i="1" u="sng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it-IT" altLang="it-IT" sz="20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RECTAL SWABS</a:t>
            </a:r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(14/04/2017)</a:t>
            </a:r>
          </a:p>
          <a:p>
            <a:endParaRPr lang="it-IT" altLang="it-IT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endParaRPr lang="it-IT" altLang="it-IT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it-IT" altLang="it-IT" sz="24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Chlamydia PCR NEGATIVE</a:t>
            </a:r>
          </a:p>
          <a:p>
            <a:pPr algn="ctr"/>
            <a:endParaRPr lang="it-IT" altLang="it-IT" sz="24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2195513" y="5896974"/>
            <a:ext cx="4968875" cy="6477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59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16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733654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0825" y="1682979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Diagnosis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755650" y="2451329"/>
            <a:ext cx="7272338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it-IT" altLang="it-IT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8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Proctitis</a:t>
            </a:r>
            <a:r>
              <a:rPr lang="it-IT" altLang="it-IT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8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Syndrome</a:t>
            </a:r>
            <a:endParaRPr lang="it-IT" altLang="it-IT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it-IT" altLang="it-IT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it-IT" altLang="it-IT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it-IT" altLang="it-IT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Ano-</a:t>
            </a:r>
            <a:r>
              <a:rPr lang="it-IT" altLang="it-IT" sz="28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rectal</a:t>
            </a:r>
            <a:r>
              <a:rPr lang="it-IT" altLang="it-IT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8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diseases</a:t>
            </a:r>
            <a:endParaRPr lang="it-IT" altLang="it-IT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endParaRPr lang="it-IT" alt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	Acute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anal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pain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is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almost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always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due to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one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of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three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things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it-IT" alt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		- an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acutely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thrombosed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external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hemorrhoid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		- a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perirectal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abscess</a:t>
            </a:r>
            <a:endParaRPr lang="it-IT" alt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		- an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anal</a:t>
            </a:r>
            <a:r>
              <a:rPr lang="it-IT" alt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16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fissure</a:t>
            </a:r>
            <a:endParaRPr lang="it-IT" altLang="it-IT" sz="16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2554288" y="4238854"/>
            <a:ext cx="1657350" cy="1657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2482850" y="4238854"/>
            <a:ext cx="1655763" cy="1657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6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17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952872"/>
            <a:ext cx="2709862" cy="637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0825" y="1731937"/>
            <a:ext cx="8424863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Diagnosis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" name="Picture 9" descr="Immagine S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8" y="2513940"/>
            <a:ext cx="7920990" cy="380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89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18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407083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pic>
        <p:nvPicPr>
          <p:cNvPr id="9" name="Picture 7" descr="TAB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62720"/>
            <a:ext cx="3714750" cy="565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TAB01 SE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464358"/>
            <a:ext cx="3686175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859338" y="6504670"/>
            <a:ext cx="3816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Zeidan J, NEJM 2016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468313" y="1464358"/>
            <a:ext cx="790575" cy="2159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84213" y="3193145"/>
            <a:ext cx="863600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1042988" y="4704445"/>
            <a:ext cx="1657350" cy="1657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971550" y="4704445"/>
            <a:ext cx="1655763" cy="1657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716463" y="1753283"/>
            <a:ext cx="1368425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787900" y="3266170"/>
            <a:ext cx="1368425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572000" y="4274233"/>
            <a:ext cx="1368425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500563" y="5175933"/>
            <a:ext cx="40322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 the basis of the patient’s sexual history, STI are more likely than IBD.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572000" y="3553508"/>
            <a:ext cx="1081088" cy="2159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695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446635" y="0"/>
            <a:ext cx="697365" cy="500932"/>
          </a:xfr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/>
          <a:lstStyle/>
          <a:p>
            <a:pPr algn="ctr"/>
            <a:fld id="{097BBC69-16C3-C14B-8C20-E92BCD1D1A02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027272" y="484623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68313" y="1196975"/>
            <a:ext cx="81359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In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September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2016, a 50-year-old man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came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to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our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IBD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outpatient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department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because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of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rectal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pain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and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lower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bleeding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, with a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reported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IBD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diagnosis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68313" y="2997200"/>
            <a:ext cx="813593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P.M.</a:t>
            </a:r>
          </a:p>
          <a:p>
            <a:pPr algn="just">
              <a:buFontTx/>
              <a:buChar char="•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50-year-old man,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soldier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MSM, with a regular partner</a:t>
            </a:r>
          </a:p>
          <a:p>
            <a:pPr algn="just">
              <a:buFontTx/>
              <a:buChar char="•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no smoking,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alcoholic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or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drugs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habits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no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comorbidity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no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sexually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transmitted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infection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(STI) story </a:t>
            </a:r>
          </a:p>
          <a:p>
            <a:pPr algn="just">
              <a:buFontTx/>
              <a:buChar char="•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no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history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of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recent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trips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no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history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of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recent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drug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intake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no family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history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of IBD o GI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disease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19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144838" y="550776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9750" y="1427076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9750" y="2184313"/>
            <a:ext cx="8135938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Lymphogranuloma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venereum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emerging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cause of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proctitis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in the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population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of MSM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worldwide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and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responsible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for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several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outbreaks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in Europe in the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past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15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years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LGV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causes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isolated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proctitis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without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lymphadenitis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 83% of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cases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that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are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acquired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by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anogenital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contact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The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secondary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stage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LGV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proctitis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can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mimic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Crohn’s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disease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both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clinically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perianal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fissures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fistulae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and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abscesses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 and in the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pathological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substrate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859338" y="6321788"/>
            <a:ext cx="3816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Zeidan J, NEJM 2016</a:t>
            </a:r>
          </a:p>
        </p:txBody>
      </p:sp>
    </p:spTree>
    <p:extLst>
      <p:ext uri="{BB962C8B-B14F-4D97-AF65-F5344CB8AC3E}">
        <p14:creationId xmlns:p14="http://schemas.microsoft.com/office/powerpoint/2010/main" val="362493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20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655277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531577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750" y="2144352"/>
            <a:ext cx="80645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Aetiology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and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transmission</a:t>
            </a:r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Chlamydia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trachomatis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types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L1, L2 and L3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contrast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to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serovars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A-K,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which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remain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confined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to the mucosa,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serovar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L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strains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are 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invasive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organisms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that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disseminate via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underlying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connective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tissue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and spread to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regional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lymph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nodes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LGV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among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MSM in Europe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caused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in the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majority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of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cases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by the 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C.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trachomatis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biovar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L2b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050" y="6308725"/>
            <a:ext cx="662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Lymphogranuloma Venereum</a:t>
            </a:r>
          </a:p>
        </p:txBody>
      </p:sp>
    </p:spTree>
    <p:extLst>
      <p:ext uri="{BB962C8B-B14F-4D97-AF65-F5344CB8AC3E}">
        <p14:creationId xmlns:p14="http://schemas.microsoft.com/office/powerpoint/2010/main" val="263969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21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563837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440137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750" y="2052912"/>
            <a:ext cx="806450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Clinical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features</a:t>
            </a:r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Depending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on the site of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inoculation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LGV can cause:</a:t>
            </a:r>
          </a:p>
          <a:p>
            <a:pPr algn="just">
              <a:buFontTx/>
              <a:buChar char="-"/>
            </a:pP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inguinal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disease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usually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after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inoculation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of the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genitalia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anorectal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syndrome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usually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after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inoculation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via the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rectum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Proctitis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is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the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primary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manifestation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of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infection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(a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few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weeks of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sexual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contact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). </a:t>
            </a:r>
          </a:p>
          <a:p>
            <a:pPr algn="just"/>
            <a:endParaRPr lang="it-IT" altLang="it-IT" sz="2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It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characterised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by severe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symptoms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of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anorectal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pain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haemopurulent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discharge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and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bleeding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per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rectum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tenesmus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and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constipation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(due to the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mucosal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and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perirectal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oedema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050" y="6308725"/>
            <a:ext cx="662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Lymphogranuloma Venereum</a:t>
            </a:r>
          </a:p>
        </p:txBody>
      </p:sp>
    </p:spTree>
    <p:extLst>
      <p:ext uri="{BB962C8B-B14F-4D97-AF65-F5344CB8AC3E}">
        <p14:creationId xmlns:p14="http://schemas.microsoft.com/office/powerpoint/2010/main" val="38090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22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407083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283383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750" y="1896158"/>
            <a:ext cx="80645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Clinical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features</a:t>
            </a:r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disease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course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usually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follows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three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separate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stages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.</a:t>
            </a:r>
          </a:p>
          <a:p>
            <a:endParaRPr lang="it-IT" altLang="it-IT" sz="2000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Primary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Lesion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small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painless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papule,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pustule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, small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herpetiform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		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ulcer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(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usually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heals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within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one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week and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often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 			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remains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unnoticed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).</a:t>
            </a:r>
          </a:p>
          <a:p>
            <a:pPr>
              <a:buFontTx/>
              <a:buChar char="•"/>
            </a:pPr>
            <a:endParaRPr lang="it-IT" altLang="it-IT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Second Stage/“</a:t>
            </a:r>
            <a:r>
              <a:rPr lang="it-IT" altLang="it-IT" sz="2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inguinal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stage”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begins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2 to 6 weeks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after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onset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of 	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primary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lesion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Involves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inguinal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and/or 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femoral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lymph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nodes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	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unilaterally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(“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buboes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”). Some 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patients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develop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the ”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groove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sign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”. 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	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Constitutional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symptoms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(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low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-grade 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fever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chills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malaise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myalgias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	and 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arthralgias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) 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may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present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during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this</a:t>
            </a:r>
            <a:r>
              <a:rPr lang="it-IT" altLang="it-IT" sz="2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stage.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050" y="6387103"/>
            <a:ext cx="662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2013 </a:t>
            </a:r>
            <a:r>
              <a:rPr lang="it-IT" altLang="it-IT" sz="1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European</a:t>
            </a:r>
            <a:r>
              <a:rPr lang="it-IT" altLang="it-IT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sz="1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Guideline</a:t>
            </a:r>
            <a:r>
              <a:rPr lang="it-IT" altLang="it-IT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on the Management of </a:t>
            </a:r>
            <a:r>
              <a:rPr lang="it-IT" altLang="it-IT" sz="1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</a:t>
            </a:r>
            <a:r>
              <a:rPr lang="it-IT" altLang="it-IT" sz="1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sz="1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Venereum</a:t>
            </a:r>
            <a:endParaRPr lang="it-IT" altLang="it-IT" sz="12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628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23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916532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792832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750" y="2405607"/>
            <a:ext cx="80645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Clinical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features</a:t>
            </a:r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0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000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Third Stage/ “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anogenitorectal</a:t>
            </a:r>
            <a:r>
              <a:rPr lang="it-IT" altLang="it-IT" sz="2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altLang="it-IT" sz="20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syndrome</a:t>
            </a:r>
            <a:r>
              <a:rPr lang="it-IT" altLang="it-IT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” 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altLang="it-IT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more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often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present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		in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women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(peri-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rectal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abscess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,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fistulas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,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strictures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and 		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stenosis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of the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rectum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,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possibly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leading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to </a:t>
            </a:r>
            <a:r>
              <a:rPr lang="it-IT" altLang="it-IT" sz="2000" dirty="0" smtClean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“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lymphorrhoids</a:t>
            </a:r>
            <a:r>
              <a:rPr lang="it-IT" altLang="it-IT" sz="200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”, </a:t>
            </a:r>
            <a:r>
              <a:rPr lang="it-IT" altLang="it-IT" sz="2000" smtClean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	elephantiasis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,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esthiomene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and </a:t>
            </a:r>
            <a:r>
              <a:rPr lang="it-IT" altLang="it-IT" sz="2000" dirty="0" err="1" smtClean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frozen</a:t>
            </a:r>
            <a:r>
              <a:rPr lang="it-IT" altLang="it-IT" sz="2000" dirty="0" smtClean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pelvis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 </a:t>
            </a:r>
            <a:r>
              <a:rPr lang="it-IT" altLang="it-IT" sz="2000" dirty="0" err="1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syndrome</a:t>
            </a:r>
            <a:r>
              <a:rPr lang="it-IT" altLang="it-IT" sz="2000" dirty="0">
                <a:solidFill>
                  <a:srgbClr val="002060"/>
                </a:solidFill>
                <a:latin typeface="ArialMT" charset="0"/>
                <a:cs typeface="Times New Roman" panose="02020603050405020304" pitchFamily="18" charset="0"/>
              </a:rPr>
              <a:t>.</a:t>
            </a:r>
            <a:endParaRPr lang="it-IT" altLang="it-IT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endParaRPr lang="it-IT" altLang="it-IT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endParaRPr lang="it-IT" altLang="it-IT" sz="20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050" y="6308725"/>
            <a:ext cx="662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Lymphogranuloma Venereum</a:t>
            </a:r>
          </a:p>
        </p:txBody>
      </p:sp>
    </p:spTree>
    <p:extLst>
      <p:ext uri="{BB962C8B-B14F-4D97-AF65-F5344CB8AC3E}">
        <p14:creationId xmlns:p14="http://schemas.microsoft.com/office/powerpoint/2010/main" val="5980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24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812026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688326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750" y="2301101"/>
            <a:ext cx="82804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altLang="it-IT" sz="2000" b="1" i="1" u="sng">
                <a:solidFill>
                  <a:srgbClr val="002060"/>
                </a:solidFill>
                <a:cs typeface="Times New Roman" panose="02020603050405020304" pitchFamily="18" charset="0"/>
              </a:rPr>
              <a:t>Diagnosis</a:t>
            </a:r>
          </a:p>
          <a:p>
            <a:pPr algn="just"/>
            <a:endParaRPr lang="it-IT" altLang="it-IT" sz="2000" b="1" i="1" u="sng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/>
            <a:endParaRPr lang="it-IT" altLang="it-IT" sz="2000" b="1" i="1" u="sng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it-IT" altLang="it-IT" sz="2000" b="1" i="1">
                <a:solidFill>
                  <a:srgbClr val="002060"/>
                </a:solidFill>
                <a:cs typeface="Times New Roman" panose="02020603050405020304" pitchFamily="18" charset="0"/>
              </a:rPr>
              <a:t>The diagnosis of LGV is confirmed by the detection of </a:t>
            </a:r>
            <a:r>
              <a:rPr lang="it-IT" altLang="it-IT" sz="2000" b="1" i="1" u="sng">
                <a:solidFill>
                  <a:srgbClr val="002060"/>
                </a:solidFill>
                <a:cs typeface="Times New Roman" panose="02020603050405020304" pitchFamily="18" charset="0"/>
              </a:rPr>
              <a:t>biovar-specific C. trachomatis DNA</a:t>
            </a:r>
            <a:r>
              <a:rPr lang="it-IT" altLang="it-IT" sz="2000" b="1" i="1">
                <a:solidFill>
                  <a:srgbClr val="002060"/>
                </a:solidFill>
                <a:cs typeface="Times New Roman" panose="02020603050405020304" pitchFamily="18" charset="0"/>
              </a:rPr>
              <a:t> in:</a:t>
            </a:r>
          </a:p>
          <a:p>
            <a:pPr algn="just"/>
            <a:endParaRPr lang="it-IT" altLang="it-IT" sz="2000" b="1" i="1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>
              <a:buFontTx/>
              <a:buAutoNum type="arabicParenR"/>
            </a:pPr>
            <a:r>
              <a:rPr lang="it-IT" altLang="it-IT" sz="2000" b="1" i="1">
                <a:solidFill>
                  <a:srgbClr val="002060"/>
                </a:solidFill>
                <a:cs typeface="Times New Roman" panose="02020603050405020304" pitchFamily="18" charset="0"/>
              </a:rPr>
              <a:t>ulcer material from primary anogenital lesions;</a:t>
            </a:r>
          </a:p>
          <a:p>
            <a:pPr algn="just">
              <a:buFontTx/>
              <a:buAutoNum type="arabicParenR"/>
            </a:pPr>
            <a:r>
              <a:rPr lang="it-IT" altLang="it-IT" sz="2000" b="1" i="1">
                <a:solidFill>
                  <a:srgbClr val="002060"/>
                </a:solidFill>
                <a:cs typeface="Times New Roman" panose="02020603050405020304" pitchFamily="18" charset="0"/>
              </a:rPr>
              <a:t>rectal specimens (in suspected cases of anorectal LGV); </a:t>
            </a:r>
          </a:p>
          <a:p>
            <a:pPr algn="just">
              <a:buFontTx/>
              <a:buAutoNum type="arabicParenR"/>
            </a:pPr>
            <a:r>
              <a:rPr lang="it-IT" altLang="it-IT" sz="2000" b="1" i="1">
                <a:solidFill>
                  <a:srgbClr val="002060"/>
                </a:solidFill>
                <a:cs typeface="Times New Roman" panose="02020603050405020304" pitchFamily="18" charset="0"/>
              </a:rPr>
              <a:t>anorectal swabs;</a:t>
            </a:r>
          </a:p>
          <a:p>
            <a:pPr algn="just"/>
            <a:r>
              <a:rPr lang="it-IT" altLang="it-IT" sz="2000" b="1" i="1">
                <a:solidFill>
                  <a:srgbClr val="002060"/>
                </a:solidFill>
                <a:cs typeface="Times New Roman" panose="02020603050405020304" pitchFamily="18" charset="0"/>
              </a:rPr>
              <a:t>3) bubo aspirates (in suspected cases inguinal LGV).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050" y="6308725"/>
            <a:ext cx="662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Lymphogranuloma Venereum</a:t>
            </a:r>
          </a:p>
        </p:txBody>
      </p:sp>
    </p:spTree>
    <p:extLst>
      <p:ext uri="{BB962C8B-B14F-4D97-AF65-F5344CB8AC3E}">
        <p14:creationId xmlns:p14="http://schemas.microsoft.com/office/powerpoint/2010/main" val="34642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25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550776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427076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750" y="2039851"/>
            <a:ext cx="8280400" cy="366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altLang="it-IT" b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Diagnosis</a:t>
            </a:r>
          </a:p>
          <a:p>
            <a:pPr algn="just"/>
            <a:endParaRPr lang="it-IT" altLang="it-IT" b="1" u="sng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Most modern laboratories follow </a:t>
            </a:r>
            <a:r>
              <a:rPr lang="it-IT" altLang="it-IT" b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2-step procedure</a:t>
            </a:r>
            <a:r>
              <a:rPr lang="it-IT" altLang="it-IT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just"/>
            <a:endParaRPr lang="it-IT" altLang="it-IT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Char char="•"/>
            </a:pPr>
            <a:r>
              <a:rPr lang="it-IT" altLang="it-IT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First, a commercially available </a:t>
            </a:r>
            <a:r>
              <a:rPr lang="it-IT" altLang="it-IT" b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 trachomatis NAAT test</a:t>
            </a:r>
            <a:r>
              <a:rPr lang="it-IT" altLang="it-IT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can be used to screen suspected samples. </a:t>
            </a:r>
          </a:p>
          <a:p>
            <a:pPr algn="just"/>
            <a:r>
              <a:rPr lang="it-IT" altLang="it-IT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Although commercially available tests are not approved for extragenital sites, a large body of literature supports the use of these tests for the detection of </a:t>
            </a:r>
            <a:r>
              <a:rPr lang="it-IT" altLang="it-IT" b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rectal chlamydial infections</a:t>
            </a:r>
            <a:r>
              <a:rPr lang="it-IT" altLang="it-IT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(III, B)</a:t>
            </a:r>
          </a:p>
          <a:p>
            <a:pPr algn="just"/>
            <a:endParaRPr lang="it-IT" altLang="it-IT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Char char="•"/>
            </a:pPr>
            <a:r>
              <a:rPr lang="it-IT" altLang="it-IT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C. trachomatis is detected, </a:t>
            </a:r>
            <a:r>
              <a:rPr lang="it-IT" altLang="it-IT" b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LGV biovar-specific DNA</a:t>
            </a:r>
            <a:r>
              <a:rPr lang="it-IT" altLang="it-IT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needs to be detected from the same specimen. (III, B)</a:t>
            </a:r>
          </a:p>
          <a:p>
            <a:pPr algn="just"/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050" y="6308725"/>
            <a:ext cx="662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Lymphogranuloma Venereum</a:t>
            </a:r>
          </a:p>
        </p:txBody>
      </p:sp>
    </p:spTree>
    <p:extLst>
      <p:ext uri="{BB962C8B-B14F-4D97-AF65-F5344CB8AC3E}">
        <p14:creationId xmlns:p14="http://schemas.microsoft.com/office/powerpoint/2010/main" val="263035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26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498524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374824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750" y="1987599"/>
            <a:ext cx="8135938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altLang="it-IT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Diagnosis</a:t>
            </a:r>
            <a:endParaRPr lang="it-IT" altLang="it-IT" b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b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If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molecular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diagnostic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tests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available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presumptive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LGV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diagnosis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can be made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using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Chlamydia</a:t>
            </a:r>
            <a:r>
              <a:rPr lang="it-IT" altLang="it-IT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serological</a:t>
            </a:r>
            <a:r>
              <a:rPr lang="it-IT" altLang="it-IT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assays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high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antibody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titre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a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patient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with a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syndrome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suggestive of LGV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supports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diagnosis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(III, B)</a:t>
            </a:r>
          </a:p>
          <a:p>
            <a:pPr algn="just"/>
            <a:endParaRPr lang="it-IT" altLang="it-IT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guidelines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differ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regarding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use of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serology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diagnosis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algn="just"/>
            <a:endParaRPr lang="it-IT" altLang="it-IT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Canadian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guidelines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state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that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serology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recommended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just"/>
            <a:endParaRPr lang="it-IT" altLang="it-IT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contrast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the US, UK, and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European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guidelines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indicate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that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LGV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serology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can be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used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support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diagnosis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LGV in some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contexts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laboratory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cannot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perform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LGV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genotyping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just">
              <a:buFontTx/>
              <a:buChar char="•"/>
            </a:pPr>
            <a:endParaRPr lang="it-IT" altLang="it-IT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endParaRPr lang="it-IT" altLang="it-IT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763713" y="6165850"/>
            <a:ext cx="69119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Lymphogranuloma Venereum</a:t>
            </a:r>
          </a:p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Workowski KA, Centers for Disease Control and Prevention STD treatment guidelines 2015</a:t>
            </a:r>
          </a:p>
        </p:txBody>
      </p:sp>
    </p:spTree>
    <p:extLst>
      <p:ext uri="{BB962C8B-B14F-4D97-AF65-F5344CB8AC3E}">
        <p14:creationId xmlns:p14="http://schemas.microsoft.com/office/powerpoint/2010/main" val="176565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27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851213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727513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750" y="2344368"/>
            <a:ext cx="82804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altLang="it-IT" b="1" i="1" u="sng" dirty="0">
                <a:solidFill>
                  <a:srgbClr val="002060"/>
                </a:solidFill>
                <a:cs typeface="Times New Roman" panose="02020603050405020304" pitchFamily="18" charset="0"/>
              </a:rPr>
              <a:t>Management</a:t>
            </a:r>
          </a:p>
          <a:p>
            <a:pPr algn="just"/>
            <a:endParaRPr lang="it-IT" altLang="it-IT" b="1" i="1" u="sng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/>
            <a:endParaRPr lang="it-IT" altLang="it-IT" b="1" i="1" dirty="0">
              <a:solidFill>
                <a:srgbClr val="002060"/>
              </a:solidFill>
            </a:endParaRPr>
          </a:p>
          <a:p>
            <a:pPr algn="just">
              <a:buFontTx/>
              <a:buChar char="•"/>
            </a:pP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It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is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recommended</a:t>
            </a:r>
            <a:r>
              <a:rPr lang="it-IT" altLang="it-IT" b="1" i="1" dirty="0">
                <a:solidFill>
                  <a:srgbClr val="002060"/>
                </a:solidFill>
              </a:rPr>
              <a:t> to screen </a:t>
            </a:r>
            <a:r>
              <a:rPr lang="it-IT" altLang="it-IT" b="1" i="1" dirty="0" err="1">
                <a:solidFill>
                  <a:srgbClr val="002060"/>
                </a:solidFill>
              </a:rPr>
              <a:t>all</a:t>
            </a:r>
            <a:r>
              <a:rPr lang="it-IT" altLang="it-IT" b="1" i="1" dirty="0">
                <a:solidFill>
                  <a:srgbClr val="002060"/>
                </a:solidFill>
              </a:rPr>
              <a:t> MSM </a:t>
            </a:r>
            <a:r>
              <a:rPr lang="it-IT" altLang="it-IT" b="1" i="1" dirty="0" err="1">
                <a:solidFill>
                  <a:srgbClr val="002060"/>
                </a:solidFill>
              </a:rPr>
              <a:t>who</a:t>
            </a:r>
            <a:r>
              <a:rPr lang="it-IT" altLang="it-IT" b="1" i="1" dirty="0">
                <a:solidFill>
                  <a:srgbClr val="002060"/>
                </a:solidFill>
              </a:rPr>
              <a:t> report </a:t>
            </a:r>
            <a:r>
              <a:rPr lang="it-IT" altLang="it-IT" b="1" i="1" dirty="0" err="1">
                <a:solidFill>
                  <a:srgbClr val="002060"/>
                </a:solidFill>
              </a:rPr>
              <a:t>receptive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anal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sexual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practices</a:t>
            </a:r>
            <a:r>
              <a:rPr lang="it-IT" altLang="it-IT" b="1" i="1" dirty="0">
                <a:solidFill>
                  <a:srgbClr val="002060"/>
                </a:solidFill>
              </a:rPr>
              <a:t> in the </a:t>
            </a:r>
            <a:r>
              <a:rPr lang="it-IT" altLang="it-IT" b="1" i="1" dirty="0" err="1">
                <a:solidFill>
                  <a:srgbClr val="002060"/>
                </a:solidFill>
              </a:rPr>
              <a:t>previous</a:t>
            </a:r>
            <a:r>
              <a:rPr lang="it-IT" altLang="it-IT" b="1" i="1" dirty="0">
                <a:solidFill>
                  <a:srgbClr val="002060"/>
                </a:solidFill>
              </a:rPr>
              <a:t> 6 </a:t>
            </a:r>
            <a:r>
              <a:rPr lang="it-IT" altLang="it-IT" b="1" i="1" dirty="0" err="1">
                <a:solidFill>
                  <a:srgbClr val="002060"/>
                </a:solidFill>
              </a:rPr>
              <a:t>months</a:t>
            </a:r>
            <a:r>
              <a:rPr lang="it-IT" altLang="it-IT" b="1" i="1" dirty="0">
                <a:solidFill>
                  <a:srgbClr val="002060"/>
                </a:solidFill>
              </a:rPr>
              <a:t> for </a:t>
            </a:r>
            <a:r>
              <a:rPr lang="it-IT" altLang="it-IT" b="1" i="1" dirty="0" err="1">
                <a:solidFill>
                  <a:srgbClr val="002060"/>
                </a:solidFill>
              </a:rPr>
              <a:t>anorectal</a:t>
            </a:r>
            <a:r>
              <a:rPr lang="it-IT" altLang="it-IT" b="1" i="1" dirty="0">
                <a:solidFill>
                  <a:srgbClr val="002060"/>
                </a:solidFill>
              </a:rPr>
              <a:t> C. </a:t>
            </a:r>
            <a:r>
              <a:rPr lang="it-IT" altLang="it-IT" b="1" i="1" dirty="0" err="1">
                <a:solidFill>
                  <a:srgbClr val="002060"/>
                </a:solidFill>
              </a:rPr>
              <a:t>trachomatis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infection</a:t>
            </a:r>
            <a:r>
              <a:rPr lang="it-IT" altLang="it-IT" b="1" i="1" dirty="0">
                <a:solidFill>
                  <a:srgbClr val="002060"/>
                </a:solidFill>
              </a:rPr>
              <a:t>.</a:t>
            </a:r>
          </a:p>
          <a:p>
            <a:pPr algn="just"/>
            <a:endParaRPr lang="it-IT" altLang="it-IT" b="1" i="1" dirty="0">
              <a:solidFill>
                <a:srgbClr val="002060"/>
              </a:solidFill>
            </a:endParaRPr>
          </a:p>
          <a:p>
            <a:pPr algn="just">
              <a:buFontTx/>
              <a:buChar char="•"/>
            </a:pP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There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is</a:t>
            </a:r>
            <a:r>
              <a:rPr lang="it-IT" altLang="it-IT" b="1" i="1" dirty="0">
                <a:solidFill>
                  <a:srgbClr val="002060"/>
                </a:solidFill>
              </a:rPr>
              <a:t> a </a:t>
            </a:r>
            <a:r>
              <a:rPr lang="it-IT" altLang="it-IT" b="1" i="1" dirty="0" err="1">
                <a:solidFill>
                  <a:srgbClr val="002060"/>
                </a:solidFill>
              </a:rPr>
              <a:t>significant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association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between</a:t>
            </a:r>
            <a:r>
              <a:rPr lang="it-IT" altLang="it-IT" b="1" i="1" dirty="0">
                <a:solidFill>
                  <a:srgbClr val="002060"/>
                </a:solidFill>
              </a:rPr>
              <a:t> HIV and LGV (I, A)</a:t>
            </a:r>
          </a:p>
          <a:p>
            <a:pPr algn="just"/>
            <a:endParaRPr lang="it-IT" altLang="it-IT" b="1" i="1" dirty="0">
              <a:solidFill>
                <a:srgbClr val="002060"/>
              </a:solidFill>
            </a:endParaRPr>
          </a:p>
          <a:p>
            <a:pPr algn="just">
              <a:buFontTx/>
              <a:buChar char="•"/>
            </a:pP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Tests</a:t>
            </a:r>
            <a:r>
              <a:rPr lang="it-IT" altLang="it-IT" b="1" i="1" dirty="0">
                <a:solidFill>
                  <a:srgbClr val="002060"/>
                </a:solidFill>
              </a:rPr>
              <a:t> for STI, </a:t>
            </a:r>
            <a:r>
              <a:rPr lang="it-IT" altLang="it-IT" b="1" i="1" dirty="0" err="1">
                <a:solidFill>
                  <a:srgbClr val="002060"/>
                </a:solidFill>
              </a:rPr>
              <a:t>including</a:t>
            </a:r>
            <a:r>
              <a:rPr lang="it-IT" altLang="it-IT" b="1" i="1" dirty="0">
                <a:solidFill>
                  <a:srgbClr val="002060"/>
                </a:solidFill>
              </a:rPr>
              <a:t> HIV (</a:t>
            </a:r>
            <a:r>
              <a:rPr lang="it-IT" altLang="it-IT" b="1" i="1" dirty="0" err="1">
                <a:solidFill>
                  <a:srgbClr val="002060"/>
                </a:solidFill>
              </a:rPr>
              <a:t>if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not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already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known</a:t>
            </a:r>
            <a:r>
              <a:rPr lang="it-IT" altLang="it-IT" b="1" i="1" dirty="0">
                <a:solidFill>
                  <a:srgbClr val="002060"/>
                </a:solidFill>
              </a:rPr>
              <a:t> HIV-</a:t>
            </a:r>
            <a:r>
              <a:rPr lang="it-IT" altLang="it-IT" b="1" i="1" dirty="0" err="1">
                <a:solidFill>
                  <a:srgbClr val="002060"/>
                </a:solidFill>
              </a:rPr>
              <a:t>pos</a:t>
            </a:r>
            <a:r>
              <a:rPr lang="it-IT" altLang="it-IT" b="1" i="1" dirty="0">
                <a:solidFill>
                  <a:srgbClr val="002060"/>
                </a:solidFill>
              </a:rPr>
              <a:t>), </a:t>
            </a:r>
            <a:r>
              <a:rPr lang="it-IT" altLang="it-IT" b="1" i="1" dirty="0" err="1">
                <a:solidFill>
                  <a:srgbClr val="002060"/>
                </a:solidFill>
              </a:rPr>
              <a:t>hepatitis</a:t>
            </a:r>
            <a:r>
              <a:rPr lang="it-IT" altLang="it-IT" b="1" i="1" dirty="0">
                <a:solidFill>
                  <a:srgbClr val="002060"/>
                </a:solidFill>
              </a:rPr>
              <a:t> B and </a:t>
            </a:r>
            <a:r>
              <a:rPr lang="it-IT" altLang="it-IT" b="1" i="1" dirty="0" err="1">
                <a:solidFill>
                  <a:srgbClr val="002060"/>
                </a:solidFill>
              </a:rPr>
              <a:t>hepatitis</a:t>
            </a:r>
            <a:r>
              <a:rPr lang="it-IT" altLang="it-IT" b="1" i="1" dirty="0">
                <a:solidFill>
                  <a:srgbClr val="002060"/>
                </a:solidFill>
              </a:rPr>
              <a:t> C </a:t>
            </a:r>
            <a:r>
              <a:rPr lang="it-IT" altLang="it-IT" b="1" i="1" dirty="0" err="1">
                <a:solidFill>
                  <a:srgbClr val="002060"/>
                </a:solidFill>
              </a:rPr>
              <a:t>should</a:t>
            </a:r>
            <a:r>
              <a:rPr lang="it-IT" altLang="it-IT" b="1" i="1" dirty="0">
                <a:solidFill>
                  <a:srgbClr val="002060"/>
                </a:solidFill>
              </a:rPr>
              <a:t> be </a:t>
            </a:r>
            <a:r>
              <a:rPr lang="it-IT" altLang="it-IT" b="1" i="1" dirty="0" err="1">
                <a:solidFill>
                  <a:srgbClr val="002060"/>
                </a:solidFill>
              </a:rPr>
              <a:t>offered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before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starting</a:t>
            </a:r>
            <a:r>
              <a:rPr lang="it-IT" altLang="it-IT" b="1" i="1" dirty="0">
                <a:solidFill>
                  <a:srgbClr val="002060"/>
                </a:solidFill>
              </a:rPr>
              <a:t> </a:t>
            </a:r>
            <a:r>
              <a:rPr lang="it-IT" altLang="it-IT" b="1" i="1" dirty="0" err="1">
                <a:solidFill>
                  <a:srgbClr val="002060"/>
                </a:solidFill>
              </a:rPr>
              <a:t>therapy</a:t>
            </a:r>
            <a:r>
              <a:rPr lang="it-IT" altLang="it-IT" b="1" i="1" dirty="0">
                <a:solidFill>
                  <a:srgbClr val="002060"/>
                </a:solidFill>
              </a:rPr>
              <a:t>. (III, C)</a:t>
            </a:r>
          </a:p>
          <a:p>
            <a:pPr algn="just"/>
            <a:endParaRPr lang="it-IT" altLang="it-IT" b="1" i="1" dirty="0">
              <a:solidFill>
                <a:srgbClr val="00206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050" y="6308725"/>
            <a:ext cx="662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Lymphogranuloma Venereum</a:t>
            </a:r>
          </a:p>
        </p:txBody>
      </p:sp>
    </p:spTree>
    <p:extLst>
      <p:ext uri="{BB962C8B-B14F-4D97-AF65-F5344CB8AC3E}">
        <p14:creationId xmlns:p14="http://schemas.microsoft.com/office/powerpoint/2010/main" val="23450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28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537713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414013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750" y="2109246"/>
            <a:ext cx="8280400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altLang="it-IT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Therapy</a:t>
            </a:r>
          </a:p>
          <a:p>
            <a:pPr algn="just"/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	First line: </a:t>
            </a:r>
            <a:r>
              <a:rPr lang="it-IT" altLang="it-IT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doxycycline 100 mg twice a day orally for 21 days</a:t>
            </a:r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(IIb, B) </a:t>
            </a:r>
          </a:p>
          <a:p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Char char="•"/>
            </a:pPr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Second line: </a:t>
            </a:r>
            <a:r>
              <a:rPr lang="it-IT" altLang="it-IT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erythromycin 500 mg four times a day orally for 21 days</a:t>
            </a:r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(III, B)</a:t>
            </a:r>
          </a:p>
          <a:p>
            <a:pPr algn="just"/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Char char="•"/>
            </a:pPr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Azithromycin in single- or multiple-dose regimens</a:t>
            </a:r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has also been proposed, but evidence is lacking to recommend this drug currently. (IV, C)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050" y="6308725"/>
            <a:ext cx="662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Lymphogranuloma Venereum</a:t>
            </a:r>
          </a:p>
        </p:txBody>
      </p:sp>
    </p:spTree>
    <p:extLst>
      <p:ext uri="{BB962C8B-B14F-4D97-AF65-F5344CB8AC3E}">
        <p14:creationId xmlns:p14="http://schemas.microsoft.com/office/powerpoint/2010/main" val="95652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8650" y="728808"/>
            <a:ext cx="7886700" cy="1325563"/>
          </a:xfrm>
        </p:spPr>
        <p:txBody>
          <a:bodyPr/>
          <a:lstStyle/>
          <a:p>
            <a:r>
              <a:rPr lang="it-IT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it-IT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446635" y="0"/>
            <a:ext cx="697365" cy="500932"/>
          </a:xfr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/>
          <a:lstStyle/>
          <a:p>
            <a:pPr algn="ctr"/>
            <a:fld id="{BA98E3E7-E1A5-4F42-953F-E2915433E1A4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356667" y="540763"/>
            <a:ext cx="22862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68313" y="1125538"/>
            <a:ext cx="813593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April 2016:</a:t>
            </a: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anal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pain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painful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bowel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movements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rectal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bleeding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Proctological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visit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:</a:t>
            </a:r>
          </a:p>
          <a:p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ctr"/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ANAL FISSURE</a:t>
            </a:r>
          </a:p>
          <a:p>
            <a:pPr algn="ctr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ctr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ctr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ctr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ctr"/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Topical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hydrocortisone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4572000" y="4797425"/>
            <a:ext cx="0" cy="863600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2060"/>
              </a:solidFill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7380288" y="5691188"/>
            <a:ext cx="655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</a:t>
            </a:r>
          </a:p>
        </p:txBody>
      </p:sp>
    </p:spTree>
    <p:extLst>
      <p:ext uri="{BB962C8B-B14F-4D97-AF65-F5344CB8AC3E}">
        <p14:creationId xmlns:p14="http://schemas.microsoft.com/office/powerpoint/2010/main" val="101498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29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12775" y="6473191"/>
            <a:ext cx="83518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proctitis, proctocolitis and enteritis caused by sexually transmissible pathogens</a:t>
            </a:r>
          </a:p>
        </p:txBody>
      </p:sp>
      <p:pic>
        <p:nvPicPr>
          <p:cNvPr id="10" name="Picture 6" descr="schema terap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712154"/>
            <a:ext cx="6867525" cy="568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9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30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4838" y="537712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750" y="1218068"/>
            <a:ext cx="842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  <a:endParaRPr lang="it-IT" alt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23850" y="1700213"/>
            <a:ext cx="8280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altLang="it-IT" b="1" u="sng" dirty="0">
                <a:solidFill>
                  <a:srgbClr val="002060"/>
                </a:solidFill>
                <a:cs typeface="Times New Roman" panose="02020603050405020304" pitchFamily="18" charset="0"/>
              </a:rPr>
              <a:t>Information and follow-up</a:t>
            </a:r>
          </a:p>
          <a:p>
            <a:pPr algn="just"/>
            <a:r>
              <a:rPr lang="it-IT" altLang="it-IT" b="1" dirty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it-IT" altLang="it-IT" b="1" dirty="0">
                <a:solidFill>
                  <a:srgbClr val="002060"/>
                </a:solidFill>
              </a:rPr>
              <a:t>• </a:t>
            </a:r>
            <a:r>
              <a:rPr lang="it-IT" altLang="it-IT" b="1" dirty="0" err="1">
                <a:solidFill>
                  <a:srgbClr val="002060"/>
                </a:solidFill>
              </a:rPr>
              <a:t>Patients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should</a:t>
            </a:r>
            <a:r>
              <a:rPr lang="it-IT" altLang="it-IT" b="1" dirty="0">
                <a:solidFill>
                  <a:srgbClr val="002060"/>
                </a:solidFill>
              </a:rPr>
              <a:t> be </a:t>
            </a:r>
            <a:r>
              <a:rPr lang="it-IT" altLang="it-IT" b="1" dirty="0" err="1">
                <a:solidFill>
                  <a:srgbClr val="002060"/>
                </a:solidFill>
              </a:rPr>
              <a:t>informed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that</a:t>
            </a:r>
            <a:r>
              <a:rPr lang="it-IT" altLang="it-IT" b="1" dirty="0">
                <a:solidFill>
                  <a:srgbClr val="002060"/>
                </a:solidFill>
              </a:rPr>
              <a:t> LGV </a:t>
            </a:r>
            <a:r>
              <a:rPr lang="it-IT" altLang="it-IT" b="1" dirty="0" err="1">
                <a:solidFill>
                  <a:srgbClr val="002060"/>
                </a:solidFill>
              </a:rPr>
              <a:t>is</a:t>
            </a:r>
            <a:r>
              <a:rPr lang="it-IT" altLang="it-IT" b="1" dirty="0">
                <a:solidFill>
                  <a:srgbClr val="002060"/>
                </a:solidFill>
              </a:rPr>
              <a:t> an invasive </a:t>
            </a:r>
            <a:r>
              <a:rPr lang="it-IT" altLang="it-IT" b="1" dirty="0" err="1">
                <a:solidFill>
                  <a:srgbClr val="002060"/>
                </a:solidFill>
              </a:rPr>
              <a:t>bacterial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infection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that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is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sexually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transmitted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but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curable</a:t>
            </a:r>
            <a:r>
              <a:rPr lang="it-IT" altLang="it-IT" b="1" dirty="0">
                <a:solidFill>
                  <a:srgbClr val="002060"/>
                </a:solidFill>
              </a:rPr>
              <a:t> with </a:t>
            </a:r>
            <a:r>
              <a:rPr lang="it-IT" altLang="it-IT" b="1" dirty="0" err="1">
                <a:solidFill>
                  <a:srgbClr val="002060"/>
                </a:solidFill>
              </a:rPr>
              <a:t>antibiotics</a:t>
            </a:r>
            <a:r>
              <a:rPr lang="it-IT" altLang="it-IT" b="1" dirty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it-IT" altLang="it-IT" b="1" dirty="0" err="1">
                <a:solidFill>
                  <a:srgbClr val="002060"/>
                </a:solidFill>
              </a:rPr>
              <a:t>Most</a:t>
            </a:r>
            <a:r>
              <a:rPr lang="it-IT" altLang="it-IT" b="1" dirty="0">
                <a:solidFill>
                  <a:srgbClr val="002060"/>
                </a:solidFill>
              </a:rPr>
              <a:t> of </a:t>
            </a:r>
            <a:r>
              <a:rPr lang="it-IT" altLang="it-IT" b="1" dirty="0" err="1">
                <a:solidFill>
                  <a:srgbClr val="002060"/>
                </a:solidFill>
              </a:rPr>
              <a:t>these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complications</a:t>
            </a:r>
            <a:r>
              <a:rPr lang="it-IT" altLang="it-IT" b="1" dirty="0">
                <a:solidFill>
                  <a:srgbClr val="002060"/>
                </a:solidFill>
              </a:rPr>
              <a:t> are </a:t>
            </a:r>
            <a:r>
              <a:rPr lang="it-IT" altLang="it-IT" b="1" dirty="0" err="1">
                <a:solidFill>
                  <a:srgbClr val="002060"/>
                </a:solidFill>
              </a:rPr>
              <a:t>preventable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if</a:t>
            </a:r>
            <a:r>
              <a:rPr lang="it-IT" altLang="it-IT" b="1" dirty="0">
                <a:solidFill>
                  <a:srgbClr val="002060"/>
                </a:solidFill>
              </a:rPr>
              <a:t> treatment </a:t>
            </a:r>
            <a:r>
              <a:rPr lang="it-IT" altLang="it-IT" b="1" dirty="0" err="1">
                <a:solidFill>
                  <a:srgbClr val="002060"/>
                </a:solidFill>
              </a:rPr>
              <a:t>is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initiated</a:t>
            </a:r>
            <a:r>
              <a:rPr lang="it-IT" altLang="it-IT" b="1" dirty="0">
                <a:solidFill>
                  <a:srgbClr val="002060"/>
                </a:solidFill>
              </a:rPr>
              <a:t> in the </a:t>
            </a:r>
            <a:r>
              <a:rPr lang="it-IT" altLang="it-IT" b="1" dirty="0" err="1">
                <a:solidFill>
                  <a:srgbClr val="002060"/>
                </a:solidFill>
              </a:rPr>
              <a:t>early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stages</a:t>
            </a:r>
            <a:r>
              <a:rPr lang="it-IT" altLang="it-IT" b="1" dirty="0">
                <a:solidFill>
                  <a:srgbClr val="002060"/>
                </a:solidFill>
              </a:rPr>
              <a:t>. (IV, C)</a:t>
            </a:r>
          </a:p>
          <a:p>
            <a:pPr algn="just"/>
            <a:endParaRPr lang="it-IT" altLang="it-IT" b="1" dirty="0">
              <a:solidFill>
                <a:srgbClr val="002060"/>
              </a:solidFill>
            </a:endParaRPr>
          </a:p>
          <a:p>
            <a:pPr algn="just">
              <a:buFontTx/>
              <a:buChar char="•"/>
            </a:pP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Symptoms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should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resolve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within</a:t>
            </a:r>
            <a:r>
              <a:rPr lang="it-IT" altLang="it-IT" b="1" dirty="0">
                <a:solidFill>
                  <a:srgbClr val="002060"/>
                </a:solidFill>
              </a:rPr>
              <a:t> 1-2 weeks of </a:t>
            </a:r>
            <a:r>
              <a:rPr lang="it-IT" altLang="it-IT" b="1" dirty="0" err="1">
                <a:solidFill>
                  <a:srgbClr val="002060"/>
                </a:solidFill>
              </a:rPr>
              <a:t>commencing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antibiotic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therapy</a:t>
            </a:r>
            <a:r>
              <a:rPr lang="it-IT" altLang="it-IT" b="1" dirty="0">
                <a:solidFill>
                  <a:srgbClr val="002060"/>
                </a:solidFill>
              </a:rPr>
              <a:t>. (III, B)</a:t>
            </a:r>
          </a:p>
          <a:p>
            <a:pPr algn="just"/>
            <a:endParaRPr lang="it-IT" altLang="it-IT" b="1" dirty="0">
              <a:solidFill>
                <a:srgbClr val="002060"/>
              </a:solidFill>
            </a:endParaRPr>
          </a:p>
          <a:p>
            <a:pPr algn="just">
              <a:buFontTx/>
              <a:buChar char="•"/>
            </a:pP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Patients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should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abstain</a:t>
            </a:r>
            <a:r>
              <a:rPr lang="it-IT" altLang="it-IT" b="1" dirty="0">
                <a:solidFill>
                  <a:srgbClr val="002060"/>
                </a:solidFill>
              </a:rPr>
              <a:t> from </a:t>
            </a:r>
            <a:r>
              <a:rPr lang="it-IT" altLang="it-IT" b="1" dirty="0" err="1">
                <a:solidFill>
                  <a:srgbClr val="002060"/>
                </a:solidFill>
              </a:rPr>
              <a:t>any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sexual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contact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until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they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have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completed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therapy</a:t>
            </a:r>
            <a:r>
              <a:rPr lang="it-IT" altLang="it-IT" b="1" dirty="0">
                <a:solidFill>
                  <a:srgbClr val="002060"/>
                </a:solidFill>
              </a:rPr>
              <a:t>. (IV, C)</a:t>
            </a:r>
          </a:p>
          <a:p>
            <a:pPr algn="just"/>
            <a:endParaRPr lang="it-IT" altLang="it-IT" b="1" dirty="0">
              <a:solidFill>
                <a:srgbClr val="002060"/>
              </a:solidFill>
            </a:endParaRPr>
          </a:p>
          <a:p>
            <a:pPr algn="just"/>
            <a:r>
              <a:rPr lang="it-IT" altLang="it-IT" b="1" dirty="0">
                <a:solidFill>
                  <a:srgbClr val="002060"/>
                </a:solidFill>
              </a:rPr>
              <a:t>• Screening for </a:t>
            </a:r>
            <a:r>
              <a:rPr lang="it-IT" altLang="it-IT" b="1" dirty="0" err="1">
                <a:solidFill>
                  <a:srgbClr val="002060"/>
                </a:solidFill>
              </a:rPr>
              <a:t>syphilis</a:t>
            </a:r>
            <a:r>
              <a:rPr lang="it-IT" altLang="it-IT" b="1" dirty="0">
                <a:solidFill>
                  <a:srgbClr val="002060"/>
                </a:solidFill>
              </a:rPr>
              <a:t>, C. </a:t>
            </a:r>
            <a:r>
              <a:rPr lang="it-IT" altLang="it-IT" b="1" dirty="0" err="1">
                <a:solidFill>
                  <a:srgbClr val="002060"/>
                </a:solidFill>
              </a:rPr>
              <a:t>trachomatis</a:t>
            </a:r>
            <a:r>
              <a:rPr lang="it-IT" altLang="it-IT" b="1" dirty="0">
                <a:solidFill>
                  <a:srgbClr val="002060"/>
                </a:solidFill>
              </a:rPr>
              <a:t> , N. </a:t>
            </a:r>
            <a:r>
              <a:rPr lang="it-IT" altLang="it-IT" b="1" dirty="0" err="1">
                <a:solidFill>
                  <a:srgbClr val="002060"/>
                </a:solidFill>
              </a:rPr>
              <a:t>gonorrhoeae</a:t>
            </a:r>
            <a:r>
              <a:rPr lang="it-IT" altLang="it-IT" b="1" dirty="0">
                <a:solidFill>
                  <a:srgbClr val="002060"/>
                </a:solidFill>
              </a:rPr>
              <a:t>, HIV, </a:t>
            </a:r>
            <a:r>
              <a:rPr lang="it-IT" altLang="it-IT" b="1" dirty="0" err="1">
                <a:solidFill>
                  <a:srgbClr val="002060"/>
                </a:solidFill>
              </a:rPr>
              <a:t>hepatitis</a:t>
            </a:r>
            <a:r>
              <a:rPr lang="it-IT" altLang="it-IT" b="1" dirty="0">
                <a:solidFill>
                  <a:srgbClr val="002060"/>
                </a:solidFill>
              </a:rPr>
              <a:t> B, and </a:t>
            </a:r>
            <a:r>
              <a:rPr lang="it-IT" altLang="it-IT" b="1" dirty="0" err="1">
                <a:solidFill>
                  <a:srgbClr val="002060"/>
                </a:solidFill>
              </a:rPr>
              <a:t>hepatitis</a:t>
            </a:r>
            <a:r>
              <a:rPr lang="it-IT" altLang="it-IT" b="1" dirty="0">
                <a:solidFill>
                  <a:srgbClr val="002060"/>
                </a:solidFill>
              </a:rPr>
              <a:t> C </a:t>
            </a:r>
            <a:r>
              <a:rPr lang="it-IT" altLang="it-IT" b="1" dirty="0" err="1">
                <a:solidFill>
                  <a:srgbClr val="002060"/>
                </a:solidFill>
              </a:rPr>
              <a:t>should</a:t>
            </a:r>
            <a:r>
              <a:rPr lang="it-IT" altLang="it-IT" b="1" dirty="0">
                <a:solidFill>
                  <a:srgbClr val="002060"/>
                </a:solidFill>
              </a:rPr>
              <a:t> be </a:t>
            </a:r>
            <a:r>
              <a:rPr lang="it-IT" altLang="it-IT" b="1" dirty="0" err="1">
                <a:solidFill>
                  <a:srgbClr val="002060"/>
                </a:solidFill>
              </a:rPr>
              <a:t>offered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during</a:t>
            </a:r>
            <a:r>
              <a:rPr lang="it-IT" altLang="it-IT" b="1" dirty="0">
                <a:solidFill>
                  <a:srgbClr val="002060"/>
                </a:solidFill>
              </a:rPr>
              <a:t> a follow-up </a:t>
            </a:r>
            <a:r>
              <a:rPr lang="it-IT" altLang="it-IT" b="1" dirty="0" err="1">
                <a:solidFill>
                  <a:srgbClr val="002060"/>
                </a:solidFill>
              </a:rPr>
              <a:t>visit</a:t>
            </a:r>
            <a:r>
              <a:rPr lang="it-IT" altLang="it-IT" b="1" dirty="0">
                <a:solidFill>
                  <a:srgbClr val="002060"/>
                </a:solidFill>
              </a:rPr>
              <a:t> 3 </a:t>
            </a:r>
            <a:r>
              <a:rPr lang="it-IT" altLang="it-IT" b="1" dirty="0" err="1">
                <a:solidFill>
                  <a:srgbClr val="002060"/>
                </a:solidFill>
              </a:rPr>
              <a:t>months</a:t>
            </a:r>
            <a:r>
              <a:rPr lang="it-IT" altLang="it-IT" b="1" dirty="0">
                <a:solidFill>
                  <a:srgbClr val="002060"/>
                </a:solidFill>
              </a:rPr>
              <a:t> </a:t>
            </a:r>
            <a:r>
              <a:rPr lang="it-IT" altLang="it-IT" b="1" dirty="0" err="1">
                <a:solidFill>
                  <a:srgbClr val="002060"/>
                </a:solidFill>
              </a:rPr>
              <a:t>after</a:t>
            </a:r>
            <a:r>
              <a:rPr lang="it-IT" altLang="it-IT" b="1" dirty="0">
                <a:solidFill>
                  <a:srgbClr val="002060"/>
                </a:solidFill>
              </a:rPr>
              <a:t> an LGV </a:t>
            </a:r>
            <a:r>
              <a:rPr lang="it-IT" altLang="it-IT" b="1" dirty="0" err="1">
                <a:solidFill>
                  <a:srgbClr val="002060"/>
                </a:solidFill>
              </a:rPr>
              <a:t>diagnosis</a:t>
            </a:r>
            <a:r>
              <a:rPr lang="it-IT" altLang="it-IT" b="1" dirty="0">
                <a:solidFill>
                  <a:srgbClr val="002060"/>
                </a:solidFill>
              </a:rPr>
              <a:t> to </a:t>
            </a:r>
            <a:r>
              <a:rPr lang="it-IT" altLang="it-IT" b="1" dirty="0" err="1">
                <a:solidFill>
                  <a:srgbClr val="002060"/>
                </a:solidFill>
              </a:rPr>
              <a:t>exclude</a:t>
            </a:r>
            <a:r>
              <a:rPr lang="it-IT" altLang="it-IT" b="1" dirty="0">
                <a:solidFill>
                  <a:srgbClr val="002060"/>
                </a:solidFill>
              </a:rPr>
              <a:t>. (IV, C)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050" y="6308725"/>
            <a:ext cx="6624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1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2013 European Guideline on the Management of Lymphogranuloma Venereum</a:t>
            </a:r>
          </a:p>
        </p:txBody>
      </p:sp>
    </p:spTree>
    <p:extLst>
      <p:ext uri="{BB962C8B-B14F-4D97-AF65-F5344CB8AC3E}">
        <p14:creationId xmlns:p14="http://schemas.microsoft.com/office/powerpoint/2010/main" val="1998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31A245-79C0-494B-926E-2F5BF39E49F0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3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883581" y="500856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313" y="1125538"/>
            <a:ext cx="813593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June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2016: </a:t>
            </a: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NSAIDs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abuse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for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rectal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pain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Hospitalization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because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of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upper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GI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bleeding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(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Hb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6.7 g/dl)</a:t>
            </a:r>
          </a:p>
          <a:p>
            <a:pPr>
              <a:buFontTx/>
              <a:buChar char="-"/>
            </a:pP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EGDS: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duodenal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ulcer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(Forrest III)</a:t>
            </a:r>
          </a:p>
          <a:p>
            <a:pPr>
              <a:buFontTx/>
              <a:buChar char="-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blood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transfusion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iron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therapy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71775" y="2565400"/>
            <a:ext cx="0" cy="863600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627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446635" y="0"/>
            <a:ext cx="697365" cy="500932"/>
          </a:xfr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/>
          <a:lstStyle/>
          <a:p>
            <a:pPr algn="ctr"/>
            <a:fld id="{94E34403-B660-2B41-A4BF-CA203DD7D8F0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4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144838" y="773842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98943" y="1648050"/>
            <a:ext cx="8135937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July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2016: </a:t>
            </a:r>
          </a:p>
          <a:p>
            <a:pPr algn="just"/>
            <a:endParaRPr lang="it-IT" altLang="it-IT" sz="1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Dyschezia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,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hematochezia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,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rectal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tenesmus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ctr"/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‘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Proctitis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it-IT" altLang="it-IT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Syndrome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’</a:t>
            </a:r>
          </a:p>
          <a:p>
            <a:pPr algn="ctr"/>
            <a:endParaRPr lang="it-IT" altLang="it-IT" sz="1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702630" y="2727550"/>
            <a:ext cx="0" cy="503237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11188" y="4332970"/>
            <a:ext cx="80645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RSCS: ‘…fino al cieco; a livello del retto inferiore e dell’ano si repertava flogosi intensa con lesioni ulcerative ‘a carta geografica’ con margini rilevati; si eseguivano biopsie; voluminosa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marisca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emorroidaria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flogosata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(EI: reperto morfologici compatibili con diagnosi di malattia infiammatoria cronica intestinale in fase di severa attività; non evidenza di granulomi epitelioidi e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fissurazioni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-fistole)’. </a:t>
            </a:r>
          </a:p>
          <a:p>
            <a:pPr algn="just">
              <a:spcBef>
                <a:spcPct val="50000"/>
              </a:spcBef>
            </a:pPr>
            <a:endParaRPr lang="it-IT" alt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6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0A791C45-F3ED-9047-8F7F-F5590BDFFAA7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5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181350" y="601070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8313" y="1270850"/>
            <a:ext cx="81359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IBD </a:t>
            </a:r>
            <a:r>
              <a:rPr lang="it-IT" altLang="it-IT" sz="32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diagnosis</a:t>
            </a:r>
            <a:endParaRPr lang="it-IT" altLang="it-IT" sz="32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4572000" y="1989138"/>
            <a:ext cx="0" cy="503237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411413" y="2708275"/>
            <a:ext cx="41607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Topical beclomethasone dipropionate</a:t>
            </a:r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4572000" y="3357563"/>
            <a:ext cx="0" cy="576262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692275" y="4111625"/>
            <a:ext cx="496796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1° gastroenterological visit (September 2016)</a:t>
            </a:r>
          </a:p>
          <a:p>
            <a:endParaRPr lang="it-IT" altLang="it-IT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Char char="-"/>
            </a:pPr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RSS with biopsy</a:t>
            </a:r>
          </a:p>
          <a:p>
            <a:pPr>
              <a:buFontTx/>
              <a:buChar char="-"/>
            </a:pPr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Entero-MR</a:t>
            </a:r>
          </a:p>
          <a:p>
            <a:pPr>
              <a:buFontTx/>
              <a:buChar char="-"/>
            </a:pPr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blood and fecal tests</a:t>
            </a:r>
          </a:p>
          <a:p>
            <a:endParaRPr lang="it-IT" altLang="it-IT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it-IT" altLang="it-IT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tp: topic mesalazine</a:t>
            </a:r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7661275" y="2522538"/>
            <a:ext cx="6556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44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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4859338" y="5835650"/>
            <a:ext cx="655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44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37802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E53A7D2-0412-BB4C-9EFE-6D6CA038932C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6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44838" y="471488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 Case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614001" y="1452109"/>
            <a:ext cx="741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Entero</a:t>
            </a:r>
            <a:r>
              <a:rPr lang="it-IT" altLang="it-IT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-MR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 (20/10/2016): </a:t>
            </a:r>
          </a:p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‘… assenza di alterazioni a carico dell’intestino tenue’.</a:t>
            </a:r>
            <a:endParaRPr lang="it-IT" altLang="it-IT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42563" y="2242684"/>
            <a:ext cx="7920038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RSS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 (17.11.2016): </a:t>
            </a:r>
          </a:p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‘… fino a  25 cm dal </a:t>
            </a:r>
            <a:r>
              <a:rPr lang="it-IT" altLang="it-IT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m.a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.; il retto distale, fino a circa 15 cm dal ma appariva estesamente ulcerato, alcune delle quali profonde ulcere a margini rilevati e di aumentata consistenza; la mucosa interposta tra le ulcerazioni appariva iperemica, friabile con scomparsa del reticolo sottomucoso; la mucosa della restante parte del colon esplorato appariva normale. </a:t>
            </a:r>
          </a:p>
          <a:p>
            <a:pPr algn="just"/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(EI: colite acuta e cronica priva di criteri morfologici di specificità; possibile diagnosi IBD, da valutare previa esclusione di coliti simili, come quella infettiva; </a:t>
            </a:r>
            <a:r>
              <a:rPr lang="it-IT" altLang="it-IT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CMV negativo</a:t>
            </a:r>
            <a:r>
              <a:rPr lang="it-IT" altLang="it-IT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)’.</a:t>
            </a: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4572000" y="4941888"/>
            <a:ext cx="0" cy="576262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592388" y="5767388"/>
            <a:ext cx="4572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CT abdomen and pelvis mdc</a:t>
            </a:r>
          </a:p>
          <a:p>
            <a:pPr>
              <a:buFontTx/>
              <a:buChar char="-"/>
            </a:pPr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rectal EUS</a:t>
            </a:r>
          </a:p>
          <a:p>
            <a:pPr>
              <a:buFontTx/>
              <a:buChar char="-"/>
            </a:pPr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186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6FD99C3-BB50-024B-A6CC-9BCFF77DE5FF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7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356667" y="655280"/>
            <a:ext cx="22862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11188" y="1569680"/>
            <a:ext cx="78486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b="1" i="1" u="sng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CT lower abdomen mdc</a:t>
            </a:r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(06.02.17):</a:t>
            </a:r>
          </a:p>
          <a:p>
            <a:pPr algn="just"/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‘…notevole ispessimento concentrico delle pareti del retto extraperitoneale, esteso da circa 5 cm dal m.a. per circa 8 cm, con linfonodi mesorettali del dtm di circa 10 mm ed irregolarità del tessuto adiposo mesorettale; il quadro non era univocamente riconducibile a patologia infiammatoria e si consigliava ulteriore indagine per escluderne la natura evolutiva…’</a:t>
            </a:r>
          </a:p>
          <a:p>
            <a:pPr algn="just"/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CEA, Ca 19.9, Ca 125 ndp.</a:t>
            </a:r>
          </a:p>
          <a:p>
            <a:pPr algn="just"/>
            <a:endParaRPr lang="it-IT" altLang="it-IT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Ab anti- HIV neg.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572000" y="5097105"/>
            <a:ext cx="0" cy="576262"/>
          </a:xfrm>
          <a:prstGeom prst="line">
            <a:avLst/>
          </a:prstGeom>
          <a:noFill/>
          <a:ln w="1143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2060"/>
              </a:solidFill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628900" y="5960705"/>
            <a:ext cx="41036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32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HOSPITALIZATION</a:t>
            </a:r>
          </a:p>
        </p:txBody>
      </p:sp>
    </p:spTree>
    <p:extLst>
      <p:ext uri="{BB962C8B-B14F-4D97-AF65-F5344CB8AC3E}">
        <p14:creationId xmlns:p14="http://schemas.microsoft.com/office/powerpoint/2010/main" val="209671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446635" y="0"/>
            <a:ext cx="697365" cy="500932"/>
          </a:xfr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/>
          <a:lstStyle/>
          <a:p>
            <a:pPr algn="ctr"/>
            <a:fld id="{451A2CCD-EF40-884B-B5E7-E6CF1D5F4C90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8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144838" y="673472"/>
            <a:ext cx="2709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Clinical</a:t>
            </a:r>
            <a:r>
              <a:rPr lang="it-IT" alt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Case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11188" y="1437961"/>
            <a:ext cx="7921625" cy="550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HOSPITALIZATION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(08/02/2017 </a:t>
            </a:r>
            <a:r>
              <a:rPr lang="it-IT" altLang="it-IT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13/02/2017)</a:t>
            </a:r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endParaRPr lang="it-IT" altLang="it-IT" sz="2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On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examination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, the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patient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appeared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well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it-IT" altLang="it-IT" sz="1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BP 115/70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mmHg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, HB 90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bpm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, SPO2 100%, Temperature 37.6°C.</a:t>
            </a:r>
          </a:p>
          <a:p>
            <a:pPr algn="just"/>
            <a:endParaRPr lang="it-IT" altLang="it-IT" sz="1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RDE : ‘presenza di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marisca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; in assenza di emorroidi esterne sanguinanti o ragadi anali; all’esplorazione presenza di area rilevata; presenza di sangue rosso vivo sul dito esploratore’.</a:t>
            </a:r>
          </a:p>
          <a:p>
            <a:pPr algn="just"/>
            <a:endParaRPr lang="it-IT" altLang="it-IT" sz="1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The remainder of the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examination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was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normal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it-IT" altLang="it-IT" sz="1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it-IT" altLang="it-IT" sz="1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it-IT" altLang="it-IT" sz="1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Blood test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algn="just">
              <a:buFontTx/>
              <a:buChar char="-"/>
            </a:pP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Mild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anemia (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Hb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11.2 g/dl,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Ht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38.8 %, MCV 83.8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fl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, MCH 24.2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pg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</a:p>
          <a:p>
            <a:pPr algn="just">
              <a:buFontTx/>
              <a:buChar char="-"/>
            </a:pP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CRP 29.5 mg/l; ESR 109 mm/h; FBG 522 mg/dl)</a:t>
            </a:r>
          </a:p>
          <a:p>
            <a:pPr algn="just"/>
            <a:r>
              <a:rPr lang="it-IT" altLang="it-IT" sz="1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Screening for </a:t>
            </a:r>
            <a:r>
              <a:rPr lang="it-IT" altLang="it-IT" sz="14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sexually</a:t>
            </a:r>
            <a:r>
              <a:rPr lang="it-IT" altLang="it-IT" sz="1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transmitted</a:t>
            </a:r>
            <a:r>
              <a:rPr lang="it-IT" altLang="it-IT" sz="1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infections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algn="just">
              <a:buFontTx/>
              <a:buChar char="-"/>
            </a:pP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Treponema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Pallidum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: TPHA reattivo, TPHA quantitativo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pos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(1:320); VDRL negativa; Ab Treponema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Pallidum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positivo; FTA-ABS quantitativa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neg</a:t>
            </a:r>
            <a:endParaRPr lang="it-IT" altLang="it-IT" sz="1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Ab anti-HIV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neg</a:t>
            </a:r>
            <a:endParaRPr lang="it-IT" altLang="it-IT" sz="1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Ab ANTI-HAV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IgG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&gt; 60.00 UI/ml,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IgM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neg</a:t>
            </a:r>
            <a:endParaRPr lang="it-IT" altLang="it-IT" sz="1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Ab ANTI-HCV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neg</a:t>
            </a:r>
            <a:endParaRPr lang="it-IT" altLang="it-IT" sz="14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Ab ANTI-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HBc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IgG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IgM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pos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HBsAg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neg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, Ab ANTI-</a:t>
            </a:r>
            <a:r>
              <a:rPr lang="it-IT" altLang="it-IT" sz="1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HBs</a:t>
            </a:r>
            <a:r>
              <a:rPr lang="it-IT" altLang="it-IT" sz="1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 &gt; 1000.</a:t>
            </a:r>
          </a:p>
          <a:p>
            <a:pPr algn="just">
              <a:buFontTx/>
              <a:buChar char="-"/>
            </a:pPr>
            <a:endParaRPr lang="it-IT" altLang="it-IT" sz="1400" b="1" i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4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 _ Seminario Dirigenti 2016" id="{5ACF2AD0-9D08-E14B-942F-B79B0F69619E}" vid="{4B5AFD1A-43A8-0B43-88B5-30102379EE5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_ Seminario Dirigenti 2016</Template>
  <TotalTime>82</TotalTime>
  <Words>1906</Words>
  <Application>Microsoft Office PowerPoint</Application>
  <PresentationFormat>Presentazione su schermo (4:3)</PresentationFormat>
  <Paragraphs>370</Paragraphs>
  <Slides>31</Slides>
  <Notes>29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41" baseType="lpstr">
      <vt:lpstr>MS PGothic</vt:lpstr>
      <vt:lpstr>Arial</vt:lpstr>
      <vt:lpstr>ArialMT</vt:lpstr>
      <vt:lpstr>Calibri</vt:lpstr>
      <vt:lpstr>Calibri Light</vt:lpstr>
      <vt:lpstr>Helvetica</vt:lpstr>
      <vt:lpstr>MS Mincho</vt:lpstr>
      <vt:lpstr>Times New Roman</vt:lpstr>
      <vt:lpstr>Wingdings</vt:lpstr>
      <vt:lpstr>Tema di Office</vt:lpstr>
      <vt:lpstr>Presentazione standard di PowerPoint</vt:lpstr>
      <vt:lpstr>Presentazione standard di PowerPoint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Samanta Romeo</cp:lastModifiedBy>
  <cp:revision>36</cp:revision>
  <cp:lastPrinted>2016-12-02T11:41:50Z</cp:lastPrinted>
  <dcterms:created xsi:type="dcterms:W3CDTF">2016-12-13T10:19:20Z</dcterms:created>
  <dcterms:modified xsi:type="dcterms:W3CDTF">2018-03-31T09:07:05Z</dcterms:modified>
</cp:coreProperties>
</file>