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95347" y="6435957"/>
            <a:ext cx="220003" cy="2059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olo 1"/>
          <p:cNvSpPr txBox="1"/>
          <p:nvPr/>
        </p:nvSpPr>
        <p:spPr>
          <a:xfrm>
            <a:off x="378456" y="3125715"/>
            <a:ext cx="8081976" cy="115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685800">
              <a:lnSpc>
                <a:spcPct val="90000"/>
              </a:lnSpc>
              <a:defRPr sz="38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/>
              <a:t>CASO CLINICO</a:t>
            </a:r>
            <a:br>
              <a:rPr dirty="0"/>
            </a:br>
            <a:r>
              <a:rPr sz="3900" dirty="0">
                <a:solidFill>
                  <a:srgbClr val="FF0000"/>
                </a:solidFill>
              </a:rPr>
              <a:t>Un</a:t>
            </a:r>
            <a:r>
              <a:rPr lang="it-IT" sz="3900" dirty="0">
                <a:solidFill>
                  <a:srgbClr val="FF0000"/>
                </a:solidFill>
              </a:rPr>
              <a:t>'inaspettata </a:t>
            </a:r>
            <a:r>
              <a:rPr sz="3900" dirty="0">
                <a:solidFill>
                  <a:srgbClr val="FF0000"/>
                </a:solidFill>
              </a:rPr>
              <a:t>causa di </a:t>
            </a:r>
            <a:r>
              <a:rPr sz="3900" dirty="0" err="1">
                <a:solidFill>
                  <a:srgbClr val="FF0000"/>
                </a:solidFill>
              </a:rPr>
              <a:t>disfagia</a:t>
            </a:r>
            <a:endParaRPr sz="5000" dirty="0">
              <a:solidFill>
                <a:srgbClr val="FF0000"/>
              </a:solidFill>
            </a:endParaRPr>
          </a:p>
        </p:txBody>
      </p:sp>
      <p:sp>
        <p:nvSpPr>
          <p:cNvPr id="113" name="CasellaDiTesto 3"/>
          <p:cNvSpPr txBox="1"/>
          <p:nvPr/>
        </p:nvSpPr>
        <p:spPr>
          <a:xfrm>
            <a:off x="268535" y="5807739"/>
            <a:ext cx="271773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2F2B20"/>
                </a:solidFill>
              </a:defRPr>
            </a:pPr>
            <a:r>
              <a:rPr lang="it-IT" dirty="0"/>
              <a:t>Specializzando</a:t>
            </a:r>
            <a:r>
              <a:rPr dirty="0"/>
              <a:t>:</a:t>
            </a:r>
          </a:p>
          <a:p>
            <a:pPr>
              <a:defRPr>
                <a:solidFill>
                  <a:srgbClr val="2F2B20"/>
                </a:solidFill>
              </a:defRPr>
            </a:pPr>
            <a:r>
              <a:rPr dirty="0" err="1"/>
              <a:t>Dott</a:t>
            </a:r>
            <a:r>
              <a:rPr dirty="0"/>
              <a:t>. </a:t>
            </a:r>
            <a:r>
              <a:rPr lang="it-IT" dirty="0"/>
              <a:t>Raffaele Pellegrino</a:t>
            </a:r>
            <a:endParaRPr dirty="0"/>
          </a:p>
        </p:txBody>
      </p:sp>
      <p:sp>
        <p:nvSpPr>
          <p:cNvPr id="114" name="CasellaDiTesto 4"/>
          <p:cNvSpPr txBox="1"/>
          <p:nvPr/>
        </p:nvSpPr>
        <p:spPr>
          <a:xfrm>
            <a:off x="1521530" y="1159405"/>
            <a:ext cx="610852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b="1">
                <a:solidFill>
                  <a:srgbClr val="2F2B20"/>
                </a:solidFill>
              </a:defRPr>
            </a:lvl1pPr>
          </a:lstStyle>
          <a:p>
            <a:r>
              <a:rPr sz="1600" dirty="0"/>
              <a:t>AZIENDA OSPEDALIERA UNIVERSITARIA </a:t>
            </a:r>
            <a:r>
              <a:rPr lang="it-IT" sz="1600" dirty="0"/>
              <a:t>LUIGI VANVITELLI NAPOLI</a:t>
            </a:r>
            <a:endParaRPr sz="1600" dirty="0"/>
          </a:p>
        </p:txBody>
      </p:sp>
      <p:sp>
        <p:nvSpPr>
          <p:cNvPr id="115" name="CasellaDiTesto 5"/>
          <p:cNvSpPr txBox="1"/>
          <p:nvPr/>
        </p:nvSpPr>
        <p:spPr>
          <a:xfrm>
            <a:off x="513263" y="1474420"/>
            <a:ext cx="7901449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 b="1">
                <a:solidFill>
                  <a:srgbClr val="2F2B2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 err="1"/>
              <a:t>Scuola</a:t>
            </a:r>
            <a:r>
              <a:rPr dirty="0"/>
              <a:t> di </a:t>
            </a:r>
            <a:r>
              <a:rPr dirty="0" err="1"/>
              <a:t>Specializzazione</a:t>
            </a:r>
            <a:r>
              <a:rPr dirty="0"/>
              <a:t> in </a:t>
            </a:r>
            <a:r>
              <a:rPr dirty="0" err="1"/>
              <a:t>Malattie</a:t>
            </a:r>
            <a:r>
              <a:rPr dirty="0"/>
              <a:t> </a:t>
            </a:r>
            <a:r>
              <a:rPr dirty="0" err="1"/>
              <a:t>dell’Apparato</a:t>
            </a:r>
            <a:r>
              <a:rPr dirty="0"/>
              <a:t> </a:t>
            </a:r>
            <a:r>
              <a:rPr dirty="0" err="1"/>
              <a:t>Digerente</a:t>
            </a:r>
            <a:endParaRPr sz="1200" dirty="0"/>
          </a:p>
          <a:p>
            <a:pPr algn="ctr">
              <a:defRPr sz="1600" b="1">
                <a:solidFill>
                  <a:srgbClr val="2F2B2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 err="1"/>
              <a:t>Università</a:t>
            </a:r>
            <a:r>
              <a:rPr dirty="0"/>
              <a:t> d</a:t>
            </a:r>
            <a:r>
              <a:rPr lang="it-IT" dirty="0"/>
              <a:t>egli Studi della Campania </a:t>
            </a:r>
            <a:r>
              <a:rPr dirty="0"/>
              <a:t>“</a:t>
            </a:r>
            <a:r>
              <a:rPr lang="it-IT" dirty="0"/>
              <a:t>Luigi Vanvitelli</a:t>
            </a:r>
            <a:r>
              <a:rPr dirty="0"/>
              <a:t>”</a:t>
            </a:r>
            <a:endParaRPr sz="1200" dirty="0"/>
          </a:p>
          <a:p>
            <a:pPr algn="ctr">
              <a:defRPr sz="1400" b="1" i="1">
                <a:solidFill>
                  <a:srgbClr val="2F2B2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 err="1"/>
              <a:t>Direttore</a:t>
            </a:r>
            <a:r>
              <a:rPr dirty="0"/>
              <a:t>: Prof.</a:t>
            </a:r>
            <a:r>
              <a:rPr lang="it-IT" dirty="0"/>
              <a:t> Alessandro Federico</a:t>
            </a:r>
            <a:endParaRPr dirty="0"/>
          </a:p>
        </p:txBody>
      </p:sp>
      <p:pic>
        <p:nvPicPr>
          <p:cNvPr id="117" name="Picture 2" descr="Picture 2"/>
          <p:cNvPicPr>
            <a:picLocks noChangeAspect="1"/>
          </p:cNvPicPr>
          <p:nvPr/>
        </p:nvPicPr>
        <p:blipFill>
          <a:blip r:embed="rId2"/>
          <a:srcRect l="5977" r="72088"/>
          <a:stretch>
            <a:fillRect/>
          </a:stretch>
        </p:blipFill>
        <p:spPr>
          <a:xfrm>
            <a:off x="7675778" y="1053687"/>
            <a:ext cx="784654" cy="1013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89DBC3D-8D8A-D742-B2A5-8C01C6D70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5799"/>
            <a:ext cx="1698103" cy="777241"/>
          </a:xfrm>
          <a:prstGeom prst="rect">
            <a:avLst/>
          </a:prstGeom>
        </p:spPr>
      </p:pic>
      <p:sp>
        <p:nvSpPr>
          <p:cNvPr id="9" name="CasellaDiTesto 3">
            <a:extLst>
              <a:ext uri="{FF2B5EF4-FFF2-40B4-BE49-F238E27FC236}">
                <a16:creationId xmlns:a16="http://schemas.microsoft.com/office/drawing/2014/main" id="{20962806-E966-864B-B989-77D6F2139A74}"/>
              </a:ext>
            </a:extLst>
          </p:cNvPr>
          <p:cNvSpPr txBox="1"/>
          <p:nvPr/>
        </p:nvSpPr>
        <p:spPr>
          <a:xfrm>
            <a:off x="5405377" y="5807739"/>
            <a:ext cx="347008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2F2B20"/>
                </a:solidFill>
              </a:defRPr>
            </a:pPr>
            <a:r>
              <a:rPr lang="it-IT" dirty="0"/>
              <a:t>Tutor</a:t>
            </a:r>
            <a:r>
              <a:rPr dirty="0"/>
              <a:t>:</a:t>
            </a:r>
          </a:p>
          <a:p>
            <a:pPr>
              <a:defRPr>
                <a:solidFill>
                  <a:srgbClr val="2F2B20"/>
                </a:solidFill>
              </a:defRPr>
            </a:pPr>
            <a:r>
              <a:rPr lang="it-IT" dirty="0"/>
              <a:t>Prof.ssa Antonietta Gerarda Gravina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9CC44B-A037-4B46-8F5E-9F6E49253410}"/>
              </a:ext>
            </a:extLst>
          </p:cNvPr>
          <p:cNvSpPr txBox="1"/>
          <p:nvPr/>
        </p:nvSpPr>
        <p:spPr>
          <a:xfrm>
            <a:off x="679656" y="1018433"/>
            <a:ext cx="773224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POSSIAMO CONSIDERARLA UNA LESIONE PRE-CANCEROSA?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3A44CF-A794-7447-BB0B-40CCB4EC3674}"/>
              </a:ext>
            </a:extLst>
          </p:cNvPr>
          <p:cNvSpPr txBox="1"/>
          <p:nvPr/>
        </p:nvSpPr>
        <p:spPr>
          <a:xfrm>
            <a:off x="205741" y="2000923"/>
            <a:ext cx="8680076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dirty="0"/>
              <a:t>Lesione generalmente considerata come </a:t>
            </a:r>
            <a:r>
              <a:rPr lang="it-IT" b="1" dirty="0"/>
              <a:t>«condizione neoplastica benigna» </a:t>
            </a:r>
            <a:r>
              <a:rPr lang="it-IT" dirty="0"/>
              <a:t>in letteratura;</a:t>
            </a:r>
          </a:p>
          <a:p>
            <a:pPr marL="285750" marR="0" indent="-285750" algn="just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dirty="0"/>
              <a:t>Sono stati tuttavia descritti casi eccezionali di carcinomi squamosi nel contesto di papillomi esofagei di grosse dimensioni;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dirty="0"/>
              <a:t>Il rischio di sviluppare carcinoma a partire da un papilloma esofageo squamoso non è ancora ben determinato;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4C91ED-2DE1-6F4B-ABFA-8F1894A35031}"/>
              </a:ext>
            </a:extLst>
          </p:cNvPr>
          <p:cNvSpPr txBox="1"/>
          <p:nvPr/>
        </p:nvSpPr>
        <p:spPr>
          <a:xfrm>
            <a:off x="307482" y="4959198"/>
            <a:ext cx="8476593" cy="88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1800" b="1" dirty="0" err="1"/>
              <a:t>Endoscopic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removal</a:t>
            </a:r>
            <a:r>
              <a:rPr lang="it-IT" altLang="it-IT" sz="1800" b="1" dirty="0"/>
              <a:t>, </a:t>
            </a:r>
            <a:r>
              <a:rPr lang="it-IT" altLang="it-IT" sz="1800" b="1" dirty="0" err="1"/>
              <a:t>if</a:t>
            </a:r>
            <a:r>
              <a:rPr lang="it-IT" altLang="it-IT" sz="1800" b="1" dirty="0"/>
              <a:t> the </a:t>
            </a:r>
            <a:r>
              <a:rPr lang="it-IT" altLang="it-IT" sz="1800" b="1" dirty="0" err="1"/>
              <a:t>polyp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is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identified</a:t>
            </a:r>
            <a:r>
              <a:rPr lang="it-IT" altLang="it-IT" sz="1800" b="1" dirty="0"/>
              <a:t>, </a:t>
            </a:r>
            <a:r>
              <a:rPr lang="it-IT" altLang="it-IT" sz="1800" b="1" dirty="0" err="1"/>
              <a:t>is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recommended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because</a:t>
            </a:r>
            <a:r>
              <a:rPr lang="it-IT" altLang="it-IT" sz="1800" b="1" dirty="0"/>
              <a:t>, </a:t>
            </a:r>
            <a:r>
              <a:rPr lang="it-IT" altLang="it-IT" sz="1800" b="1" dirty="0" err="1"/>
              <a:t>although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they</a:t>
            </a:r>
            <a:r>
              <a:rPr lang="it-IT" altLang="it-IT" sz="1800" b="1" dirty="0"/>
              <a:t> are rare </a:t>
            </a:r>
            <a:r>
              <a:rPr lang="it-IT" altLang="it-IT" sz="1800" b="1" dirty="0" err="1"/>
              <a:t>lesions</a:t>
            </a:r>
            <a:r>
              <a:rPr lang="it-IT" altLang="it-IT" sz="1800" b="1" dirty="0"/>
              <a:t>, </a:t>
            </a:r>
            <a:r>
              <a:rPr lang="it-IT" altLang="it-IT" sz="1800" b="1" dirty="0" err="1"/>
              <a:t>they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may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have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malignant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potential</a:t>
            </a:r>
            <a:r>
              <a:rPr lang="it-IT" altLang="it-IT" sz="1800" b="1" dirty="0"/>
              <a:t> (</a:t>
            </a:r>
            <a:r>
              <a:rPr lang="it-IT" altLang="it-IT" sz="1800" b="1" dirty="0" err="1"/>
              <a:t>Tsai</a:t>
            </a:r>
            <a:r>
              <a:rPr lang="it-IT" altLang="it-IT" sz="1800" b="1" dirty="0"/>
              <a:t> SJ et al., 2015)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D15AC6C-B6E4-E844-BBEB-35DB5947A31E}"/>
              </a:ext>
            </a:extLst>
          </p:cNvPr>
          <p:cNvSpPr txBox="1"/>
          <p:nvPr/>
        </p:nvSpPr>
        <p:spPr>
          <a:xfrm>
            <a:off x="-26221" y="6257400"/>
            <a:ext cx="9144000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d'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Huart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MC,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Chevaux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JB,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Bressenot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AM,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Froment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N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, Vuitton L, Degano SV,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Latarche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C,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Bigard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MA,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Courrier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A,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Hudziak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H, Koch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S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,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Kull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E,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Peyrin-Biroulet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L.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Prevalence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of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esophageal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squamous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papilloma (ESP) and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associated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cancer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in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northeastern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France.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Endosc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it-IT" sz="1100" b="0" i="0" dirty="0" err="1">
                <a:solidFill>
                  <a:srgbClr val="212121"/>
                </a:solidFill>
                <a:effectLst/>
                <a:latin typeface="system-ui"/>
              </a:rPr>
              <a:t>Int</a:t>
            </a:r>
            <a:r>
              <a:rPr lang="it-IT" sz="1100" b="0" i="0" dirty="0">
                <a:solidFill>
                  <a:srgbClr val="212121"/>
                </a:solidFill>
                <a:effectLst/>
                <a:latin typeface="system-ui"/>
              </a:rPr>
              <a:t> Open. 2015</a:t>
            </a:r>
            <a:endParaRPr lang="it-IT" sz="1100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F25F6504-CFAD-B94E-BD52-E44A3E1B90A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69065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94156D-DA89-5849-BC0E-CC84C09F57F0}"/>
              </a:ext>
            </a:extLst>
          </p:cNvPr>
          <p:cNvSpPr txBox="1"/>
          <p:nvPr/>
        </p:nvSpPr>
        <p:spPr>
          <a:xfrm>
            <a:off x="435685" y="1570265"/>
            <a:ext cx="8460890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Il nostro paziente non presentava un fenotipo clinico ed endoscopico suggestivo di MRGE. Per di più, mostrava una precedente evidenza istologica di gastrite cronica atrofica lieve </a:t>
            </a:r>
            <a:r>
              <a:rPr lang="it-IT" sz="2000" i="1" dirty="0" err="1"/>
              <a:t>Helicobacter</a:t>
            </a:r>
            <a:r>
              <a:rPr lang="it-IT" sz="2000" i="1" dirty="0"/>
              <a:t> </a:t>
            </a:r>
            <a:r>
              <a:rPr lang="it-IT" sz="2000" i="1" dirty="0" err="1"/>
              <a:t>pylori</a:t>
            </a:r>
            <a:r>
              <a:rPr lang="it-IT" sz="2000" dirty="0"/>
              <a:t>-negativa;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In accordo con i dati disponibili in letteratura, abbiamo ipotizzato, data la localizzazione nell'esofago medio e non inferiore, una possibile contaminazione HPV-correlata, che però è risultata negativa all'esame del campione istologico. Tuttavia, il paziente ha negato precedenti manifestazioni cliniche HPV-correlate;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Nessuna prova attualmente disponibile su un'associazione con i disturbi della tiroide.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3C5D33-07F1-DA44-A027-7AC59AB7BBBC}"/>
              </a:ext>
            </a:extLst>
          </p:cNvPr>
          <p:cNvSpPr txBox="1"/>
          <p:nvPr/>
        </p:nvSpPr>
        <p:spPr>
          <a:xfrm>
            <a:off x="2126139" y="926559"/>
            <a:ext cx="489172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rgbClr val="0070C0"/>
                </a:solidFill>
              </a:rPr>
              <a:t>Ritornando al nostro paziente…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9566492C-7C3A-D942-BB5B-F2FB31B40ED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0014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478D2EA-76F6-FA43-927B-C6AF09AE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" y="1493752"/>
            <a:ext cx="8810513" cy="2923822"/>
          </a:xfrm>
          <a:prstGeom prst="rect">
            <a:avLst/>
          </a:prstGeom>
        </p:spPr>
      </p:pic>
      <p:sp>
        <p:nvSpPr>
          <p:cNvPr id="10" name="CasellaDiTesto 8">
            <a:extLst>
              <a:ext uri="{FF2B5EF4-FFF2-40B4-BE49-F238E27FC236}">
                <a16:creationId xmlns:a16="http://schemas.microsoft.com/office/drawing/2014/main" id="{493B3EFC-94EB-B64B-BC50-B114A2621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4" y="6280561"/>
            <a:ext cx="8895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212121"/>
                </a:solidFill>
                <a:latin typeface="system-ui"/>
              </a:rPr>
              <a:t>Mosca </a:t>
            </a:r>
            <a:r>
              <a:rPr lang="it-IT" altLang="it-IT" sz="1200" dirty="0" err="1">
                <a:solidFill>
                  <a:srgbClr val="212121"/>
                </a:solidFill>
                <a:latin typeface="system-ui"/>
              </a:rPr>
              <a:t>S</a:t>
            </a:r>
            <a:r>
              <a:rPr lang="it-IT" altLang="it-IT" sz="1200" dirty="0">
                <a:solidFill>
                  <a:srgbClr val="212121"/>
                </a:solidFill>
                <a:latin typeface="system-ui"/>
              </a:rPr>
              <a:t>, Manes G, Monaco </a:t>
            </a:r>
            <a:r>
              <a:rPr lang="it-IT" altLang="it-IT" sz="1200" dirty="0" err="1">
                <a:solidFill>
                  <a:srgbClr val="212121"/>
                </a:solidFill>
                <a:latin typeface="system-ui"/>
              </a:rPr>
              <a:t>R</a:t>
            </a:r>
            <a:r>
              <a:rPr lang="it-IT" altLang="it-IT" sz="1200" dirty="0">
                <a:solidFill>
                  <a:srgbClr val="212121"/>
                </a:solidFill>
                <a:latin typeface="system-ui"/>
              </a:rPr>
              <a:t>, </a:t>
            </a:r>
            <a:r>
              <a:rPr lang="it-IT" altLang="it-IT" sz="1200" dirty="0" err="1">
                <a:solidFill>
                  <a:srgbClr val="212121"/>
                </a:solidFill>
                <a:latin typeface="system-ui"/>
              </a:rPr>
              <a:t>Bellomo</a:t>
            </a:r>
            <a:r>
              <a:rPr lang="it-IT" altLang="it-IT" sz="1200" dirty="0">
                <a:solidFill>
                  <a:srgbClr val="212121"/>
                </a:solidFill>
                <a:latin typeface="system-ui"/>
              </a:rPr>
              <a:t> PF, Bottino V, Balzano A. </a:t>
            </a:r>
            <a:r>
              <a:rPr lang="it-IT" altLang="it-IT" sz="1200" dirty="0" err="1">
                <a:solidFill>
                  <a:srgbClr val="212121"/>
                </a:solidFill>
                <a:latin typeface="system-ui"/>
              </a:rPr>
              <a:t>Squamous</a:t>
            </a:r>
            <a:r>
              <a:rPr lang="it-IT" altLang="it-IT" sz="1200" dirty="0">
                <a:solidFill>
                  <a:srgbClr val="212121"/>
                </a:solidFill>
                <a:latin typeface="system-ui"/>
              </a:rPr>
              <a:t> papilloma of the </a:t>
            </a:r>
            <a:r>
              <a:rPr lang="it-IT" altLang="it-IT" sz="1200" dirty="0" err="1">
                <a:solidFill>
                  <a:srgbClr val="212121"/>
                </a:solidFill>
                <a:latin typeface="system-ui"/>
              </a:rPr>
              <a:t>esophagus</a:t>
            </a:r>
            <a:r>
              <a:rPr lang="it-IT" altLang="it-IT" sz="1200" dirty="0">
                <a:solidFill>
                  <a:srgbClr val="212121"/>
                </a:solidFill>
                <a:latin typeface="system-ui"/>
              </a:rPr>
              <a:t>: long-</a:t>
            </a:r>
            <a:r>
              <a:rPr lang="it-IT" altLang="it-IT" sz="1200" dirty="0" err="1">
                <a:solidFill>
                  <a:srgbClr val="212121"/>
                </a:solidFill>
                <a:latin typeface="system-ui"/>
              </a:rPr>
              <a:t>term</a:t>
            </a:r>
            <a:r>
              <a:rPr lang="it-IT" altLang="it-IT" sz="12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1200" dirty="0" err="1">
                <a:solidFill>
                  <a:srgbClr val="212121"/>
                </a:solidFill>
                <a:latin typeface="system-ui"/>
              </a:rPr>
              <a:t>follow</a:t>
            </a:r>
            <a:r>
              <a:rPr lang="it-IT" altLang="it-IT" sz="1200" dirty="0">
                <a:solidFill>
                  <a:srgbClr val="212121"/>
                </a:solidFill>
                <a:latin typeface="system-ui"/>
              </a:rPr>
              <a:t> up. </a:t>
            </a:r>
            <a:r>
              <a:rPr lang="it-IT" altLang="it-IT" sz="1200" dirty="0" err="1">
                <a:solidFill>
                  <a:srgbClr val="212121"/>
                </a:solidFill>
                <a:latin typeface="system-ui"/>
              </a:rPr>
              <a:t>J</a:t>
            </a:r>
            <a:r>
              <a:rPr lang="it-IT" altLang="it-IT" sz="12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1200" dirty="0" err="1">
                <a:solidFill>
                  <a:srgbClr val="212121"/>
                </a:solidFill>
                <a:latin typeface="system-ui"/>
              </a:rPr>
              <a:t>Gastroenterol</a:t>
            </a:r>
            <a:r>
              <a:rPr lang="it-IT" altLang="it-IT" sz="12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1200" dirty="0" err="1">
                <a:solidFill>
                  <a:srgbClr val="212121"/>
                </a:solidFill>
                <a:latin typeface="system-ui"/>
              </a:rPr>
              <a:t>Hepatol</a:t>
            </a:r>
            <a:r>
              <a:rPr lang="it-IT" altLang="it-IT" sz="1200" dirty="0">
                <a:solidFill>
                  <a:srgbClr val="212121"/>
                </a:solidFill>
                <a:latin typeface="system-ui"/>
              </a:rPr>
              <a:t>. 2001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79BF17-A269-5547-B2EF-918429FB487F}"/>
              </a:ext>
            </a:extLst>
          </p:cNvPr>
          <p:cNvSpPr txBox="1"/>
          <p:nvPr/>
        </p:nvSpPr>
        <p:spPr>
          <a:xfrm>
            <a:off x="247627" y="5179583"/>
            <a:ext cx="851985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Ci </a:t>
            </a:r>
            <a:r>
              <a:rPr lang="it-IT" b="1" dirty="0"/>
              <a:t>siamo prefissati di rimandare il paziente a controllo ambulatoriale e di sottoporlo al follow-up giustificato dalle sue </a:t>
            </a:r>
            <a:r>
              <a:rPr lang="it-IT" b="1" dirty="0" err="1"/>
              <a:t>comorbidità</a:t>
            </a:r>
            <a:r>
              <a:rPr lang="it-IT" b="1" dirty="0"/>
              <a:t> (gastrite atrofica con metaplasia intestinale)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64C57366-EB4F-2344-B236-F4D0442CF78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2149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DB50A47-36D4-A841-AE46-BAF58BD03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21" y="1129552"/>
            <a:ext cx="8098357" cy="4786627"/>
          </a:xfrm>
          <a:prstGeom prst="rect">
            <a:avLst/>
          </a:prstGeom>
        </p:spPr>
      </p:pic>
      <p:sp>
        <p:nvSpPr>
          <p:cNvPr id="3" name="Segnaposto numero diapositiva 3">
            <a:extLst>
              <a:ext uri="{FF2B5EF4-FFF2-40B4-BE49-F238E27FC236}">
                <a16:creationId xmlns:a16="http://schemas.microsoft.com/office/drawing/2014/main" id="{66670AEE-E251-1A41-80F3-98BAF2F4D05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7336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D26A75-2070-5743-8FDF-BC829FEEB6C6}"/>
              </a:ext>
            </a:extLst>
          </p:cNvPr>
          <p:cNvSpPr txBox="1"/>
          <p:nvPr/>
        </p:nvSpPr>
        <p:spPr>
          <a:xfrm>
            <a:off x="1968243" y="685800"/>
            <a:ext cx="520751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rgbClr val="0070C0"/>
                </a:solidFill>
              </a:rPr>
              <a:t>ANAMNESI PATOLOGICA REMOTA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C5E087-3E14-AF46-9A7C-E18B06834404}"/>
              </a:ext>
            </a:extLst>
          </p:cNvPr>
          <p:cNvSpPr txBox="1"/>
          <p:nvPr/>
        </p:nvSpPr>
        <p:spPr>
          <a:xfrm>
            <a:off x="392056" y="1205095"/>
            <a:ext cx="8359888" cy="5324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it-IT" sz="2000" b="1" u="sng" dirty="0"/>
              <a:t>E.M. , Maschio, 48 anni, operatore di polizia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• In età infantile ricorda di aver contratto le comuni malattie esantematiche </a:t>
            </a:r>
            <a:r>
              <a:rPr lang="it-IT" sz="2000" dirty="0" err="1"/>
              <a:t>normotrascorse</a:t>
            </a:r>
            <a:r>
              <a:rPr lang="it-IT" sz="2000" dirty="0"/>
              <a:t> in assenza di esiti o reliquati.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• </a:t>
            </a:r>
            <a:r>
              <a:rPr lang="it-IT" sz="2000" b="1" dirty="0"/>
              <a:t>Gastrite cronica atrofica (tipo A) </a:t>
            </a:r>
            <a:r>
              <a:rPr lang="it-IT" sz="2000" dirty="0"/>
              <a:t>insorta con anemia macrocitica </a:t>
            </a:r>
            <a:r>
              <a:rPr lang="it-IT" sz="2000" dirty="0" err="1"/>
              <a:t>normocromica</a:t>
            </a:r>
            <a:r>
              <a:rPr lang="it-IT" sz="2000" dirty="0"/>
              <a:t> di grado medio (</a:t>
            </a:r>
            <a:r>
              <a:rPr lang="it-IT" sz="2000" dirty="0" err="1"/>
              <a:t>Hb</a:t>
            </a:r>
            <a:r>
              <a:rPr lang="it-IT" sz="2000" dirty="0"/>
              <a:t> &lt; 8 g/</a:t>
            </a:r>
            <a:r>
              <a:rPr lang="it-IT" sz="2000" dirty="0" err="1"/>
              <a:t>dL</a:t>
            </a:r>
            <a:r>
              <a:rPr lang="it-IT" sz="2000" dirty="0"/>
              <a:t>), diagnosticata dopo accesso </a:t>
            </a:r>
            <a:r>
              <a:rPr lang="it-IT" sz="2000" dirty="0">
                <a:solidFill>
                  <a:schemeClr val="tx1"/>
                </a:solidFill>
              </a:rPr>
              <a:t>presso dipartimento di emergenza urgenza ed accettazione  </a:t>
            </a:r>
            <a:r>
              <a:rPr lang="it-IT" sz="2000" dirty="0"/>
              <a:t>per grave astenia due anni prima in attuale terapia medica.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• </a:t>
            </a:r>
            <a:r>
              <a:rPr lang="it-IT" sz="2000" b="1" dirty="0"/>
              <a:t>Ipotiroidismo primario (tiroidite di </a:t>
            </a:r>
            <a:r>
              <a:rPr lang="it-IT" sz="2000" b="1" dirty="0" err="1"/>
              <a:t>Hashimoto</a:t>
            </a:r>
            <a:r>
              <a:rPr lang="it-IT" sz="2000" b="1" dirty="0"/>
              <a:t>) </a:t>
            </a:r>
            <a:r>
              <a:rPr lang="it-IT" sz="2000" dirty="0"/>
              <a:t>in buon compenso terapeutico (valori normali di TSH, FT3, FT4)</a:t>
            </a:r>
            <a:r>
              <a:rPr lang="it-IT" sz="2000" b="1" dirty="0"/>
              <a:t>. </a:t>
            </a:r>
          </a:p>
          <a:p>
            <a:pPr algn="just"/>
            <a:endParaRPr lang="it-IT" sz="2000" b="1" dirty="0"/>
          </a:p>
          <a:p>
            <a:pPr algn="ctr"/>
            <a:r>
              <a:rPr lang="it-IT" sz="2000" b="1" dirty="0"/>
              <a:t>ANAMNESI FAMILIARE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Padre deceduto a 65 anni per adenocarcinoma polmonare.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Madre di 73 anni in riferita buona salute.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Una sorella di 43 anni in riferita buona salute.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D26A75-2070-5743-8FDF-BC829FEEB6C6}"/>
              </a:ext>
            </a:extLst>
          </p:cNvPr>
          <p:cNvSpPr txBox="1"/>
          <p:nvPr/>
        </p:nvSpPr>
        <p:spPr>
          <a:xfrm>
            <a:off x="1968243" y="685800"/>
            <a:ext cx="548162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rgbClr val="0070C0"/>
                </a:solidFill>
              </a:rPr>
              <a:t>ANAMNESI PATOLOGICA PROSSIMA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C5E087-3E14-AF46-9A7C-E18B06834404}"/>
              </a:ext>
            </a:extLst>
          </p:cNvPr>
          <p:cNvSpPr txBox="1"/>
          <p:nvPr/>
        </p:nvSpPr>
        <p:spPr>
          <a:xfrm>
            <a:off x="435429" y="1404257"/>
            <a:ext cx="8359888" cy="4893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it-IT" sz="2400" dirty="0"/>
              <a:t>Lamenta insorgenza recente di </a:t>
            </a:r>
            <a:r>
              <a:rPr lang="it-IT" sz="2400" b="1" dirty="0"/>
              <a:t>disfagia progressiva ai solidi ma non ai liquidi </a:t>
            </a:r>
            <a:r>
              <a:rPr lang="it-IT" sz="2400" dirty="0"/>
              <a:t>in assenza di febbre, ematemesi, calo ponderale, vomito, tosse o cambiamenti del tono della voce.</a:t>
            </a:r>
          </a:p>
          <a:p>
            <a:pPr algn="just"/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algn="just"/>
            <a:r>
              <a:rPr lang="it-IT" sz="2400" dirty="0"/>
              <a:t>Appetito conservato, normale frequenza evacuativa (in media 1/2 evacuazioni di feci </a:t>
            </a:r>
            <a:r>
              <a:rPr lang="it-IT" sz="2400" dirty="0" err="1"/>
              <a:t>normoconformate</a:t>
            </a:r>
            <a:r>
              <a:rPr lang="it-IT" sz="2400" dirty="0"/>
              <a:t> in assenza di sangue/muco macroscopicamente visibili), normale diuresi e minzione. Nega astenia, dispnea, </a:t>
            </a:r>
            <a:r>
              <a:rPr lang="it-IT" sz="2400" dirty="0" err="1"/>
              <a:t>angor</a:t>
            </a:r>
            <a:r>
              <a:rPr lang="it-IT" sz="2400" dirty="0"/>
              <a:t>, </a:t>
            </a:r>
            <a:r>
              <a:rPr lang="it-IT" sz="2400" dirty="0" err="1"/>
              <a:t>discomfort</a:t>
            </a:r>
            <a:r>
              <a:rPr lang="it-IT" sz="2400" dirty="0"/>
              <a:t> epigastrico od addominale o pirosi.</a:t>
            </a:r>
          </a:p>
          <a:p>
            <a:pPr algn="just"/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algn="just"/>
            <a:r>
              <a:rPr lang="it-IT" sz="2400" dirty="0"/>
              <a:t>Non fumatore, saltuaria assunzione di 1 UA (vino/birra), residenza urbana, nessuna allergia/ipersensibilità riferita, nega precedenti emotrasfusioni.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9471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D26A75-2070-5743-8FDF-BC829FEEB6C6}"/>
              </a:ext>
            </a:extLst>
          </p:cNvPr>
          <p:cNvSpPr txBox="1"/>
          <p:nvPr/>
        </p:nvSpPr>
        <p:spPr>
          <a:xfrm>
            <a:off x="3192228" y="680688"/>
            <a:ext cx="284629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rgbClr val="0070C0"/>
                </a:solidFill>
              </a:rPr>
              <a:t>ESAME OBIETTIVO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C5E087-3E14-AF46-9A7C-E18B06834404}"/>
              </a:ext>
            </a:extLst>
          </p:cNvPr>
          <p:cNvSpPr txBox="1"/>
          <p:nvPr/>
        </p:nvSpPr>
        <p:spPr>
          <a:xfrm>
            <a:off x="147357" y="1234267"/>
            <a:ext cx="83598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Nei limiti della norma.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96E57C-E74E-B544-83FE-83AD05A76ACB}"/>
              </a:ext>
            </a:extLst>
          </p:cNvPr>
          <p:cNvSpPr txBox="1"/>
          <p:nvPr/>
        </p:nvSpPr>
        <p:spPr>
          <a:xfrm>
            <a:off x="2232029" y="1757076"/>
            <a:ext cx="476668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rgbClr val="0070C0"/>
                </a:solidFill>
              </a:rPr>
              <a:t>VALUTAZIONE EMATOCHIMICA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EF1CF31-8ED3-3F4C-A950-E94A4769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006"/>
            <a:ext cx="9144000" cy="49437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D21032-3527-DA41-8327-91B9FC1B72ED}"/>
              </a:ext>
            </a:extLst>
          </p:cNvPr>
          <p:cNvSpPr txBox="1"/>
          <p:nvPr/>
        </p:nvSpPr>
        <p:spPr>
          <a:xfrm>
            <a:off x="147357" y="2188787"/>
            <a:ext cx="83598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Generale normalità degli esami ematochimici. Assenza di anemia.</a:t>
            </a:r>
          </a:p>
        </p:txBody>
      </p:sp>
    </p:spTree>
    <p:extLst>
      <p:ext uri="{BB962C8B-B14F-4D97-AF65-F5344CB8AC3E}">
        <p14:creationId xmlns:p14="http://schemas.microsoft.com/office/powerpoint/2010/main" val="42256401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D26A75-2070-5743-8FDF-BC829FEEB6C6}"/>
              </a:ext>
            </a:extLst>
          </p:cNvPr>
          <p:cNvSpPr txBox="1"/>
          <p:nvPr/>
        </p:nvSpPr>
        <p:spPr>
          <a:xfrm>
            <a:off x="1742219" y="775952"/>
            <a:ext cx="56595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rgbClr val="0070C0"/>
                </a:solidFill>
              </a:rPr>
              <a:t>VALUTAZIONE ENDOSCOPICA (EGDS)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B62FAB-3BCB-544C-B0F2-B4E274C0C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73" y="1397844"/>
            <a:ext cx="8505344" cy="51145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19BEA3-B051-7049-9A07-FF8187B27F8F}"/>
              </a:ext>
            </a:extLst>
          </p:cNvPr>
          <p:cNvSpPr txBox="1"/>
          <p:nvPr/>
        </p:nvSpPr>
        <p:spPr>
          <a:xfrm>
            <a:off x="598064" y="1700471"/>
            <a:ext cx="7889162" cy="4339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it-IT" sz="2300" dirty="0"/>
              <a:t>Esofago regolare per calibro </a:t>
            </a:r>
            <a:r>
              <a:rPr lang="it-IT" sz="2300" dirty="0" err="1"/>
              <a:t>edecorso</a:t>
            </a:r>
            <a:r>
              <a:rPr lang="it-IT" sz="2300" dirty="0"/>
              <a:t>. A livello del suo terzo medio  </a:t>
            </a:r>
            <a:r>
              <a:rPr lang="it-IT" sz="2300" b="1" u="sng" dirty="0">
                <a:solidFill>
                  <a:srgbClr val="0070C0"/>
                </a:solidFill>
              </a:rPr>
              <a:t>polipo peduncolato di aspetto plurilobato (a cavolfiore) di circa 1 centimetro</a:t>
            </a:r>
            <a:r>
              <a:rPr lang="it-IT" sz="2300" dirty="0"/>
              <a:t>. Giunzione gastro-esofagea situata a circa 39 centimetri e coincidente con la giunzione squamo-colonnare. Stomaco regolare per forma e volume. Lago mucoso chiaro. A livello dell'</a:t>
            </a:r>
            <a:r>
              <a:rPr lang="it-IT" sz="2300" dirty="0" err="1"/>
              <a:t>antrum</a:t>
            </a:r>
            <a:r>
              <a:rPr lang="it-IT" sz="2300" dirty="0"/>
              <a:t> gastrico la mucosa presenta strie iperemiche. Biopsie. In retroversione niente al fondo. Biopsie all'</a:t>
            </a:r>
            <a:r>
              <a:rPr lang="it-IT" sz="2300" dirty="0" err="1"/>
              <a:t>angulus</a:t>
            </a:r>
            <a:r>
              <a:rPr lang="it-IT" sz="2300" dirty="0"/>
              <a:t>. La mucosa del corpo appare ipotrofica e di colore rosato. Biopsie. Piloro pervio. Niente nel bulbo e nel II duodeno. Il polipo plurilobato dell'esofago viene </a:t>
            </a:r>
            <a:r>
              <a:rPr lang="it-IT" sz="2300" b="1" u="sng" dirty="0">
                <a:solidFill>
                  <a:srgbClr val="0070C0"/>
                </a:solidFill>
              </a:rPr>
              <a:t>rimosso con ansa diatermica e recuperato per esame istologico</a:t>
            </a:r>
            <a:r>
              <a:rPr lang="it-IT" sz="2300" dirty="0"/>
              <a:t>. Viene posizionato una </a:t>
            </a:r>
            <a:r>
              <a:rPr lang="it-IT" sz="2300" dirty="0" err="1"/>
              <a:t>endoclip</a:t>
            </a:r>
            <a:r>
              <a:rPr lang="it-IT" sz="2300" dirty="0"/>
              <a:t> metallica, buona emostasi.</a:t>
            </a:r>
          </a:p>
        </p:txBody>
      </p:sp>
    </p:spTree>
    <p:extLst>
      <p:ext uri="{BB962C8B-B14F-4D97-AF65-F5344CB8AC3E}">
        <p14:creationId xmlns:p14="http://schemas.microsoft.com/office/powerpoint/2010/main" val="14403748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egnaposto numero diapositiva 3"/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D26A75-2070-5743-8FDF-BC829FEEB6C6}"/>
              </a:ext>
            </a:extLst>
          </p:cNvPr>
          <p:cNvSpPr txBox="1"/>
          <p:nvPr/>
        </p:nvSpPr>
        <p:spPr>
          <a:xfrm>
            <a:off x="2440628" y="796601"/>
            <a:ext cx="420403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b="1" dirty="0">
                <a:solidFill>
                  <a:srgbClr val="0070C0"/>
                </a:solidFill>
              </a:rPr>
              <a:t>VALUTAZIONE ISTOLOGICA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B62FAB-3BCB-544C-B0F2-B4E274C0C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73" y="1397845"/>
            <a:ext cx="8505344" cy="20311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19BEA3-B051-7049-9A07-FF8187B27F8F}"/>
              </a:ext>
            </a:extLst>
          </p:cNvPr>
          <p:cNvSpPr txBox="1"/>
          <p:nvPr/>
        </p:nvSpPr>
        <p:spPr>
          <a:xfrm>
            <a:off x="598064" y="1700471"/>
            <a:ext cx="788916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it-IT" sz="2400" dirty="0"/>
              <a:t>[...] Frammento polipoide di circa 8 millimetri di diametro compatibile con epitelio squamoso e riferibile a </a:t>
            </a:r>
            <a:r>
              <a:rPr lang="it-IT" sz="2400" b="1" u="sng" dirty="0">
                <a:solidFill>
                  <a:srgbClr val="0070C0"/>
                </a:solidFill>
              </a:rPr>
              <a:t>papilloma squamoso esofageo [...]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360A1C-B972-C246-B005-2D645A3F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81" y="3507027"/>
            <a:ext cx="4250802" cy="32026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2F3051D-D464-0A47-8C60-DD985AC4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430" y="3816634"/>
            <a:ext cx="2681789" cy="26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55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62A9781-4AA6-1C4E-A83D-015F7377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972"/>
            <a:ext cx="9138650" cy="3510000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CEA5C09-02C9-F040-8452-04960920AC36}"/>
              </a:ext>
            </a:extLst>
          </p:cNvPr>
          <p:cNvSpPr/>
          <p:nvPr/>
        </p:nvSpPr>
        <p:spPr>
          <a:xfrm>
            <a:off x="3155324" y="2614411"/>
            <a:ext cx="2382591" cy="283335"/>
          </a:xfrm>
          <a:prstGeom prst="roundRect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01C968-4098-3146-9445-DE89702DB063}"/>
              </a:ext>
            </a:extLst>
          </p:cNvPr>
          <p:cNvSpPr txBox="1"/>
          <p:nvPr/>
        </p:nvSpPr>
        <p:spPr>
          <a:xfrm>
            <a:off x="103031" y="6442502"/>
            <a:ext cx="903561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1050" dirty="0" err="1">
                <a:solidFill>
                  <a:srgbClr val="212121"/>
                </a:solidFill>
                <a:latin typeface="system-ui"/>
              </a:rPr>
              <a:t>Tsai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SJ,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Lin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CC,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Chang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CW,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Hung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CY,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Shieh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TY,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Wang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HY,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Shih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SC, Chen MJ.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Benign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esophageal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lesions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: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endoscopic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and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pathologic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features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. World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J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sz="1050" dirty="0" err="1">
                <a:solidFill>
                  <a:srgbClr val="212121"/>
                </a:solidFill>
                <a:latin typeface="system-ui"/>
              </a:rPr>
              <a:t>Gastroenterol</a:t>
            </a:r>
            <a:r>
              <a:rPr lang="it-IT" sz="1050" dirty="0">
                <a:solidFill>
                  <a:srgbClr val="212121"/>
                </a:solidFill>
                <a:latin typeface="system-ui"/>
              </a:rPr>
              <a:t>. 2015</a:t>
            </a:r>
          </a:p>
        </p:txBody>
      </p:sp>
      <p:sp>
        <p:nvSpPr>
          <p:cNvPr id="5" name="Segnaposto numero diapositiva 3">
            <a:extLst>
              <a:ext uri="{FF2B5EF4-FFF2-40B4-BE49-F238E27FC236}">
                <a16:creationId xmlns:a16="http://schemas.microsoft.com/office/drawing/2014/main" id="{03883F57-643B-0F45-8191-E5B6F214DA3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9381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1">
            <a:extLst>
              <a:ext uri="{FF2B5EF4-FFF2-40B4-BE49-F238E27FC236}">
                <a16:creationId xmlns:a16="http://schemas.microsoft.com/office/drawing/2014/main" id="{A600B4BC-C111-7648-878D-86C46EF36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870286"/>
            <a:ext cx="436179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900" dirty="0" err="1"/>
              <a:t>Franzin</a:t>
            </a:r>
            <a:r>
              <a:rPr lang="it-IT" altLang="it-IT" sz="900" dirty="0"/>
              <a:t> G, </a:t>
            </a:r>
            <a:r>
              <a:rPr lang="it-IT" altLang="it-IT" sz="900" dirty="0" err="1"/>
              <a:t>Musola</a:t>
            </a:r>
            <a:r>
              <a:rPr lang="it-IT" altLang="it-IT" sz="900" dirty="0"/>
              <a:t> </a:t>
            </a:r>
            <a:r>
              <a:rPr lang="it-IT" altLang="it-IT" sz="900" dirty="0" err="1"/>
              <a:t>R</a:t>
            </a:r>
            <a:r>
              <a:rPr lang="it-IT" altLang="it-IT" sz="900" dirty="0"/>
              <a:t>, Zamboni G, </a:t>
            </a:r>
            <a:r>
              <a:rPr lang="it-IT" altLang="it-IT" sz="900" dirty="0" err="1"/>
              <a:t>Nicolis</a:t>
            </a:r>
            <a:r>
              <a:rPr lang="it-IT" altLang="it-IT" sz="900" dirty="0"/>
              <a:t> A, Manfrini C, </a:t>
            </a:r>
            <a:r>
              <a:rPr lang="it-IT" altLang="it-IT" sz="900" dirty="0" err="1"/>
              <a:t>Fratton</a:t>
            </a:r>
            <a:r>
              <a:rPr lang="it-IT" altLang="it-IT" sz="900" dirty="0"/>
              <a:t> A. </a:t>
            </a:r>
            <a:r>
              <a:rPr lang="it-IT" altLang="it-IT" sz="900" dirty="0" err="1"/>
              <a:t>Squamous</a:t>
            </a:r>
            <a:r>
              <a:rPr lang="it-IT" altLang="it-IT" sz="900" dirty="0"/>
              <a:t> </a:t>
            </a:r>
            <a:r>
              <a:rPr lang="it-IT" altLang="it-IT" sz="900" dirty="0" err="1"/>
              <a:t>papillomas</a:t>
            </a:r>
            <a:r>
              <a:rPr lang="it-IT" altLang="it-IT" sz="900" dirty="0"/>
              <a:t> of the </a:t>
            </a:r>
            <a:r>
              <a:rPr lang="it-IT" altLang="it-IT" sz="900" dirty="0" err="1"/>
              <a:t>esophagus</a:t>
            </a:r>
            <a:r>
              <a:rPr lang="it-IT" altLang="it-IT" sz="900" dirty="0"/>
              <a:t>. </a:t>
            </a:r>
            <a:r>
              <a:rPr lang="it-IT" altLang="it-IT" sz="900" dirty="0" err="1"/>
              <a:t>Gastrointest</a:t>
            </a:r>
            <a:r>
              <a:rPr lang="it-IT" altLang="it-IT" sz="900" dirty="0"/>
              <a:t> </a:t>
            </a:r>
            <a:r>
              <a:rPr lang="it-IT" altLang="it-IT" sz="900" dirty="0" err="1"/>
              <a:t>Endosc</a:t>
            </a:r>
            <a:r>
              <a:rPr lang="it-IT" altLang="it-IT" sz="900" dirty="0"/>
              <a:t>. 1983</a:t>
            </a:r>
          </a:p>
          <a:p>
            <a:pPr>
              <a:spcBef>
                <a:spcPct val="0"/>
              </a:spcBef>
            </a:pPr>
            <a:r>
              <a:rPr lang="it-IT" altLang="it-IT" sz="900" dirty="0" err="1"/>
              <a:t>Jideh</a:t>
            </a:r>
            <a:r>
              <a:rPr lang="it-IT" altLang="it-IT" sz="900" dirty="0"/>
              <a:t> B, </a:t>
            </a:r>
            <a:r>
              <a:rPr lang="it-IT" altLang="it-IT" sz="900" dirty="0" err="1"/>
              <a:t>Weltman</a:t>
            </a:r>
            <a:r>
              <a:rPr lang="it-IT" altLang="it-IT" sz="900" dirty="0"/>
              <a:t> M, </a:t>
            </a:r>
            <a:r>
              <a:rPr lang="it-IT" altLang="it-IT" sz="900" dirty="0" err="1"/>
              <a:t>Wu</a:t>
            </a:r>
            <a:r>
              <a:rPr lang="it-IT" altLang="it-IT" sz="900" dirty="0"/>
              <a:t> Y, Chan CHY. </a:t>
            </a:r>
            <a:r>
              <a:rPr lang="it-IT" altLang="it-IT" sz="900" dirty="0" err="1"/>
              <a:t>Esophageal</a:t>
            </a:r>
            <a:r>
              <a:rPr lang="it-IT" altLang="it-IT" sz="900" dirty="0"/>
              <a:t> </a:t>
            </a:r>
            <a:r>
              <a:rPr lang="it-IT" altLang="it-IT" sz="900" dirty="0" err="1"/>
              <a:t>squamous</a:t>
            </a:r>
            <a:r>
              <a:rPr lang="it-IT" altLang="it-IT" sz="900" dirty="0"/>
              <a:t> papilloma </a:t>
            </a:r>
            <a:r>
              <a:rPr lang="it-IT" altLang="it-IT" sz="900" dirty="0" err="1"/>
              <a:t>lacks</a:t>
            </a:r>
            <a:r>
              <a:rPr lang="it-IT" altLang="it-IT" sz="900" dirty="0"/>
              <a:t> </a:t>
            </a:r>
            <a:r>
              <a:rPr lang="it-IT" altLang="it-IT" sz="900" dirty="0" err="1"/>
              <a:t>clear</a:t>
            </a:r>
            <a:r>
              <a:rPr lang="it-IT" altLang="it-IT" sz="900" dirty="0"/>
              <a:t> </a:t>
            </a:r>
            <a:r>
              <a:rPr lang="it-IT" altLang="it-IT" sz="900" dirty="0" err="1"/>
              <a:t>clinicopathological</a:t>
            </a:r>
            <a:r>
              <a:rPr lang="it-IT" altLang="it-IT" sz="900" dirty="0"/>
              <a:t> </a:t>
            </a:r>
            <a:r>
              <a:rPr lang="it-IT" altLang="it-IT" sz="900" dirty="0" err="1"/>
              <a:t>associations</a:t>
            </a:r>
            <a:r>
              <a:rPr lang="it-IT" altLang="it-IT" sz="900" dirty="0"/>
              <a:t>. World </a:t>
            </a:r>
            <a:r>
              <a:rPr lang="it-IT" altLang="it-IT" sz="900" dirty="0" err="1"/>
              <a:t>J</a:t>
            </a:r>
            <a:r>
              <a:rPr lang="it-IT" altLang="it-IT" sz="900" dirty="0"/>
              <a:t> </a:t>
            </a:r>
            <a:r>
              <a:rPr lang="it-IT" altLang="it-IT" sz="900" dirty="0" err="1"/>
              <a:t>Clin</a:t>
            </a:r>
            <a:r>
              <a:rPr lang="it-IT" altLang="it-IT" sz="900" dirty="0"/>
              <a:t> Cases. 2017</a:t>
            </a:r>
          </a:p>
          <a:p>
            <a:pPr>
              <a:spcBef>
                <a:spcPct val="0"/>
              </a:spcBef>
            </a:pPr>
            <a:r>
              <a:rPr lang="it-IT" altLang="it-IT" sz="900" dirty="0" err="1"/>
              <a:t>Shimamoto</a:t>
            </a:r>
            <a:r>
              <a:rPr lang="it-IT" altLang="it-IT" sz="900" dirty="0"/>
              <a:t> Y, </a:t>
            </a:r>
            <a:r>
              <a:rPr lang="it-IT" altLang="it-IT" sz="900" dirty="0" err="1"/>
              <a:t>Shichijo</a:t>
            </a:r>
            <a:r>
              <a:rPr lang="it-IT" altLang="it-IT" sz="900" dirty="0"/>
              <a:t> </a:t>
            </a:r>
            <a:r>
              <a:rPr lang="it-IT" altLang="it-IT" sz="900" dirty="0" err="1"/>
              <a:t>S</a:t>
            </a:r>
            <a:r>
              <a:rPr lang="it-IT" altLang="it-IT" sz="900" dirty="0"/>
              <a:t>, </a:t>
            </a:r>
            <a:r>
              <a:rPr lang="it-IT" altLang="it-IT" sz="900" dirty="0" err="1"/>
              <a:t>Ishihara</a:t>
            </a:r>
            <a:r>
              <a:rPr lang="it-IT" altLang="it-IT" sz="900" dirty="0"/>
              <a:t> </a:t>
            </a:r>
            <a:r>
              <a:rPr lang="it-IT" altLang="it-IT" sz="900" dirty="0" err="1"/>
              <a:t>R</a:t>
            </a:r>
            <a:r>
              <a:rPr lang="it-IT" altLang="it-IT" sz="900" dirty="0"/>
              <a:t>. </a:t>
            </a:r>
            <a:r>
              <a:rPr lang="it-IT" altLang="it-IT" sz="900" dirty="0" err="1"/>
              <a:t>Sudden</a:t>
            </a:r>
            <a:r>
              <a:rPr lang="it-IT" altLang="it-IT" sz="900" dirty="0"/>
              <a:t> </a:t>
            </a:r>
            <a:r>
              <a:rPr lang="it-IT" altLang="it-IT" sz="900" dirty="0" err="1"/>
              <a:t>Appearance</a:t>
            </a:r>
            <a:r>
              <a:rPr lang="it-IT" altLang="it-IT" sz="900" dirty="0"/>
              <a:t> of </a:t>
            </a:r>
            <a:r>
              <a:rPr lang="it-IT" altLang="it-IT" sz="900" dirty="0" err="1"/>
              <a:t>Widespread</a:t>
            </a:r>
            <a:r>
              <a:rPr lang="it-IT" altLang="it-IT" sz="900" dirty="0"/>
              <a:t> </a:t>
            </a:r>
            <a:r>
              <a:rPr lang="it-IT" altLang="it-IT" sz="900" dirty="0" err="1"/>
              <a:t>Esophageal</a:t>
            </a:r>
            <a:r>
              <a:rPr lang="it-IT" altLang="it-IT" sz="900" dirty="0"/>
              <a:t> </a:t>
            </a:r>
            <a:r>
              <a:rPr lang="it-IT" altLang="it-IT" sz="900" dirty="0" err="1"/>
              <a:t>Squamous</a:t>
            </a:r>
            <a:r>
              <a:rPr lang="it-IT" altLang="it-IT" sz="900" dirty="0"/>
              <a:t> Papilloma With </a:t>
            </a:r>
            <a:r>
              <a:rPr lang="it-IT" altLang="it-IT" sz="900" dirty="0" err="1"/>
              <a:t>Reflux</a:t>
            </a:r>
            <a:r>
              <a:rPr lang="it-IT" altLang="it-IT" sz="900" dirty="0"/>
              <a:t> </a:t>
            </a:r>
            <a:r>
              <a:rPr lang="it-IT" altLang="it-IT" sz="900" dirty="0" err="1"/>
              <a:t>Esophagitis</a:t>
            </a:r>
            <a:r>
              <a:rPr lang="it-IT" altLang="it-IT" sz="900" dirty="0"/>
              <a:t>. </a:t>
            </a:r>
            <a:r>
              <a:rPr lang="it-IT" altLang="it-IT" sz="900" dirty="0" err="1"/>
              <a:t>Clin</a:t>
            </a:r>
            <a:r>
              <a:rPr lang="it-IT" altLang="it-IT" sz="900" dirty="0"/>
              <a:t> </a:t>
            </a:r>
            <a:r>
              <a:rPr lang="it-IT" altLang="it-IT" sz="900" dirty="0" err="1"/>
              <a:t>Gastroenterol</a:t>
            </a:r>
            <a:r>
              <a:rPr lang="it-IT" altLang="it-IT" sz="900" dirty="0"/>
              <a:t> </a:t>
            </a:r>
            <a:r>
              <a:rPr lang="it-IT" altLang="it-IT" sz="900" dirty="0" err="1"/>
              <a:t>Hepatol</a:t>
            </a:r>
            <a:r>
              <a:rPr lang="it-IT" altLang="it-IT" sz="900" dirty="0"/>
              <a:t>. 2021</a:t>
            </a:r>
          </a:p>
          <a:p>
            <a:pPr>
              <a:spcBef>
                <a:spcPct val="0"/>
              </a:spcBef>
            </a:pPr>
            <a:r>
              <a:rPr lang="it-IT" altLang="it-IT" sz="900" dirty="0"/>
              <a:t>d'</a:t>
            </a:r>
            <a:r>
              <a:rPr lang="it-IT" altLang="it-IT" sz="900" dirty="0" err="1"/>
              <a:t>Huart</a:t>
            </a:r>
            <a:r>
              <a:rPr lang="it-IT" altLang="it-IT" sz="900" dirty="0"/>
              <a:t> MC, </a:t>
            </a:r>
            <a:r>
              <a:rPr lang="it-IT" altLang="it-IT" sz="900" dirty="0" err="1"/>
              <a:t>Chevaux</a:t>
            </a:r>
            <a:r>
              <a:rPr lang="it-IT" altLang="it-IT" sz="900" dirty="0"/>
              <a:t> JB, </a:t>
            </a:r>
            <a:r>
              <a:rPr lang="it-IT" altLang="it-IT" sz="900" dirty="0" err="1"/>
              <a:t>Bressenot</a:t>
            </a:r>
            <a:r>
              <a:rPr lang="it-IT" altLang="it-IT" sz="900" dirty="0"/>
              <a:t> AM, </a:t>
            </a:r>
            <a:r>
              <a:rPr lang="it-IT" altLang="it-IT" sz="900" dirty="0" err="1"/>
              <a:t>Froment</a:t>
            </a:r>
            <a:r>
              <a:rPr lang="it-IT" altLang="it-IT" sz="900" dirty="0"/>
              <a:t> </a:t>
            </a:r>
            <a:r>
              <a:rPr lang="it-IT" altLang="it-IT" sz="900" dirty="0" err="1"/>
              <a:t>N</a:t>
            </a:r>
            <a:r>
              <a:rPr lang="it-IT" altLang="it-IT" sz="900" dirty="0"/>
              <a:t>, Vuitton L, Degano SV, </a:t>
            </a:r>
            <a:r>
              <a:rPr lang="it-IT" altLang="it-IT" sz="900" dirty="0" err="1"/>
              <a:t>Latarche</a:t>
            </a:r>
            <a:r>
              <a:rPr lang="it-IT" altLang="it-IT" sz="900" dirty="0"/>
              <a:t> C, </a:t>
            </a:r>
            <a:r>
              <a:rPr lang="it-IT" altLang="it-IT" sz="900" dirty="0" err="1"/>
              <a:t>Bigard</a:t>
            </a:r>
            <a:r>
              <a:rPr lang="it-IT" altLang="it-IT" sz="900" dirty="0"/>
              <a:t> MA, </a:t>
            </a:r>
            <a:r>
              <a:rPr lang="it-IT" altLang="it-IT" sz="900" dirty="0" err="1"/>
              <a:t>Courrier</a:t>
            </a:r>
            <a:r>
              <a:rPr lang="it-IT" altLang="it-IT" sz="900" dirty="0"/>
              <a:t> A, </a:t>
            </a:r>
            <a:r>
              <a:rPr lang="it-IT" altLang="it-IT" sz="900" dirty="0" err="1"/>
              <a:t>Hudziak</a:t>
            </a:r>
            <a:r>
              <a:rPr lang="it-IT" altLang="it-IT" sz="900" dirty="0"/>
              <a:t> H, Koch </a:t>
            </a:r>
            <a:r>
              <a:rPr lang="it-IT" altLang="it-IT" sz="900" dirty="0" err="1"/>
              <a:t>S</a:t>
            </a:r>
            <a:r>
              <a:rPr lang="it-IT" altLang="it-IT" sz="900" dirty="0"/>
              <a:t>, </a:t>
            </a:r>
            <a:r>
              <a:rPr lang="it-IT" altLang="it-IT" sz="900" dirty="0" err="1"/>
              <a:t>Kull</a:t>
            </a:r>
            <a:r>
              <a:rPr lang="it-IT" altLang="it-IT" sz="900" dirty="0"/>
              <a:t> E, </a:t>
            </a:r>
            <a:r>
              <a:rPr lang="it-IT" altLang="it-IT" sz="900" dirty="0" err="1"/>
              <a:t>Peyrin-Biroulet</a:t>
            </a:r>
            <a:r>
              <a:rPr lang="it-IT" altLang="it-IT" sz="900" dirty="0"/>
              <a:t> L. </a:t>
            </a:r>
            <a:r>
              <a:rPr lang="it-IT" altLang="it-IT" sz="900" dirty="0" err="1"/>
              <a:t>Prevalence</a:t>
            </a:r>
            <a:r>
              <a:rPr lang="it-IT" altLang="it-IT" sz="900" dirty="0"/>
              <a:t> of </a:t>
            </a:r>
            <a:r>
              <a:rPr lang="it-IT" altLang="it-IT" sz="900" dirty="0" err="1"/>
              <a:t>esophageal</a:t>
            </a:r>
            <a:r>
              <a:rPr lang="it-IT" altLang="it-IT" sz="900" dirty="0"/>
              <a:t> </a:t>
            </a:r>
            <a:r>
              <a:rPr lang="it-IT" altLang="it-IT" sz="900" dirty="0" err="1"/>
              <a:t>squamous</a:t>
            </a:r>
            <a:r>
              <a:rPr lang="it-IT" altLang="it-IT" sz="900" dirty="0"/>
              <a:t> papilloma (ESP) and </a:t>
            </a:r>
            <a:r>
              <a:rPr lang="it-IT" altLang="it-IT" sz="900" dirty="0" err="1"/>
              <a:t>associated</a:t>
            </a:r>
            <a:r>
              <a:rPr lang="it-IT" altLang="it-IT" sz="900" dirty="0"/>
              <a:t> </a:t>
            </a:r>
            <a:r>
              <a:rPr lang="it-IT" altLang="it-IT" sz="900" dirty="0" err="1"/>
              <a:t>cancer</a:t>
            </a:r>
            <a:r>
              <a:rPr lang="it-IT" altLang="it-IT" sz="900" dirty="0"/>
              <a:t> in </a:t>
            </a:r>
            <a:r>
              <a:rPr lang="it-IT" altLang="it-IT" sz="900" dirty="0" err="1"/>
              <a:t>northeastern</a:t>
            </a:r>
            <a:r>
              <a:rPr lang="it-IT" altLang="it-IT" sz="900" dirty="0"/>
              <a:t> France. </a:t>
            </a:r>
            <a:r>
              <a:rPr lang="it-IT" altLang="it-IT" sz="900" dirty="0" err="1"/>
              <a:t>Endosc</a:t>
            </a:r>
            <a:r>
              <a:rPr lang="it-IT" altLang="it-IT" sz="900" dirty="0"/>
              <a:t> </a:t>
            </a:r>
            <a:r>
              <a:rPr lang="it-IT" altLang="it-IT" sz="900" dirty="0" err="1"/>
              <a:t>Int</a:t>
            </a:r>
            <a:r>
              <a:rPr lang="it-IT" altLang="it-IT" sz="900" dirty="0"/>
              <a:t> Open. 2015</a:t>
            </a:r>
          </a:p>
        </p:txBody>
      </p:sp>
      <p:sp>
        <p:nvSpPr>
          <p:cNvPr id="6" name="CasellaDiTesto 20">
            <a:extLst>
              <a:ext uri="{FF2B5EF4-FFF2-40B4-BE49-F238E27FC236}">
                <a16:creationId xmlns:a16="http://schemas.microsoft.com/office/drawing/2014/main" id="{83DE5F79-7E9F-484E-80FC-D603D584B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357" y="3808249"/>
            <a:ext cx="436179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Poljak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 M, </a:t>
            </a: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Orlowska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J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, Cerar A. Human </a:t>
            </a: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papillomavirus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infection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 in </a:t>
            </a: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esophageal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squamous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cell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papillomas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: a </a:t>
            </a: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study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 of 29 </a:t>
            </a: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lesions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. </a:t>
            </a:r>
            <a:r>
              <a:rPr lang="it-IT" altLang="it-IT" sz="900" dirty="0" err="1">
                <a:solidFill>
                  <a:srgbClr val="212121"/>
                </a:solidFill>
                <a:latin typeface="system-ui"/>
              </a:rPr>
              <a:t>Anticancer</a:t>
            </a:r>
            <a:r>
              <a:rPr lang="it-IT" altLang="it-IT" sz="900" dirty="0">
                <a:solidFill>
                  <a:srgbClr val="212121"/>
                </a:solidFill>
                <a:latin typeface="system-ui"/>
              </a:rPr>
              <a:t> Res. 1995</a:t>
            </a:r>
          </a:p>
          <a:p>
            <a:pPr>
              <a:spcBef>
                <a:spcPct val="0"/>
              </a:spcBef>
            </a:pPr>
            <a:r>
              <a:rPr lang="it-IT" altLang="it-IT" sz="900" dirty="0" err="1"/>
              <a:t>Politoske</a:t>
            </a:r>
            <a:r>
              <a:rPr lang="it-IT" altLang="it-IT" sz="900" dirty="0"/>
              <a:t> EJ. </a:t>
            </a:r>
            <a:r>
              <a:rPr lang="it-IT" altLang="it-IT" sz="900" dirty="0" err="1"/>
              <a:t>Squamous</a:t>
            </a:r>
            <a:r>
              <a:rPr lang="it-IT" altLang="it-IT" sz="900" dirty="0"/>
              <a:t> papilloma of the </a:t>
            </a:r>
            <a:r>
              <a:rPr lang="it-IT" altLang="it-IT" sz="900" dirty="0" err="1"/>
              <a:t>esophagus</a:t>
            </a:r>
            <a:r>
              <a:rPr lang="it-IT" altLang="it-IT" sz="900" dirty="0"/>
              <a:t> </a:t>
            </a:r>
            <a:r>
              <a:rPr lang="it-IT" altLang="it-IT" sz="900" dirty="0" err="1"/>
              <a:t>associated</a:t>
            </a:r>
            <a:r>
              <a:rPr lang="it-IT" altLang="it-IT" sz="900" dirty="0"/>
              <a:t> with the human </a:t>
            </a:r>
            <a:r>
              <a:rPr lang="it-IT" altLang="it-IT" sz="900" dirty="0" err="1"/>
              <a:t>papillomavirus</a:t>
            </a:r>
            <a:r>
              <a:rPr lang="it-IT" altLang="it-IT" sz="900" dirty="0"/>
              <a:t>. </a:t>
            </a:r>
            <a:r>
              <a:rPr lang="it-IT" altLang="it-IT" sz="900" dirty="0" err="1"/>
              <a:t>Gastroenterology</a:t>
            </a:r>
            <a:r>
              <a:rPr lang="it-IT" altLang="it-IT" sz="900" dirty="0"/>
              <a:t>. 1992</a:t>
            </a:r>
          </a:p>
          <a:p>
            <a:pPr>
              <a:spcBef>
                <a:spcPct val="0"/>
              </a:spcBef>
            </a:pPr>
            <a:r>
              <a:rPr lang="it-IT" altLang="it-IT" sz="900" dirty="0" err="1"/>
              <a:t>Odze</a:t>
            </a:r>
            <a:r>
              <a:rPr lang="it-IT" altLang="it-IT" sz="900" dirty="0"/>
              <a:t> </a:t>
            </a:r>
            <a:r>
              <a:rPr lang="it-IT" altLang="it-IT" sz="900" dirty="0" err="1"/>
              <a:t>R</a:t>
            </a:r>
            <a:r>
              <a:rPr lang="it-IT" altLang="it-IT" sz="900" dirty="0"/>
              <a:t>, </a:t>
            </a:r>
            <a:r>
              <a:rPr lang="it-IT" altLang="it-IT" sz="900" dirty="0" err="1"/>
              <a:t>Antonioli</a:t>
            </a:r>
            <a:r>
              <a:rPr lang="it-IT" altLang="it-IT" sz="900" dirty="0"/>
              <a:t> D, </a:t>
            </a:r>
            <a:r>
              <a:rPr lang="it-IT" altLang="it-IT" sz="900" dirty="0" err="1"/>
              <a:t>Shocket</a:t>
            </a:r>
            <a:r>
              <a:rPr lang="it-IT" altLang="it-IT" sz="900" dirty="0"/>
              <a:t> D, </a:t>
            </a:r>
            <a:r>
              <a:rPr lang="it-IT" altLang="it-IT" sz="900" dirty="0" err="1"/>
              <a:t>Noble-Topham</a:t>
            </a:r>
            <a:r>
              <a:rPr lang="it-IT" altLang="it-IT" sz="900" dirty="0"/>
              <a:t> </a:t>
            </a:r>
            <a:r>
              <a:rPr lang="it-IT" altLang="it-IT" sz="900" dirty="0" err="1"/>
              <a:t>S</a:t>
            </a:r>
            <a:r>
              <a:rPr lang="it-IT" altLang="it-IT" sz="900" dirty="0"/>
              <a:t>, Goldman H, </a:t>
            </a:r>
            <a:r>
              <a:rPr lang="it-IT" altLang="it-IT" sz="900" dirty="0" err="1"/>
              <a:t>Upton</a:t>
            </a:r>
            <a:r>
              <a:rPr lang="it-IT" altLang="it-IT" sz="900" dirty="0"/>
              <a:t> M. </a:t>
            </a:r>
            <a:r>
              <a:rPr lang="it-IT" altLang="it-IT" sz="900" dirty="0" err="1"/>
              <a:t>Esophageal</a:t>
            </a:r>
            <a:r>
              <a:rPr lang="it-IT" altLang="it-IT" sz="900" dirty="0"/>
              <a:t> </a:t>
            </a:r>
            <a:r>
              <a:rPr lang="it-IT" altLang="it-IT" sz="900" dirty="0" err="1"/>
              <a:t>squamous</a:t>
            </a:r>
            <a:r>
              <a:rPr lang="it-IT" altLang="it-IT" sz="900" dirty="0"/>
              <a:t> </a:t>
            </a:r>
            <a:r>
              <a:rPr lang="it-IT" altLang="it-IT" sz="900" dirty="0" err="1"/>
              <a:t>papillomas</a:t>
            </a:r>
            <a:r>
              <a:rPr lang="it-IT" altLang="it-IT" sz="900" dirty="0"/>
              <a:t>. A </a:t>
            </a:r>
            <a:r>
              <a:rPr lang="it-IT" altLang="it-IT" sz="900" dirty="0" err="1"/>
              <a:t>clinicopathologic</a:t>
            </a:r>
            <a:r>
              <a:rPr lang="it-IT" altLang="it-IT" sz="900" dirty="0"/>
              <a:t> </a:t>
            </a:r>
            <a:r>
              <a:rPr lang="it-IT" altLang="it-IT" sz="900" dirty="0" err="1"/>
              <a:t>study</a:t>
            </a:r>
            <a:r>
              <a:rPr lang="it-IT" altLang="it-IT" sz="900" dirty="0"/>
              <a:t> of 38 </a:t>
            </a:r>
            <a:r>
              <a:rPr lang="it-IT" altLang="it-IT" sz="900" dirty="0" err="1"/>
              <a:t>lesions</a:t>
            </a:r>
            <a:r>
              <a:rPr lang="it-IT" altLang="it-IT" sz="900" dirty="0"/>
              <a:t> and </a:t>
            </a:r>
            <a:r>
              <a:rPr lang="it-IT" altLang="it-IT" sz="900" dirty="0" err="1"/>
              <a:t>analysis</a:t>
            </a:r>
            <a:r>
              <a:rPr lang="it-IT" altLang="it-IT" sz="900" dirty="0"/>
              <a:t> for human </a:t>
            </a:r>
            <a:r>
              <a:rPr lang="it-IT" altLang="it-IT" sz="900" dirty="0" err="1"/>
              <a:t>papillomavirus</a:t>
            </a:r>
            <a:r>
              <a:rPr lang="it-IT" altLang="it-IT" sz="900" dirty="0"/>
              <a:t> by the </a:t>
            </a:r>
            <a:r>
              <a:rPr lang="it-IT" altLang="it-IT" sz="900" dirty="0" err="1"/>
              <a:t>polymerase</a:t>
            </a:r>
            <a:r>
              <a:rPr lang="it-IT" altLang="it-IT" sz="900" dirty="0"/>
              <a:t> </a:t>
            </a:r>
            <a:r>
              <a:rPr lang="it-IT" altLang="it-IT" sz="900" dirty="0" err="1"/>
              <a:t>chain</a:t>
            </a:r>
            <a:r>
              <a:rPr lang="it-IT" altLang="it-IT" sz="900" dirty="0"/>
              <a:t> </a:t>
            </a:r>
            <a:r>
              <a:rPr lang="it-IT" altLang="it-IT" sz="900" dirty="0" err="1"/>
              <a:t>reaction</a:t>
            </a:r>
            <a:r>
              <a:rPr lang="it-IT" altLang="it-IT" sz="900" dirty="0"/>
              <a:t>. </a:t>
            </a:r>
            <a:r>
              <a:rPr lang="it-IT" altLang="it-IT" sz="900" dirty="0" err="1"/>
              <a:t>Am</a:t>
            </a:r>
            <a:r>
              <a:rPr lang="it-IT" altLang="it-IT" sz="900" dirty="0"/>
              <a:t> </a:t>
            </a:r>
            <a:r>
              <a:rPr lang="it-IT" altLang="it-IT" sz="900" dirty="0" err="1"/>
              <a:t>J</a:t>
            </a:r>
            <a:r>
              <a:rPr lang="it-IT" altLang="it-IT" sz="900" dirty="0"/>
              <a:t> </a:t>
            </a:r>
            <a:r>
              <a:rPr lang="it-IT" altLang="it-IT" sz="900" dirty="0" err="1"/>
              <a:t>Surg</a:t>
            </a:r>
            <a:r>
              <a:rPr lang="it-IT" altLang="it-IT" sz="900" dirty="0"/>
              <a:t> </a:t>
            </a:r>
            <a:r>
              <a:rPr lang="it-IT" altLang="it-IT" sz="900" dirty="0" err="1"/>
              <a:t>Pathol</a:t>
            </a:r>
            <a:r>
              <a:rPr lang="it-IT" altLang="it-IT" sz="900" dirty="0"/>
              <a:t>. 1993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9B3C7A3-C095-3D49-A029-4C0766A05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4291"/>
            <a:ext cx="9144000" cy="275395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AE5CDAD-A728-514F-B800-A7210AA3E989}"/>
              </a:ext>
            </a:extLst>
          </p:cNvPr>
          <p:cNvSpPr/>
          <p:nvPr/>
        </p:nvSpPr>
        <p:spPr>
          <a:xfrm>
            <a:off x="43032" y="3808249"/>
            <a:ext cx="4361792" cy="954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it-IT" sz="1400" b="1" dirty="0">
                <a:solidFill>
                  <a:schemeClr val="accent2">
                    <a:lumMod val="50000"/>
                  </a:schemeClr>
                </a:solidFill>
              </a:rPr>
              <a:t>Ipotizzate altre condizioni “irritanti” quali traumi minori (es. 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</a:rPr>
              <a:t>scleroterapia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</a:rPr>
              <a:t> endoscopica), impianto precedente di </a:t>
            </a:r>
            <a:r>
              <a:rPr lang="it-IT" sz="1400" b="1" dirty="0" err="1">
                <a:solidFill>
                  <a:schemeClr val="accent2">
                    <a:lumMod val="50000"/>
                  </a:schemeClr>
                </a:solidFill>
              </a:rPr>
              <a:t>stent</a:t>
            </a:r>
            <a:r>
              <a:rPr lang="it-IT" sz="1400" b="1" dirty="0">
                <a:solidFill>
                  <a:schemeClr val="accent2">
                    <a:lumMod val="50000"/>
                  </a:schemeClr>
                </a:solidFill>
              </a:rPr>
              <a:t> metallici auto-espandenti, consumo alcolico, fumo di tabacco.</a:t>
            </a:r>
            <a:endParaRPr kumimoji="0" lang="it-IT" sz="1400" b="1" i="0" u="none" strike="noStrike" cap="none" spc="0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642B0A23-78E0-7B40-8024-AD005FEB3EF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58427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A63B38-E934-C247-83E0-9E20D844A7B1}"/>
              </a:ext>
            </a:extLst>
          </p:cNvPr>
          <p:cNvSpPr txBox="1"/>
          <p:nvPr/>
        </p:nvSpPr>
        <p:spPr>
          <a:xfrm>
            <a:off x="627993" y="773299"/>
            <a:ext cx="788801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E1B30"/>
                </a:solidFill>
                <a:effectLst/>
                <a:latin typeface="Arial" panose="020B0604020202020204" pitchFamily="34" charset="0"/>
              </a:rPr>
              <a:t>È davvero utile, data la natura benigna della lesione e la sua rarità, la ricerca di routine dell'HPV-DNA sulle lesioni?</a:t>
            </a:r>
            <a:endParaRPr lang="it-IT" sz="2000" dirty="0">
              <a:solidFill>
                <a:srgbClr val="0E1B3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EE2A7D-DB36-D64B-824F-5A7610DB3EC1}"/>
              </a:ext>
            </a:extLst>
          </p:cNvPr>
          <p:cNvSpPr txBox="1"/>
          <p:nvPr/>
        </p:nvSpPr>
        <p:spPr>
          <a:xfrm>
            <a:off x="394138" y="1642435"/>
            <a:ext cx="8518634" cy="4195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ruolo dell’HPV nella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eziopatogenesi del papilloma squamoso esofageo rimane ancora controverso </a:t>
            </a: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perché la prevalenza, nei casi riportati, di positività all'HPV-DNA ha un </a:t>
            </a:r>
            <a:r>
              <a:rPr lang="it-IT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particolarmente ampio (0 - 100%).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Tuttavia, secondo </a:t>
            </a:r>
            <a:r>
              <a:rPr lang="it-IT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Odze</a:t>
            </a: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in alcuni soggetti in cui l'analisi dell'HPV-DNA mostra genotipi associati ad un comportamento </a:t>
            </a:r>
            <a:r>
              <a:rPr lang="it-IT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-maligno (es. HPV-54, stato di metilazione della p16) la ricerca dell'HPV-DNA può essere funzionale a giustificare un successivo follow-up.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Modifiche epigenetiche di pINK4A da </a:t>
            </a:r>
            <a:r>
              <a:rPr lang="it-IT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ipermetilazione</a:t>
            </a: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così come la </a:t>
            </a:r>
            <a:r>
              <a:rPr lang="it-IT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sovraespressione</a:t>
            </a:r>
            <a:r>
              <a:rPr lang="it-IT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della proteina p16, sono state implicate nello sviluppo di un fenotipo neoplastico.</a:t>
            </a:r>
          </a:p>
        </p:txBody>
      </p:sp>
      <p:sp>
        <p:nvSpPr>
          <p:cNvPr id="8" name="CasellaDiTesto 6">
            <a:extLst>
              <a:ext uri="{FF2B5EF4-FFF2-40B4-BE49-F238E27FC236}">
                <a16:creationId xmlns:a16="http://schemas.microsoft.com/office/drawing/2014/main" id="{9E88C87E-6B56-F449-9DDB-C4B76941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8" y="6249166"/>
            <a:ext cx="8576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Char char="•"/>
            </a:pPr>
            <a:r>
              <a:rPr lang="it-IT" altLang="it-IT" sz="800" dirty="0" err="1">
                <a:solidFill>
                  <a:srgbClr val="212121"/>
                </a:solidFill>
                <a:latin typeface="system-ui"/>
              </a:rPr>
              <a:t>Afonso</a:t>
            </a:r>
            <a:r>
              <a:rPr lang="it-IT" altLang="it-IT" sz="800" dirty="0">
                <a:solidFill>
                  <a:srgbClr val="212121"/>
                </a:solidFill>
                <a:latin typeface="system-ui"/>
              </a:rPr>
              <a:t> LA, </a:t>
            </a:r>
            <a:r>
              <a:rPr lang="it-IT" altLang="it-IT" sz="800" dirty="0" err="1">
                <a:solidFill>
                  <a:srgbClr val="212121"/>
                </a:solidFill>
                <a:latin typeface="system-ui"/>
              </a:rPr>
              <a:t>Moysés</a:t>
            </a:r>
            <a:r>
              <a:rPr lang="it-IT" altLang="it-IT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800" dirty="0" err="1">
                <a:solidFill>
                  <a:srgbClr val="212121"/>
                </a:solidFill>
                <a:latin typeface="system-ui"/>
              </a:rPr>
              <a:t>N</a:t>
            </a:r>
            <a:r>
              <a:rPr lang="it-IT" altLang="it-IT" sz="800" dirty="0">
                <a:solidFill>
                  <a:srgbClr val="212121"/>
                </a:solidFill>
                <a:latin typeface="system-ui"/>
              </a:rPr>
              <a:t>, Cavalcanti SM. Human </a:t>
            </a:r>
            <a:r>
              <a:rPr lang="it-IT" altLang="it-IT" sz="800" dirty="0" err="1">
                <a:solidFill>
                  <a:srgbClr val="212121"/>
                </a:solidFill>
                <a:latin typeface="system-ui"/>
              </a:rPr>
              <a:t>papillomavirus</a:t>
            </a:r>
            <a:r>
              <a:rPr lang="it-IT" altLang="it-IT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800" dirty="0" err="1">
                <a:solidFill>
                  <a:srgbClr val="212121"/>
                </a:solidFill>
                <a:latin typeface="system-ui"/>
              </a:rPr>
              <a:t>detection</a:t>
            </a:r>
            <a:r>
              <a:rPr lang="it-IT" altLang="it-IT" sz="800" dirty="0">
                <a:solidFill>
                  <a:srgbClr val="212121"/>
                </a:solidFill>
                <a:latin typeface="system-ui"/>
              </a:rPr>
              <a:t> and p16 </a:t>
            </a:r>
            <a:r>
              <a:rPr lang="it-IT" altLang="it-IT" sz="800" dirty="0" err="1">
                <a:solidFill>
                  <a:srgbClr val="212121"/>
                </a:solidFill>
                <a:latin typeface="system-ui"/>
              </a:rPr>
              <a:t>methylation</a:t>
            </a:r>
            <a:r>
              <a:rPr lang="it-IT" altLang="it-IT" sz="800" dirty="0">
                <a:solidFill>
                  <a:srgbClr val="212121"/>
                </a:solidFill>
                <a:latin typeface="system-ui"/>
              </a:rPr>
              <a:t> pattern in a case of </a:t>
            </a:r>
            <a:r>
              <a:rPr lang="it-IT" altLang="it-IT" sz="800" dirty="0" err="1">
                <a:solidFill>
                  <a:srgbClr val="212121"/>
                </a:solidFill>
                <a:latin typeface="system-ui"/>
              </a:rPr>
              <a:t>esophageal</a:t>
            </a:r>
            <a:r>
              <a:rPr lang="it-IT" altLang="it-IT" sz="800" dirty="0">
                <a:solidFill>
                  <a:srgbClr val="212121"/>
                </a:solidFill>
                <a:latin typeface="system-ui"/>
              </a:rPr>
              <a:t> papilloma. </a:t>
            </a:r>
            <a:r>
              <a:rPr lang="it-IT" altLang="it-IT" sz="800" dirty="0" err="1">
                <a:solidFill>
                  <a:srgbClr val="212121"/>
                </a:solidFill>
                <a:latin typeface="system-ui"/>
              </a:rPr>
              <a:t>Braz</a:t>
            </a:r>
            <a:r>
              <a:rPr lang="it-IT" altLang="it-IT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800" dirty="0" err="1">
                <a:solidFill>
                  <a:srgbClr val="212121"/>
                </a:solidFill>
                <a:latin typeface="system-ui"/>
              </a:rPr>
              <a:t>J</a:t>
            </a:r>
            <a:r>
              <a:rPr lang="it-IT" altLang="it-IT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800" dirty="0" err="1">
                <a:solidFill>
                  <a:srgbClr val="212121"/>
                </a:solidFill>
                <a:latin typeface="system-ui"/>
              </a:rPr>
              <a:t>Med</a:t>
            </a:r>
            <a:r>
              <a:rPr lang="it-IT" altLang="it-IT" sz="8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it-IT" altLang="it-IT" sz="800" dirty="0" err="1">
                <a:solidFill>
                  <a:srgbClr val="212121"/>
                </a:solidFill>
                <a:latin typeface="system-ui"/>
              </a:rPr>
              <a:t>Biol</a:t>
            </a:r>
            <a:r>
              <a:rPr lang="it-IT" altLang="it-IT" sz="800" dirty="0">
                <a:solidFill>
                  <a:srgbClr val="212121"/>
                </a:solidFill>
                <a:latin typeface="system-ui"/>
              </a:rPr>
              <a:t> Res.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altLang="it-IT" sz="800" dirty="0" err="1"/>
              <a:t>Odze</a:t>
            </a:r>
            <a:r>
              <a:rPr lang="it-IT" altLang="it-IT" sz="800" dirty="0"/>
              <a:t> </a:t>
            </a:r>
            <a:r>
              <a:rPr lang="it-IT" altLang="it-IT" sz="800" dirty="0" err="1"/>
              <a:t>R</a:t>
            </a:r>
            <a:r>
              <a:rPr lang="it-IT" altLang="it-IT" sz="800" dirty="0"/>
              <a:t>, </a:t>
            </a:r>
            <a:r>
              <a:rPr lang="it-IT" altLang="it-IT" sz="800" dirty="0" err="1"/>
              <a:t>Antonioli</a:t>
            </a:r>
            <a:r>
              <a:rPr lang="it-IT" altLang="it-IT" sz="800" dirty="0"/>
              <a:t> D, </a:t>
            </a:r>
            <a:r>
              <a:rPr lang="it-IT" altLang="it-IT" sz="800" dirty="0" err="1"/>
              <a:t>Shocket</a:t>
            </a:r>
            <a:r>
              <a:rPr lang="it-IT" altLang="it-IT" sz="800" dirty="0"/>
              <a:t> D, </a:t>
            </a:r>
            <a:r>
              <a:rPr lang="it-IT" altLang="it-IT" sz="800" dirty="0" err="1"/>
              <a:t>Noble-Topham</a:t>
            </a:r>
            <a:r>
              <a:rPr lang="it-IT" altLang="it-IT" sz="800" dirty="0"/>
              <a:t> </a:t>
            </a:r>
            <a:r>
              <a:rPr lang="it-IT" altLang="it-IT" sz="800" dirty="0" err="1"/>
              <a:t>S</a:t>
            </a:r>
            <a:r>
              <a:rPr lang="it-IT" altLang="it-IT" sz="800" dirty="0"/>
              <a:t>, Goldman H, </a:t>
            </a:r>
            <a:r>
              <a:rPr lang="it-IT" altLang="it-IT" sz="800" dirty="0" err="1"/>
              <a:t>Upton</a:t>
            </a:r>
            <a:r>
              <a:rPr lang="it-IT" altLang="it-IT" sz="800" dirty="0"/>
              <a:t> M. </a:t>
            </a:r>
            <a:r>
              <a:rPr lang="it-IT" altLang="it-IT" sz="800" dirty="0" err="1"/>
              <a:t>Esophageal</a:t>
            </a:r>
            <a:r>
              <a:rPr lang="it-IT" altLang="it-IT" sz="800" dirty="0"/>
              <a:t> </a:t>
            </a:r>
            <a:r>
              <a:rPr lang="it-IT" altLang="it-IT" sz="800" dirty="0" err="1"/>
              <a:t>squamous</a:t>
            </a:r>
            <a:r>
              <a:rPr lang="it-IT" altLang="it-IT" sz="800" dirty="0"/>
              <a:t> </a:t>
            </a:r>
            <a:r>
              <a:rPr lang="it-IT" altLang="it-IT" sz="800" dirty="0" err="1"/>
              <a:t>papillomas</a:t>
            </a:r>
            <a:r>
              <a:rPr lang="it-IT" altLang="it-IT" sz="800" dirty="0"/>
              <a:t>. A </a:t>
            </a:r>
            <a:r>
              <a:rPr lang="it-IT" altLang="it-IT" sz="800" dirty="0" err="1"/>
              <a:t>clinicopathologic</a:t>
            </a:r>
            <a:r>
              <a:rPr lang="it-IT" altLang="it-IT" sz="800" dirty="0"/>
              <a:t> </a:t>
            </a:r>
            <a:r>
              <a:rPr lang="it-IT" altLang="it-IT" sz="800" dirty="0" err="1"/>
              <a:t>study</a:t>
            </a:r>
            <a:r>
              <a:rPr lang="it-IT" altLang="it-IT" sz="800" dirty="0"/>
              <a:t> of 38 </a:t>
            </a:r>
            <a:r>
              <a:rPr lang="it-IT" altLang="it-IT" sz="800" dirty="0" err="1"/>
              <a:t>lesions</a:t>
            </a:r>
            <a:r>
              <a:rPr lang="it-IT" altLang="it-IT" sz="800" dirty="0"/>
              <a:t> and </a:t>
            </a:r>
            <a:r>
              <a:rPr lang="it-IT" altLang="it-IT" sz="800" dirty="0" err="1"/>
              <a:t>analysis</a:t>
            </a:r>
            <a:r>
              <a:rPr lang="it-IT" altLang="it-IT" sz="800" dirty="0"/>
              <a:t> for human </a:t>
            </a:r>
            <a:r>
              <a:rPr lang="it-IT" altLang="it-IT" sz="800" dirty="0" err="1"/>
              <a:t>papillomavirus</a:t>
            </a:r>
            <a:r>
              <a:rPr lang="it-IT" altLang="it-IT" sz="800" dirty="0"/>
              <a:t> by the </a:t>
            </a:r>
            <a:r>
              <a:rPr lang="it-IT" altLang="it-IT" sz="800" dirty="0" err="1"/>
              <a:t>polymerase</a:t>
            </a:r>
            <a:r>
              <a:rPr lang="it-IT" altLang="it-IT" sz="800" dirty="0"/>
              <a:t> </a:t>
            </a:r>
            <a:r>
              <a:rPr lang="it-IT" altLang="it-IT" sz="800" dirty="0" err="1"/>
              <a:t>chain</a:t>
            </a:r>
            <a:r>
              <a:rPr lang="it-IT" altLang="it-IT" sz="800" dirty="0"/>
              <a:t> </a:t>
            </a:r>
            <a:r>
              <a:rPr lang="it-IT" altLang="it-IT" sz="800" dirty="0" err="1"/>
              <a:t>reaction</a:t>
            </a:r>
            <a:r>
              <a:rPr lang="it-IT" altLang="it-IT" sz="800" dirty="0"/>
              <a:t>. </a:t>
            </a:r>
            <a:r>
              <a:rPr lang="it-IT" altLang="it-IT" sz="800" dirty="0" err="1"/>
              <a:t>Am</a:t>
            </a:r>
            <a:r>
              <a:rPr lang="it-IT" altLang="it-IT" sz="800" dirty="0"/>
              <a:t> </a:t>
            </a:r>
            <a:r>
              <a:rPr lang="it-IT" altLang="it-IT" sz="800" dirty="0" err="1"/>
              <a:t>J</a:t>
            </a:r>
            <a:r>
              <a:rPr lang="it-IT" altLang="it-IT" sz="800" dirty="0"/>
              <a:t> </a:t>
            </a:r>
            <a:r>
              <a:rPr lang="it-IT" altLang="it-IT" sz="800" dirty="0" err="1"/>
              <a:t>Surg</a:t>
            </a:r>
            <a:r>
              <a:rPr lang="it-IT" altLang="it-IT" sz="800" dirty="0"/>
              <a:t> </a:t>
            </a:r>
            <a:r>
              <a:rPr lang="it-IT" altLang="it-IT" sz="800" dirty="0" err="1"/>
              <a:t>Pathol</a:t>
            </a:r>
            <a:r>
              <a:rPr lang="it-IT" altLang="it-IT" sz="800" dirty="0"/>
              <a:t>. 1993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92D96C1-89EC-F445-8475-F64BF1CFFCCD}"/>
              </a:ext>
            </a:extLst>
          </p:cNvPr>
          <p:cNvSpPr/>
          <p:nvPr/>
        </p:nvSpPr>
        <p:spPr>
          <a:xfrm>
            <a:off x="1059684" y="2864643"/>
            <a:ext cx="7550150" cy="1545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rgbClr val="002060"/>
                </a:solidFill>
              </a:rPr>
              <a:t>Argomento ancora aperto: Mancanza di studi ampi, difficoltà nel reclutamento di pazienti data la rarità della condizione, grossa necessità di nuove evidenze su quale sia il giusto follow-up.</a:t>
            </a: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4F42820C-3AFD-2C49-992B-5718653E002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58489" y="20596"/>
            <a:ext cx="273657" cy="459741"/>
          </a:xfrm>
          <a:prstGeom prst="rect">
            <a:avLst/>
          </a:prstGeom>
          <a:effectLst>
            <a:outerShdw blurRad="88900" dist="190500" dir="27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algn="ctr">
              <a:defRPr sz="2400">
                <a:solidFill>
                  <a:srgbClr val="76717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05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1290</Words>
  <Application>Microsoft Macintosh PowerPoint</Application>
  <PresentationFormat>Presentazione su schermo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Helvetica</vt:lpstr>
      <vt:lpstr>system-ui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Raffaele Pellegrino</cp:lastModifiedBy>
  <cp:revision>46</cp:revision>
  <dcterms:modified xsi:type="dcterms:W3CDTF">2022-01-20T16:42:13Z</dcterms:modified>
</cp:coreProperties>
</file>