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71" r:id="rId3"/>
    <p:sldId id="326" r:id="rId4"/>
    <p:sldId id="330" r:id="rId5"/>
    <p:sldId id="259" r:id="rId6"/>
    <p:sldId id="332" r:id="rId7"/>
    <p:sldId id="333" r:id="rId8"/>
    <p:sldId id="261" r:id="rId9"/>
    <p:sldId id="262" r:id="rId10"/>
    <p:sldId id="329" r:id="rId11"/>
    <p:sldId id="305" r:id="rId12"/>
    <p:sldId id="320" r:id="rId13"/>
    <p:sldId id="321" r:id="rId14"/>
    <p:sldId id="331" r:id="rId15"/>
    <p:sldId id="323" r:id="rId16"/>
    <p:sldId id="322" r:id="rId17"/>
    <p:sldId id="274" r:id="rId18"/>
    <p:sldId id="293" r:id="rId19"/>
    <p:sldId id="287" r:id="rId20"/>
    <p:sldId id="284" r:id="rId21"/>
    <p:sldId id="303" r:id="rId22"/>
    <p:sldId id="296" r:id="rId23"/>
    <p:sldId id="297" r:id="rId24"/>
    <p:sldId id="299" r:id="rId25"/>
    <p:sldId id="300" r:id="rId26"/>
    <p:sldId id="327" r:id="rId27"/>
    <p:sldId id="30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 autoAdjust="0"/>
    <p:restoredTop sz="70184" autoAdjust="0"/>
  </p:normalViewPr>
  <p:slideViewPr>
    <p:cSldViewPr snapToGrid="0" snapToObjects="1">
      <p:cViewPr varScale="1">
        <p:scale>
          <a:sx n="70" d="100"/>
          <a:sy n="70" d="100"/>
        </p:scale>
        <p:origin x="12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85AD6-C920-9A49-B03C-AA2ED50630AA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4FFD6-6966-B748-8F19-34B82ED349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17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96D2-4BED-514A-A6CF-A8E86FBF3C29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918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96D2-4BED-514A-A6CF-A8E86FBF3C29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92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a 24-week </a:t>
            </a:r>
            <a:r>
              <a:rPr lang="it-IT" dirty="0" err="1"/>
              <a:t>study</a:t>
            </a:r>
            <a:r>
              <a:rPr lang="it-IT" dirty="0"/>
              <a:t> of </a:t>
            </a:r>
            <a:r>
              <a:rPr lang="it-IT" dirty="0" err="1"/>
              <a:t>patients</a:t>
            </a:r>
            <a:r>
              <a:rPr lang="it-IT" dirty="0"/>
              <a:t> with SBS-IF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subcutaneous</a:t>
            </a:r>
            <a:r>
              <a:rPr lang="it-IT" dirty="0"/>
              <a:t> </a:t>
            </a:r>
            <a:r>
              <a:rPr lang="it-IT" dirty="0" err="1"/>
              <a:t>teduglutide</a:t>
            </a:r>
            <a:r>
              <a:rPr lang="it-IT" dirty="0"/>
              <a:t> (0.05 mg/kg/d; </a:t>
            </a:r>
            <a:r>
              <a:rPr lang="it-IT" dirty="0" err="1"/>
              <a:t>n</a:t>
            </a:r>
            <a:r>
              <a:rPr lang="it-IT" dirty="0"/>
              <a:t> = 43) or placebo (</a:t>
            </a:r>
            <a:r>
              <a:rPr lang="it-IT" dirty="0" err="1"/>
              <a:t>n</a:t>
            </a:r>
            <a:r>
              <a:rPr lang="it-IT" dirty="0"/>
              <a:t> = 43) once </a:t>
            </a:r>
            <a:r>
              <a:rPr lang="it-IT" dirty="0" err="1"/>
              <a:t>daily</a:t>
            </a:r>
            <a:r>
              <a:rPr lang="it-IT" dirty="0"/>
              <a:t>. </a:t>
            </a:r>
            <a:r>
              <a:rPr lang="it-IT" dirty="0" err="1"/>
              <a:t>Parenteral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48-hour urine </a:t>
            </a:r>
            <a:r>
              <a:rPr lang="it-IT" dirty="0" err="1"/>
              <a:t>volumes</a:t>
            </a:r>
            <a:r>
              <a:rPr lang="it-IT" dirty="0"/>
              <a:t> </a:t>
            </a:r>
            <a:r>
              <a:rPr lang="it-IT" dirty="0" err="1"/>
              <a:t>exceeded</a:t>
            </a:r>
            <a:r>
              <a:rPr lang="it-IT" dirty="0"/>
              <a:t> baseline </a:t>
            </a:r>
            <a:r>
              <a:rPr lang="it-IT" dirty="0" err="1"/>
              <a:t>values</a:t>
            </a:r>
            <a:r>
              <a:rPr lang="it-IT" dirty="0"/>
              <a:t> by ≥ 10%. The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efficacy</a:t>
            </a:r>
            <a:r>
              <a:rPr lang="it-IT" dirty="0"/>
              <a:t> end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responders</a:t>
            </a:r>
            <a:r>
              <a:rPr lang="it-IT" dirty="0"/>
              <a:t> (</a:t>
            </a:r>
            <a:r>
              <a:rPr lang="it-IT" dirty="0" err="1"/>
              <a:t>patients</a:t>
            </a:r>
            <a:r>
              <a:rPr lang="it-IT" dirty="0"/>
              <a:t> with &gt;20% </a:t>
            </a:r>
            <a:r>
              <a:rPr lang="it-IT" dirty="0" err="1"/>
              <a:t>reduction</a:t>
            </a:r>
            <a:r>
              <a:rPr lang="it-IT" dirty="0"/>
              <a:t> in </a:t>
            </a:r>
            <a:r>
              <a:rPr lang="it-IT" dirty="0" err="1"/>
              <a:t>parenteral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volume from baseline </a:t>
            </a:r>
            <a:r>
              <a:rPr lang="it-IT" dirty="0" err="1"/>
              <a:t>at</a:t>
            </a:r>
            <a:r>
              <a:rPr lang="it-IT" dirty="0"/>
              <a:t> weeks 20 and 24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4FFD6-6966-B748-8F19-34B82ED349A4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71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4FFD6-6966-B748-8F19-34B82ED349A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24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34480" indent="-282492" defTabSz="92124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29970" indent="-225994" defTabSz="92124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581958" indent="-225994" defTabSz="92124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33946" indent="-225994" defTabSz="92124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485934" indent="-225994" defTabSz="92124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37921" indent="-225994" defTabSz="92124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389909" indent="-225994" defTabSz="92124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41897" indent="-225994" defTabSz="92124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AF91971-7B94-4F88-A3A7-542451896799}" type="slidenum">
              <a:rPr lang="en-US" sz="1000">
                <a:solidFill>
                  <a:prstClr val="black"/>
                </a:solidFill>
              </a:rPr>
              <a:pPr eaLnBrk="1" hangingPunct="1"/>
              <a:t>6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495" indent="-169495">
              <a:spcBef>
                <a:spcPts val="593"/>
              </a:spcBef>
              <a:spcAft>
                <a:spcPts val="593"/>
              </a:spcAft>
              <a:buFont typeface="Arial" pitchFamily="34" charset="0"/>
              <a:buChar char="•"/>
              <a:defRPr/>
            </a:pPr>
            <a:r>
              <a:rPr lang="en-US" dirty="0"/>
              <a:t>I </a:t>
            </a:r>
            <a:r>
              <a:rPr lang="en-US" dirty="0" err="1"/>
              <a:t>pazienti</a:t>
            </a:r>
            <a:r>
              <a:rPr lang="en-US" dirty="0"/>
              <a:t> con SBS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di </a:t>
            </a:r>
            <a:r>
              <a:rPr lang="en-US" dirty="0" err="1"/>
              <a:t>malassorbimento</a:t>
            </a:r>
            <a:r>
              <a:rPr lang="en-US" dirty="0"/>
              <a:t> per </a:t>
            </a:r>
            <a:r>
              <a:rPr lang="en-US" dirty="0" err="1"/>
              <a:t>il</a:t>
            </a:r>
            <a:r>
              <a:rPr lang="en-US" dirty="0"/>
              <a:t> quale è </a:t>
            </a:r>
            <a:r>
              <a:rPr lang="en-US" dirty="0" err="1"/>
              <a:t>necessario</a:t>
            </a:r>
            <a:r>
              <a:rPr lang="en-US" baseline="0" dirty="0"/>
              <a:t> 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supporto</a:t>
            </a:r>
            <a:r>
              <a:rPr lang="en-US" baseline="0" dirty="0"/>
              <a:t>  </a:t>
            </a:r>
            <a:r>
              <a:rPr lang="en-US" baseline="0" dirty="0" err="1"/>
              <a:t>parenterale</a:t>
            </a:r>
            <a:r>
              <a:rPr lang="en-US" baseline="0" dirty="0"/>
              <a:t> o la </a:t>
            </a:r>
            <a:r>
              <a:rPr lang="en-US" baseline="0" dirty="0" err="1"/>
              <a:t>nutrizione</a:t>
            </a:r>
            <a:r>
              <a:rPr lang="en-US" baseline="0" dirty="0"/>
              <a:t> </a:t>
            </a:r>
            <a:r>
              <a:rPr lang="en-US" baseline="0" dirty="0" err="1"/>
              <a:t>orale</a:t>
            </a:r>
            <a:r>
              <a:rPr lang="en-US" baseline="0" dirty="0"/>
              <a:t> </a:t>
            </a:r>
            <a:r>
              <a:rPr lang="en-US" baseline="30000" dirty="0"/>
              <a:t>1-4</a:t>
            </a:r>
            <a:endParaRPr lang="en-US" b="1" dirty="0">
              <a:solidFill>
                <a:srgbClr val="0033CC"/>
              </a:solidFill>
            </a:endParaRPr>
          </a:p>
          <a:p>
            <a:pPr marL="169495" indent="-169495">
              <a:spcBef>
                <a:spcPts val="593"/>
              </a:spcBef>
              <a:spcAft>
                <a:spcPts val="593"/>
              </a:spcAft>
              <a:buFont typeface="Arial" pitchFamily="34" charset="0"/>
              <a:buChar char="•"/>
              <a:defRPr/>
            </a:pPr>
            <a:r>
              <a:rPr lang="en-US" dirty="0"/>
              <a:t>I </a:t>
            </a:r>
            <a:r>
              <a:rPr lang="en-US" dirty="0" err="1"/>
              <a:t>supplementi</a:t>
            </a:r>
            <a:r>
              <a:rPr lang="en-US" dirty="0"/>
              <a:t> </a:t>
            </a:r>
            <a:r>
              <a:rPr lang="en-US" dirty="0" err="1"/>
              <a:t>nutrizionali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normalmente</a:t>
            </a:r>
            <a:r>
              <a:rPr lang="en-US" dirty="0"/>
              <a:t> 24-48 ore </a:t>
            </a:r>
            <a:r>
              <a:rPr lang="en-US" dirty="0" err="1"/>
              <a:t>dopo</a:t>
            </a:r>
            <a:r>
              <a:rPr lang="en-US" dirty="0"/>
              <a:t> </a:t>
            </a:r>
            <a:r>
              <a:rPr lang="en-US" dirty="0" err="1"/>
              <a:t>l’intervento</a:t>
            </a:r>
            <a:r>
              <a:rPr lang="en-US" dirty="0"/>
              <a:t> </a:t>
            </a:r>
            <a:r>
              <a:rPr lang="en-US" dirty="0" err="1"/>
              <a:t>chirurgico</a:t>
            </a:r>
            <a:r>
              <a:rPr lang="en-US" dirty="0"/>
              <a:t> per </a:t>
            </a:r>
            <a:r>
              <a:rPr lang="en-US" dirty="0" err="1"/>
              <a:t>prevenire</a:t>
            </a:r>
            <a:r>
              <a:rPr lang="en-US" dirty="0"/>
              <a:t> la </a:t>
            </a:r>
            <a:r>
              <a:rPr lang="en-US" dirty="0" err="1"/>
              <a:t>perdita</a:t>
            </a:r>
            <a:r>
              <a:rPr lang="en-US" dirty="0"/>
              <a:t> di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magra</a:t>
            </a:r>
            <a:r>
              <a:rPr lang="en-US" dirty="0"/>
              <a:t> </a:t>
            </a:r>
            <a:r>
              <a:rPr lang="en-US" baseline="30000" dirty="0"/>
              <a:t>5</a:t>
            </a:r>
            <a:endParaRPr lang="en-US" dirty="0"/>
          </a:p>
          <a:p>
            <a:pPr marL="169495" indent="-169495">
              <a:spcBef>
                <a:spcPts val="593"/>
              </a:spcBef>
              <a:spcAft>
                <a:spcPts val="593"/>
              </a:spcAft>
              <a:buFont typeface="Arial" pitchFamily="34" charset="0"/>
              <a:buChar char="•"/>
              <a:defRPr/>
            </a:pPr>
            <a:r>
              <a:rPr lang="en-US" dirty="0"/>
              <a:t>I </a:t>
            </a:r>
            <a:r>
              <a:rPr lang="en-US" dirty="0" err="1"/>
              <a:t>pazienti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sono</a:t>
            </a:r>
            <a:r>
              <a:rPr lang="en-US" dirty="0"/>
              <a:t> in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en-US" dirty="0" err="1"/>
              <a:t>aumentare</a:t>
            </a:r>
            <a:r>
              <a:rPr lang="en-US" baseline="0" dirty="0"/>
              <a:t> la </a:t>
            </a:r>
            <a:r>
              <a:rPr lang="en-US" baseline="0" dirty="0" err="1"/>
              <a:t>loro</a:t>
            </a:r>
            <a:r>
              <a:rPr lang="en-US" baseline="0" dirty="0"/>
              <a:t> </a:t>
            </a:r>
            <a:r>
              <a:rPr lang="en-US" baseline="0" dirty="0" err="1"/>
              <a:t>nutrizione</a:t>
            </a:r>
            <a:r>
              <a:rPr lang="en-US" baseline="0" dirty="0"/>
              <a:t> per via </a:t>
            </a:r>
            <a:r>
              <a:rPr lang="en-US" baseline="0" dirty="0" err="1"/>
              <a:t>orale</a:t>
            </a:r>
            <a:r>
              <a:rPr lang="en-US" baseline="0" dirty="0"/>
              <a:t> o non </a:t>
            </a:r>
            <a:r>
              <a:rPr lang="en-US" baseline="0" dirty="0" err="1"/>
              <a:t>sono</a:t>
            </a:r>
            <a:r>
              <a:rPr lang="en-US" baseline="0" dirty="0"/>
              <a:t> in </a:t>
            </a:r>
            <a:r>
              <a:rPr lang="en-US" baseline="0" dirty="0" err="1"/>
              <a:t>grado</a:t>
            </a:r>
            <a:r>
              <a:rPr lang="en-US" baseline="0" dirty="0"/>
              <a:t> di </a:t>
            </a:r>
            <a:r>
              <a:rPr lang="en-US" baseline="0" dirty="0" err="1"/>
              <a:t>assorbire</a:t>
            </a:r>
            <a:r>
              <a:rPr lang="en-US" baseline="0" dirty="0"/>
              <a:t> </a:t>
            </a:r>
            <a:r>
              <a:rPr lang="en-US" baseline="0" dirty="0" err="1"/>
              <a:t>energia</a:t>
            </a:r>
            <a:r>
              <a:rPr lang="en-US" baseline="0" dirty="0"/>
              <a:t> </a:t>
            </a:r>
            <a:r>
              <a:rPr lang="en-US" baseline="0" dirty="0" err="1"/>
              <a:t>sufficente</a:t>
            </a:r>
            <a:r>
              <a:rPr lang="en-US" baseline="0" dirty="0"/>
              <a:t> </a:t>
            </a:r>
            <a:r>
              <a:rPr lang="en-US" baseline="0" dirty="0" err="1"/>
              <a:t>richiedono</a:t>
            </a:r>
            <a:r>
              <a:rPr lang="en-US" baseline="0" dirty="0"/>
              <a:t> </a:t>
            </a:r>
            <a:r>
              <a:rPr lang="en-US" baseline="0" dirty="0" err="1"/>
              <a:t>supporto</a:t>
            </a:r>
            <a:r>
              <a:rPr lang="en-US" baseline="0" dirty="0"/>
              <a:t> parenterale</a:t>
            </a:r>
            <a:r>
              <a:rPr lang="en-US" baseline="30000" dirty="0"/>
              <a:t>1</a:t>
            </a:r>
          </a:p>
          <a:p>
            <a:pPr>
              <a:defRPr/>
            </a:pPr>
            <a:endParaRPr lang="en-US" baseline="30000" dirty="0"/>
          </a:p>
          <a:p>
            <a:pPr marL="395489" lvl="1" indent="-169495">
              <a:spcBef>
                <a:spcPct val="100000"/>
              </a:spcBef>
              <a:buFontTx/>
              <a:buAutoNum type="arabicPeriod"/>
              <a:defRPr/>
            </a:pPr>
            <a:r>
              <a:rPr lang="en-US" dirty="0" err="1"/>
              <a:t>Semrad</a:t>
            </a:r>
            <a:r>
              <a:rPr lang="en-US" dirty="0"/>
              <a:t> CE, Powell DW. </a:t>
            </a:r>
            <a:r>
              <a:rPr lang="it-IT" dirty="0"/>
              <a:t>In: Goldman L, Ausiello D, eds. </a:t>
            </a:r>
            <a:r>
              <a:rPr lang="it-IT" i="1" dirty="0"/>
              <a:t>Cecil Medicine</a:t>
            </a:r>
            <a:r>
              <a:rPr lang="it-IT" dirty="0"/>
              <a:t>. 23rd ed. </a:t>
            </a:r>
            <a:r>
              <a:rPr lang="en-US" dirty="0"/>
              <a:t>Philadelphia, Pa: Saunders Elsevier; 2007: chap 143. </a:t>
            </a:r>
          </a:p>
          <a:p>
            <a:pPr marL="395489" lvl="1" indent="-169495">
              <a:spcBef>
                <a:spcPct val="0"/>
              </a:spcBef>
              <a:buFontTx/>
              <a:buAutoNum type="arabicPeriod"/>
              <a:defRPr/>
            </a:pPr>
            <a:r>
              <a:rPr lang="en-US" dirty="0"/>
              <a:t>Wilmore DW et al. </a:t>
            </a:r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err="1"/>
              <a:t>Probl</a:t>
            </a:r>
            <a:r>
              <a:rPr lang="en-US" i="1" dirty="0"/>
              <a:t> Surg</a:t>
            </a:r>
            <a:r>
              <a:rPr lang="en-US" dirty="0"/>
              <a:t>. 1997;34:391-444. </a:t>
            </a:r>
          </a:p>
          <a:p>
            <a:pPr marL="395489" lvl="1" indent="-169495">
              <a:spcBef>
                <a:spcPct val="0"/>
              </a:spcBef>
              <a:buFontTx/>
              <a:buAutoNum type="arabicPeriod"/>
              <a:defRPr/>
            </a:pPr>
            <a:r>
              <a:rPr lang="en-US" dirty="0" err="1"/>
              <a:t>Misiakos</a:t>
            </a:r>
            <a:r>
              <a:rPr lang="en-US" dirty="0"/>
              <a:t> EP et al. </a:t>
            </a:r>
            <a:r>
              <a:rPr lang="en-US" i="1" dirty="0"/>
              <a:t>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Gastroenterol</a:t>
            </a:r>
            <a:r>
              <a:rPr lang="en-US" dirty="0"/>
              <a:t>. 2007;41:5-18.  </a:t>
            </a:r>
          </a:p>
          <a:p>
            <a:pPr marL="395489" lvl="1" indent="-169495">
              <a:spcBef>
                <a:spcPct val="0"/>
              </a:spcBef>
              <a:buFontTx/>
              <a:buAutoNum type="arabicPeriod"/>
              <a:defRPr/>
            </a:pPr>
            <a:r>
              <a:rPr lang="en-US" dirty="0" err="1"/>
              <a:t>Vanderhoof</a:t>
            </a:r>
            <a:r>
              <a:rPr lang="en-US" dirty="0"/>
              <a:t> JA et al. </a:t>
            </a:r>
            <a:r>
              <a:rPr lang="en-US" i="1" dirty="0"/>
              <a:t>Gastroenterology</a:t>
            </a:r>
            <a:r>
              <a:rPr lang="en-US" dirty="0"/>
              <a:t>. 1997;113:1767-1778.</a:t>
            </a:r>
          </a:p>
          <a:p>
            <a:pPr marL="395489" lvl="1" indent="-169495">
              <a:spcBef>
                <a:spcPct val="0"/>
              </a:spcBef>
              <a:buFontTx/>
              <a:buAutoNum type="arabicPeriod"/>
              <a:defRPr/>
            </a:pPr>
            <a:r>
              <a:rPr lang="en-US" dirty="0"/>
              <a:t>Nightingale JMD, ed. </a:t>
            </a:r>
            <a:r>
              <a:rPr lang="en-US" i="1" dirty="0"/>
              <a:t>Intestinal Failure</a:t>
            </a:r>
            <a:r>
              <a:rPr lang="en-US" dirty="0"/>
              <a:t>. London: Greenwich Medical Media; 2001:177-198.</a:t>
            </a:r>
          </a:p>
        </p:txBody>
      </p:sp>
    </p:spTree>
    <p:extLst>
      <p:ext uri="{BB962C8B-B14F-4D97-AF65-F5344CB8AC3E}">
        <p14:creationId xmlns:p14="http://schemas.microsoft.com/office/powerpoint/2010/main" val="149527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Molte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complicazioni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della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SBS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sono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causate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dalla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dipendenza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 dal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supporto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parenterale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l</a:t>
            </a:r>
            <a:r>
              <a:rPr lang="en-US" sz="2000" dirty="0"/>
              <a:t>egate al </a:t>
            </a:r>
            <a:r>
              <a:rPr lang="en-US" sz="2000" dirty="0" err="1"/>
              <a:t>Catetere</a:t>
            </a:r>
            <a:r>
              <a:rPr lang="en-US" sz="2000" dirty="0"/>
              <a:t> </a:t>
            </a:r>
            <a:r>
              <a:rPr lang="en-US" sz="2000" dirty="0" err="1"/>
              <a:t>Venoso</a:t>
            </a:r>
            <a:r>
              <a:rPr lang="en-US" sz="2000" dirty="0"/>
              <a:t> </a:t>
            </a:r>
            <a:r>
              <a:rPr lang="en-US" sz="2000" dirty="0" err="1"/>
              <a:t>Centrale</a:t>
            </a:r>
            <a:r>
              <a:rPr lang="en-US" sz="2000" dirty="0"/>
              <a:t>  (CVC)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 Le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complicazioni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relative al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supporto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parenterale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sono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responsabili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del   15%- 20%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delle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morti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 in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pazienti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trattamento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lungo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termine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con PS.</a:t>
            </a:r>
          </a:p>
          <a:p>
            <a:pPr lvl="1"/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Per molte più info sulle varie complicanze vedi il </a:t>
            </a:r>
            <a:r>
              <a:rPr lang="it-IT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paper</a:t>
            </a:r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di </a:t>
            </a:r>
            <a:r>
              <a:rPr lang="it-IT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Winkler</a:t>
            </a:r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2014 su JPEN</a:t>
            </a:r>
          </a:p>
          <a:p>
            <a:pPr lvl="1"/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Disidratazione e deplezione</a:t>
            </a:r>
            <a:r>
              <a:rPr lang="it-IT" sz="2000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di sodio è la complicanza più grave. Acqua è </a:t>
            </a:r>
            <a:r>
              <a:rPr lang="it-IT" sz="2000" baseline="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ipo</a:t>
            </a:r>
            <a:r>
              <a:rPr lang="it-IT" sz="2000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000" baseline="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osmolare</a:t>
            </a:r>
            <a:r>
              <a:rPr lang="it-IT" sz="2000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quindi non va bene per la idratazione!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it-IT" dirty="0"/>
          </a:p>
          <a:p>
            <a:r>
              <a:rPr lang="it-IT" dirty="0"/>
              <a:t>REF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O’Keefe SJ, et al.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Gastroenterol</a:t>
            </a:r>
            <a:r>
              <a:rPr lang="en-US" sz="1200" i="1" dirty="0"/>
              <a:t> </a:t>
            </a:r>
            <a:r>
              <a:rPr lang="en-US" sz="1200" i="1" dirty="0" err="1"/>
              <a:t>Hepatol</a:t>
            </a:r>
            <a:r>
              <a:rPr lang="en-US" sz="1200" dirty="0"/>
              <a:t>. 2006;4(1):6-10; 2. </a:t>
            </a:r>
            <a:r>
              <a:rPr lang="en-US" sz="1200" dirty="0" err="1"/>
              <a:t>Hofstetter</a:t>
            </a:r>
            <a:r>
              <a:rPr lang="en-US" sz="1200" dirty="0"/>
              <a:t> S, et al. </a:t>
            </a:r>
            <a:r>
              <a:rPr lang="en-US" sz="1200" i="1" dirty="0" err="1"/>
              <a:t>Curr</a:t>
            </a:r>
            <a:r>
              <a:rPr lang="en-US" sz="1200" i="1" dirty="0"/>
              <a:t> Med Res </a:t>
            </a:r>
            <a:r>
              <a:rPr lang="en-US" sz="1200" i="1" dirty="0" err="1"/>
              <a:t>Opin</a:t>
            </a:r>
            <a:r>
              <a:rPr lang="en-US" sz="1200" i="1" dirty="0"/>
              <a:t>.</a:t>
            </a:r>
            <a:r>
              <a:rPr lang="en-US" sz="1200" dirty="0"/>
              <a:t> 2013;29(5):495-504.</a:t>
            </a:r>
            <a:endParaRPr lang="en-US" sz="400" dirty="0">
              <a:solidFill>
                <a:sysClr val="windowText" lastClr="00000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A7974-DD97-4946-83FD-BACDE8F45F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L’Insufficienza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Intestinale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Cronica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è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definita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come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una</a:t>
            </a:r>
            <a:r>
              <a:rPr lang="en-US" b="0" baseline="0" dirty="0">
                <a:solidFill>
                  <a:schemeClr val="accent4">
                    <a:lumMod val="75000"/>
                  </a:schemeClr>
                </a:solidFill>
              </a:rPr>
              <a:t> r</a:t>
            </a:r>
            <a:r>
              <a:rPr lang="it-IT" b="0" dirty="0" err="1"/>
              <a:t>iduzione</a:t>
            </a:r>
            <a:r>
              <a:rPr lang="it-IT" b="0" dirty="0"/>
              <a:t> della funzione intestinale al di sotto del minimo necessario per l’assorbimento di macronutrienti e/o acqua ed elettroliti, tale da richiedere la </a:t>
            </a:r>
            <a:r>
              <a:rPr lang="it-IT" b="0" dirty="0" err="1"/>
              <a:t>supplementazione</a:t>
            </a:r>
            <a:r>
              <a:rPr lang="it-IT" b="0" dirty="0"/>
              <a:t> endovenosa per mantenere lo</a:t>
            </a:r>
            <a:r>
              <a:rPr lang="it-IT" b="0" baseline="0" dirty="0"/>
              <a:t> stato di</a:t>
            </a:r>
            <a:r>
              <a:rPr lang="it-IT" b="0" dirty="0"/>
              <a:t> salute o la crescita.</a:t>
            </a:r>
          </a:p>
          <a:p>
            <a:r>
              <a:rPr lang="it-IT" b="0" dirty="0"/>
              <a:t>La riduzione della funzione di assorbimento che non necessita di </a:t>
            </a:r>
            <a:r>
              <a:rPr lang="it-IT" b="0" dirty="0" err="1"/>
              <a:t>supplementazione</a:t>
            </a:r>
            <a:r>
              <a:rPr lang="it-IT" b="0" dirty="0"/>
              <a:t> endovenosa può essere considerata «deficit</a:t>
            </a:r>
            <a:r>
              <a:rPr lang="it-IT" b="0" baseline="0" dirty="0"/>
              <a:t> di funzione</a:t>
            </a:r>
            <a:r>
              <a:rPr lang="it-IT" b="0" dirty="0"/>
              <a:t> intestinale»</a:t>
            </a:r>
          </a:p>
          <a:p>
            <a:r>
              <a:rPr lang="it-IT" b="0" dirty="0"/>
              <a:t>Benché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Haymond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lavoro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1935, ben prima di PN,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mortalità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!) 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considerassero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lunghezza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dell’intestino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fattore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determinante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primario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dell’outcome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resezione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definizione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SBS,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chiaro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fattori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anatomici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hanno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ruolo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funzione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intestinale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solito comunque si parla di Intestino corto sicuramente quando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Intestino funzionale residuo dal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</a:rPr>
              <a:t>Treitz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&lt; 200 cm</a:t>
            </a:r>
          </a:p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A7974-DD97-4946-83FD-BACDE8F45F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16F69-E6CA-40D9-A187-C6A0851B5E3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9489" indent="-169489" defTabSz="903941" fontAlgn="base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n-US" sz="900" dirty="0" err="1">
                <a:solidFill>
                  <a:prstClr val="black"/>
                </a:solidFill>
              </a:rPr>
              <a:t>L’anatomia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della</a:t>
            </a:r>
            <a:r>
              <a:rPr lang="en-US" sz="900" baseline="0" dirty="0">
                <a:solidFill>
                  <a:prstClr val="black"/>
                </a:solidFill>
              </a:rPr>
              <a:t> parte restante  </a:t>
            </a:r>
            <a:r>
              <a:rPr lang="en-US" sz="900" baseline="0" dirty="0" err="1">
                <a:solidFill>
                  <a:prstClr val="black"/>
                </a:solidFill>
              </a:rPr>
              <a:t>dell’intestino</a:t>
            </a:r>
            <a:r>
              <a:rPr lang="en-US" sz="900" baseline="0" dirty="0">
                <a:solidFill>
                  <a:prstClr val="black"/>
                </a:solidFill>
              </a:rPr>
              <a:t> ha </a:t>
            </a:r>
            <a:r>
              <a:rPr lang="en-US" sz="900" baseline="0" dirty="0" err="1">
                <a:solidFill>
                  <a:prstClr val="black"/>
                </a:solidFill>
              </a:rPr>
              <a:t>un’importanza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fondamentale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nel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determinare</a:t>
            </a:r>
            <a:r>
              <a:rPr lang="en-US" sz="900" baseline="0" dirty="0">
                <a:solidFill>
                  <a:prstClr val="black"/>
                </a:solidFill>
              </a:rPr>
              <a:t> la </a:t>
            </a:r>
            <a:r>
              <a:rPr lang="en-US" sz="900" baseline="0" dirty="0" err="1">
                <a:solidFill>
                  <a:prstClr val="black"/>
                </a:solidFill>
              </a:rPr>
              <a:t>gravita</a:t>
            </a:r>
            <a:r>
              <a:rPr lang="en-US" sz="900" baseline="0" dirty="0">
                <a:solidFill>
                  <a:prstClr val="black"/>
                </a:solidFill>
              </a:rPr>
              <a:t>’ e </a:t>
            </a:r>
            <a:r>
              <a:rPr lang="en-US" sz="900" baseline="0" dirty="0" err="1">
                <a:solidFill>
                  <a:prstClr val="black"/>
                </a:solidFill>
              </a:rPr>
              <a:t>il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tipo</a:t>
            </a:r>
            <a:r>
              <a:rPr lang="en-US" sz="900" baseline="0" dirty="0">
                <a:solidFill>
                  <a:prstClr val="black"/>
                </a:solidFill>
              </a:rPr>
              <a:t> di </a:t>
            </a:r>
            <a:r>
              <a:rPr lang="en-US" sz="900" baseline="0" dirty="0" err="1">
                <a:solidFill>
                  <a:prstClr val="black"/>
                </a:solidFill>
              </a:rPr>
              <a:t>malassorbimento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osservato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nei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pazienti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30000" dirty="0">
                <a:solidFill>
                  <a:prstClr val="black"/>
                </a:solidFill>
              </a:rPr>
              <a:t>1,2 </a:t>
            </a:r>
            <a:endParaRPr lang="en-US" sz="900" dirty="0">
              <a:solidFill>
                <a:srgbClr val="FF0000"/>
              </a:solidFill>
            </a:endParaRPr>
          </a:p>
          <a:p>
            <a:pPr marL="618140" lvl="1" indent="-169489" defTabSz="903941" fontAlgn="base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n-US" sz="900" dirty="0"/>
              <a:t>I </a:t>
            </a:r>
            <a:r>
              <a:rPr lang="en-US" sz="900" dirty="0" err="1"/>
              <a:t>pazienti</a:t>
            </a:r>
            <a:r>
              <a:rPr lang="en-US" sz="900" dirty="0"/>
              <a:t> con </a:t>
            </a:r>
            <a:r>
              <a:rPr lang="en-US" sz="900" dirty="0" err="1"/>
              <a:t>anastomosi</a:t>
            </a:r>
            <a:r>
              <a:rPr lang="en-US" sz="900" dirty="0"/>
              <a:t> </a:t>
            </a:r>
            <a:r>
              <a:rPr lang="en-US" sz="900" dirty="0" err="1"/>
              <a:t>digiuno-ileale</a:t>
            </a:r>
            <a:r>
              <a:rPr lang="en-US" sz="900" dirty="0"/>
              <a:t> </a:t>
            </a:r>
            <a:r>
              <a:rPr lang="en-US" sz="900" dirty="0" err="1"/>
              <a:t>potrebbero</a:t>
            </a:r>
            <a:r>
              <a:rPr lang="en-US" sz="900" dirty="0"/>
              <a:t> aver </a:t>
            </a:r>
            <a:r>
              <a:rPr lang="en-US" sz="900" dirty="0" err="1"/>
              <a:t>subito</a:t>
            </a:r>
            <a:r>
              <a:rPr lang="en-US" sz="900" dirty="0"/>
              <a:t> </a:t>
            </a:r>
            <a:r>
              <a:rPr lang="en-US" sz="900" dirty="0" err="1"/>
              <a:t>una</a:t>
            </a:r>
            <a:r>
              <a:rPr lang="en-US" sz="900" dirty="0"/>
              <a:t> </a:t>
            </a:r>
            <a:r>
              <a:rPr lang="en-US" sz="900" dirty="0" err="1"/>
              <a:t>resezione</a:t>
            </a:r>
            <a:r>
              <a:rPr lang="en-US" sz="900" dirty="0"/>
              <a:t> </a:t>
            </a:r>
            <a:r>
              <a:rPr lang="en-US" sz="900" dirty="0" err="1"/>
              <a:t>digiunale</a:t>
            </a:r>
            <a:r>
              <a:rPr lang="en-US" sz="900" dirty="0"/>
              <a:t> e </a:t>
            </a:r>
            <a:r>
              <a:rPr lang="en-US" sz="900" dirty="0" err="1"/>
              <a:t>avere</a:t>
            </a:r>
            <a:r>
              <a:rPr lang="en-US" sz="900" dirty="0"/>
              <a:t> </a:t>
            </a:r>
            <a:r>
              <a:rPr lang="en-US" sz="900" dirty="0">
                <a:solidFill>
                  <a:prstClr val="black"/>
                </a:solidFill>
              </a:rPr>
              <a:t>&gt; 10 cm </a:t>
            </a:r>
            <a:r>
              <a:rPr lang="en-US" sz="900" dirty="0" err="1">
                <a:solidFill>
                  <a:prstClr val="black"/>
                </a:solidFill>
              </a:rPr>
              <a:t>della</a:t>
            </a:r>
            <a:r>
              <a:rPr lang="en-US" sz="900" baseline="0" dirty="0">
                <a:solidFill>
                  <a:prstClr val="black"/>
                </a:solidFill>
              </a:rPr>
              <a:t> parte </a:t>
            </a:r>
            <a:r>
              <a:rPr lang="en-US" sz="900" baseline="0" dirty="0" err="1">
                <a:solidFill>
                  <a:prstClr val="black"/>
                </a:solidFill>
              </a:rPr>
              <a:t>terminale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dell’ileo</a:t>
            </a:r>
            <a:r>
              <a:rPr lang="en-US" sz="900" baseline="0" dirty="0">
                <a:solidFill>
                  <a:prstClr val="black"/>
                </a:solidFill>
              </a:rPr>
              <a:t> e del colon </a:t>
            </a:r>
            <a:r>
              <a:rPr lang="en-US" sz="900" baseline="0" dirty="0" err="1">
                <a:solidFill>
                  <a:prstClr val="black"/>
                </a:solidFill>
              </a:rPr>
              <a:t>rimanente</a:t>
            </a:r>
            <a:r>
              <a:rPr lang="en-US" sz="900" dirty="0">
                <a:solidFill>
                  <a:prstClr val="black"/>
                </a:solidFill>
              </a:rPr>
              <a:t>. </a:t>
            </a:r>
            <a:r>
              <a:rPr lang="en-US" sz="900" dirty="0" err="1">
                <a:solidFill>
                  <a:prstClr val="black"/>
                </a:solidFill>
              </a:rPr>
              <a:t>Questi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pazienti</a:t>
            </a:r>
            <a:r>
              <a:rPr lang="en-US" sz="900" dirty="0">
                <a:solidFill>
                  <a:prstClr val="black"/>
                </a:solidFill>
              </a:rPr>
              <a:t> non </a:t>
            </a:r>
            <a:r>
              <a:rPr lang="en-US" sz="900" dirty="0" err="1">
                <a:solidFill>
                  <a:prstClr val="black"/>
                </a:solidFill>
              </a:rPr>
              <a:t>sono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molti</a:t>
            </a:r>
            <a:r>
              <a:rPr lang="en-US" sz="900" dirty="0">
                <a:solidFill>
                  <a:prstClr val="black"/>
                </a:solidFill>
              </a:rPr>
              <a:t> e </a:t>
            </a:r>
            <a:r>
              <a:rPr lang="en-US" sz="900" dirty="0" err="1">
                <a:solidFill>
                  <a:prstClr val="black"/>
                </a:solidFill>
              </a:rPr>
              <a:t>normalmente</a:t>
            </a:r>
            <a:r>
              <a:rPr lang="en-US" sz="900" dirty="0">
                <a:solidFill>
                  <a:prstClr val="black"/>
                </a:solidFill>
              </a:rPr>
              <a:t> non </a:t>
            </a:r>
            <a:r>
              <a:rPr lang="en-US" sz="900" dirty="0" err="1">
                <a:solidFill>
                  <a:prstClr val="black"/>
                </a:solidFill>
              </a:rPr>
              <a:t>hanno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grandi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problemi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clinici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perche</a:t>
            </a:r>
            <a:r>
              <a:rPr lang="en-US" sz="900" dirty="0">
                <a:solidFill>
                  <a:prstClr val="black"/>
                </a:solidFill>
              </a:rPr>
              <a:t>’ </a:t>
            </a:r>
            <a:r>
              <a:rPr lang="en-US" sz="900" dirty="0" err="1">
                <a:solidFill>
                  <a:prstClr val="black"/>
                </a:solidFill>
              </a:rPr>
              <a:t>avendo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ancora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una</a:t>
            </a:r>
            <a:r>
              <a:rPr lang="en-US" sz="900" dirty="0">
                <a:solidFill>
                  <a:prstClr val="black"/>
                </a:solidFill>
              </a:rPr>
              <a:t> parte residua di </a:t>
            </a:r>
            <a:r>
              <a:rPr lang="en-US" sz="900" dirty="0" err="1">
                <a:solidFill>
                  <a:prstClr val="black"/>
                </a:solidFill>
              </a:rPr>
              <a:t>ileo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subiscono</a:t>
            </a:r>
            <a:r>
              <a:rPr lang="en-US" sz="900" baseline="0" dirty="0">
                <a:solidFill>
                  <a:prstClr val="black"/>
                </a:solidFill>
              </a:rPr>
              <a:t> un </a:t>
            </a:r>
            <a:r>
              <a:rPr lang="en-US" sz="900" baseline="0" dirty="0" err="1">
                <a:solidFill>
                  <a:prstClr val="black"/>
                </a:solidFill>
              </a:rPr>
              <a:t>adattamento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sia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strutturale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che</a:t>
            </a:r>
            <a:r>
              <a:rPr lang="en-US" sz="900" baseline="0" dirty="0">
                <a:solidFill>
                  <a:prstClr val="black"/>
                </a:solidFill>
              </a:rPr>
              <a:t> funzionale.</a:t>
            </a:r>
            <a:r>
              <a:rPr lang="en-US" sz="900" baseline="30000" dirty="0">
                <a:solidFill>
                  <a:prstClr val="black"/>
                </a:solidFill>
              </a:rPr>
              <a:t>1</a:t>
            </a:r>
            <a:r>
              <a:rPr lang="en-US" sz="900" b="1" dirty="0">
                <a:solidFill>
                  <a:srgbClr val="00B0F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  <a:p>
            <a:pPr marL="618140" lvl="1" indent="-169489" defTabSz="903941" fontAlgn="base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I </a:t>
            </a:r>
            <a:r>
              <a:rPr lang="en-US" sz="900" dirty="0" err="1">
                <a:solidFill>
                  <a:prstClr val="black"/>
                </a:solidFill>
              </a:rPr>
              <a:t>pazienti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che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hanno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subito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digiunocolostomia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sono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quelli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nei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quali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l’ileo</a:t>
            </a:r>
            <a:r>
              <a:rPr lang="en-US" sz="900" dirty="0">
                <a:solidFill>
                  <a:prstClr val="black"/>
                </a:solidFill>
              </a:rPr>
              <a:t> è </a:t>
            </a:r>
            <a:r>
              <a:rPr lang="en-US" sz="900" dirty="0" err="1">
                <a:solidFill>
                  <a:prstClr val="black"/>
                </a:solidFill>
              </a:rPr>
              <a:t>stato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rimosso</a:t>
            </a:r>
            <a:r>
              <a:rPr lang="en-US" sz="900" dirty="0">
                <a:solidFill>
                  <a:prstClr val="black"/>
                </a:solidFill>
              </a:rPr>
              <a:t>,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spesso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insieme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alla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valvola</a:t>
            </a:r>
            <a:r>
              <a:rPr lang="en-US" sz="900" baseline="0" dirty="0">
                <a:solidFill>
                  <a:prstClr val="black"/>
                </a:solidFill>
              </a:rPr>
              <a:t>  </a:t>
            </a:r>
            <a:r>
              <a:rPr lang="en-US" sz="900" baseline="0" dirty="0" err="1">
                <a:solidFill>
                  <a:prstClr val="black"/>
                </a:solidFill>
              </a:rPr>
              <a:t>ileocecale</a:t>
            </a:r>
            <a:r>
              <a:rPr lang="en-US" sz="900" baseline="0" dirty="0">
                <a:solidFill>
                  <a:prstClr val="black"/>
                </a:solidFill>
              </a:rPr>
              <a:t>  </a:t>
            </a:r>
            <a:r>
              <a:rPr lang="en-US" sz="900" baseline="0" dirty="0" err="1">
                <a:solidFill>
                  <a:prstClr val="black"/>
                </a:solidFill>
              </a:rPr>
              <a:t>ed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hanno</a:t>
            </a:r>
            <a:r>
              <a:rPr lang="en-US" sz="900" baseline="0" dirty="0">
                <a:solidFill>
                  <a:prstClr val="black"/>
                </a:solidFill>
              </a:rPr>
              <a:t>  </a:t>
            </a:r>
            <a:r>
              <a:rPr lang="en-US" sz="900" baseline="0" dirty="0" err="1">
                <a:solidFill>
                  <a:prstClr val="black"/>
                </a:solidFill>
              </a:rPr>
              <a:t>una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anastomosi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digiuno</a:t>
            </a:r>
            <a:r>
              <a:rPr lang="en-US" sz="900" baseline="0" dirty="0">
                <a:solidFill>
                  <a:prstClr val="black"/>
                </a:solidFill>
              </a:rPr>
              <a:t>- </a:t>
            </a:r>
            <a:r>
              <a:rPr lang="en-US" sz="900" baseline="0" dirty="0" err="1">
                <a:solidFill>
                  <a:prstClr val="black"/>
                </a:solidFill>
              </a:rPr>
              <a:t>digiunocolica</a:t>
            </a:r>
            <a:r>
              <a:rPr lang="en-US" sz="900" dirty="0">
                <a:solidFill>
                  <a:prstClr val="black"/>
                </a:solidFill>
              </a:rPr>
              <a:t>.  </a:t>
            </a:r>
            <a:r>
              <a:rPr lang="en-US" sz="900" dirty="0" err="1">
                <a:solidFill>
                  <a:prstClr val="black"/>
                </a:solidFill>
              </a:rPr>
              <a:t>Questi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pazienti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hanno</a:t>
            </a:r>
            <a:r>
              <a:rPr lang="en-US" sz="900" dirty="0">
                <a:solidFill>
                  <a:prstClr val="black"/>
                </a:solidFill>
              </a:rPr>
              <a:t> &lt; 10 cm di </a:t>
            </a:r>
            <a:r>
              <a:rPr lang="en-US" sz="900" dirty="0" err="1">
                <a:solidFill>
                  <a:prstClr val="black"/>
                </a:solidFill>
              </a:rPr>
              <a:t>ileo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terminale</a:t>
            </a:r>
            <a:r>
              <a:rPr lang="en-US" sz="900" baseline="0" dirty="0">
                <a:solidFill>
                  <a:prstClr val="black"/>
                </a:solidFill>
              </a:rPr>
              <a:t> e </a:t>
            </a:r>
            <a:r>
              <a:rPr lang="en-US" sz="900" baseline="0" dirty="0" err="1">
                <a:solidFill>
                  <a:prstClr val="black"/>
                </a:solidFill>
              </a:rPr>
              <a:t>spesso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sono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denutriti</a:t>
            </a:r>
            <a:r>
              <a:rPr lang="en-US" sz="900" baseline="0" dirty="0">
                <a:solidFill>
                  <a:prstClr val="black"/>
                </a:solidFill>
              </a:rPr>
              <a:t> ma se la </a:t>
            </a:r>
            <a:r>
              <a:rPr lang="en-US" sz="900" baseline="0" dirty="0" err="1">
                <a:solidFill>
                  <a:prstClr val="black"/>
                </a:solidFill>
              </a:rPr>
              <a:t>malattia</a:t>
            </a:r>
            <a:r>
              <a:rPr lang="en-US" sz="900" baseline="0" dirty="0">
                <a:solidFill>
                  <a:prstClr val="black"/>
                </a:solidFill>
              </a:rPr>
              <a:t> è  ben </a:t>
            </a:r>
            <a:r>
              <a:rPr lang="en-US" sz="900" baseline="0" dirty="0" err="1">
                <a:solidFill>
                  <a:prstClr val="black"/>
                </a:solidFill>
              </a:rPr>
              <a:t>trattata</a:t>
            </a:r>
            <a:r>
              <a:rPr lang="en-US" sz="900" baseline="0" dirty="0">
                <a:solidFill>
                  <a:prstClr val="black"/>
                </a:solidFill>
              </a:rPr>
              <a:t> le </a:t>
            </a:r>
            <a:r>
              <a:rPr lang="en-US" sz="900" baseline="0" dirty="0" err="1">
                <a:solidFill>
                  <a:prstClr val="black"/>
                </a:solidFill>
              </a:rPr>
              <a:t>loro</a:t>
            </a:r>
            <a:r>
              <a:rPr lang="en-US" sz="900" baseline="0" dirty="0">
                <a:solidFill>
                  <a:prstClr val="black"/>
                </a:solidFill>
              </a:rPr>
              <a:t>  </a:t>
            </a:r>
            <a:r>
              <a:rPr lang="en-US" sz="900" baseline="0" dirty="0" err="1">
                <a:solidFill>
                  <a:prstClr val="black"/>
                </a:solidFill>
              </a:rPr>
              <a:t>condizioni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potrebbero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migliorare</a:t>
            </a:r>
            <a:r>
              <a:rPr lang="en-US" sz="900" baseline="0" dirty="0">
                <a:solidFill>
                  <a:prstClr val="black"/>
                </a:solidFill>
              </a:rPr>
              <a:t> con </a:t>
            </a:r>
            <a:r>
              <a:rPr lang="en-US" sz="900" baseline="0" dirty="0" err="1">
                <a:solidFill>
                  <a:prstClr val="black"/>
                </a:solidFill>
              </a:rPr>
              <a:t>l’adattamento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intestinale</a:t>
            </a:r>
            <a:r>
              <a:rPr lang="en-US" sz="900" baseline="0" dirty="0">
                <a:solidFill>
                  <a:prstClr val="black"/>
                </a:solidFill>
              </a:rPr>
              <a:t>.</a:t>
            </a:r>
            <a:endParaRPr lang="en-US" sz="900" dirty="0">
              <a:solidFill>
                <a:srgbClr val="FF0000"/>
              </a:solidFill>
            </a:endParaRPr>
          </a:p>
          <a:p>
            <a:pPr marL="618140" lvl="1" indent="-169489" defTabSz="903941" fontAlgn="base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I </a:t>
            </a:r>
            <a:r>
              <a:rPr lang="en-US" sz="900" dirty="0" err="1">
                <a:solidFill>
                  <a:prstClr val="black"/>
                </a:solidFill>
              </a:rPr>
              <a:t>pazienti</a:t>
            </a:r>
            <a:r>
              <a:rPr lang="en-US" sz="900" dirty="0">
                <a:solidFill>
                  <a:prstClr val="black"/>
                </a:solidFill>
              </a:rPr>
              <a:t> con </a:t>
            </a:r>
            <a:r>
              <a:rPr lang="en-US" sz="900" dirty="0" err="1">
                <a:solidFill>
                  <a:prstClr val="black"/>
                </a:solidFill>
              </a:rPr>
              <a:t>digiunostomia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sono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quelli</a:t>
            </a:r>
            <a:r>
              <a:rPr lang="en-US" sz="900" dirty="0">
                <a:solidFill>
                  <a:prstClr val="black"/>
                </a:solidFill>
              </a:rPr>
              <a:t> in cui</a:t>
            </a:r>
            <a:r>
              <a:rPr lang="en-US" sz="900" baseline="0" dirty="0">
                <a:solidFill>
                  <a:prstClr val="black"/>
                </a:solidFill>
              </a:rPr>
              <a:t> è </a:t>
            </a:r>
            <a:r>
              <a:rPr lang="en-US" sz="900" baseline="0" dirty="0" err="1">
                <a:solidFill>
                  <a:prstClr val="black"/>
                </a:solidFill>
              </a:rPr>
              <a:t>stato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rimosso</a:t>
            </a:r>
            <a:r>
              <a:rPr lang="en-US" sz="900" baseline="0" dirty="0">
                <a:solidFill>
                  <a:prstClr val="black"/>
                </a:solidFill>
              </a:rPr>
              <a:t> </a:t>
            </a:r>
            <a:r>
              <a:rPr lang="en-US" sz="900" baseline="0" dirty="0" err="1">
                <a:solidFill>
                  <a:prstClr val="black"/>
                </a:solidFill>
              </a:rPr>
              <a:t>digiuno</a:t>
            </a:r>
            <a:r>
              <a:rPr lang="en-US" sz="900" baseline="0" dirty="0">
                <a:solidFill>
                  <a:prstClr val="black"/>
                </a:solidFill>
              </a:rPr>
              <a:t>, </a:t>
            </a:r>
            <a:r>
              <a:rPr lang="en-US" sz="900" baseline="0" dirty="0" err="1">
                <a:solidFill>
                  <a:prstClr val="black"/>
                </a:solidFill>
              </a:rPr>
              <a:t>ileo</a:t>
            </a:r>
            <a:r>
              <a:rPr lang="en-US" sz="900" baseline="0" dirty="0">
                <a:solidFill>
                  <a:prstClr val="black"/>
                </a:solidFill>
              </a:rPr>
              <a:t> e colon</a:t>
            </a:r>
            <a:r>
              <a:rPr lang="en-US" sz="900" dirty="0">
                <a:solidFill>
                  <a:prstClr val="black"/>
                </a:solidFill>
              </a:rPr>
              <a:t>. Lo </a:t>
            </a:r>
            <a:r>
              <a:rPr lang="en-US" sz="900" dirty="0" err="1">
                <a:solidFill>
                  <a:prstClr val="black"/>
                </a:solidFill>
              </a:rPr>
              <a:t>stato</a:t>
            </a:r>
            <a:r>
              <a:rPr lang="en-US" sz="900" dirty="0">
                <a:solidFill>
                  <a:prstClr val="black"/>
                </a:solidFill>
              </a:rPr>
              <a:t> di </a:t>
            </a:r>
            <a:r>
              <a:rPr lang="en-US" sz="900" dirty="0" err="1">
                <a:solidFill>
                  <a:prstClr val="black"/>
                </a:solidFill>
              </a:rPr>
              <a:t>malassorbimento</a:t>
            </a:r>
            <a:r>
              <a:rPr lang="en-US" sz="900" dirty="0">
                <a:solidFill>
                  <a:prstClr val="black"/>
                </a:solidFill>
              </a:rPr>
              <a:t>  di </a:t>
            </a:r>
            <a:r>
              <a:rPr lang="en-US" sz="900" dirty="0" err="1">
                <a:solidFill>
                  <a:prstClr val="black"/>
                </a:solidFill>
              </a:rPr>
              <a:t>questi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pazienti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spesso</a:t>
            </a:r>
            <a:r>
              <a:rPr lang="en-US" sz="900" dirty="0">
                <a:solidFill>
                  <a:prstClr val="black"/>
                </a:solidFill>
              </a:rPr>
              <a:t> non </a:t>
            </a:r>
            <a:r>
              <a:rPr lang="en-US" sz="900" dirty="0" err="1">
                <a:solidFill>
                  <a:prstClr val="black"/>
                </a:solidFill>
              </a:rPr>
              <a:t>migliora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nel</a:t>
            </a:r>
            <a:r>
              <a:rPr lang="en-US" sz="900" dirty="0">
                <a:solidFill>
                  <a:prstClr val="black"/>
                </a:solidFill>
              </a:rPr>
              <a:t> tempo a causa </a:t>
            </a:r>
            <a:r>
              <a:rPr lang="en-US" sz="900" dirty="0" err="1">
                <a:solidFill>
                  <a:prstClr val="black"/>
                </a:solidFill>
              </a:rPr>
              <a:t>della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limitata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capacita</a:t>
            </a:r>
            <a:r>
              <a:rPr lang="en-US" sz="900" dirty="0">
                <a:solidFill>
                  <a:prstClr val="black"/>
                </a:solidFill>
              </a:rPr>
              <a:t>’ di </a:t>
            </a:r>
            <a:r>
              <a:rPr lang="en-US" sz="900" dirty="0" err="1">
                <a:solidFill>
                  <a:prstClr val="black"/>
                </a:solidFill>
              </a:rPr>
              <a:t>adattamento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spontaneo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dell’intestino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baseline="30000" dirty="0">
                <a:solidFill>
                  <a:prstClr val="black"/>
                </a:solidFill>
              </a:rPr>
              <a:t>1,2 </a:t>
            </a:r>
            <a:endParaRPr lang="en-US" sz="900" dirty="0">
              <a:solidFill>
                <a:srgbClr val="FF0000"/>
              </a:solidFill>
            </a:endParaRPr>
          </a:p>
          <a:p>
            <a:pPr marL="618140" lvl="1" indent="-169489" defTabSz="903941" fontAlgn="base">
              <a:lnSpc>
                <a:spcPct val="95000"/>
              </a:lnSpc>
              <a:buFont typeface="Arial" pitchFamily="34" charset="0"/>
              <a:buChar char="•"/>
              <a:defRPr/>
            </a:pPr>
            <a:endParaRPr lang="en-US" sz="900" baseline="30000" dirty="0">
              <a:solidFill>
                <a:srgbClr val="FF0000"/>
              </a:solidFill>
            </a:endParaRPr>
          </a:p>
          <a:p>
            <a:pPr marL="169489" indent="-169489">
              <a:buFont typeface="Arial" pitchFamily="34" charset="0"/>
              <a:buChar char="•"/>
              <a:defRPr/>
            </a:pPr>
            <a:endParaRPr lang="en-US" sz="900" baseline="30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rgbClr val="00B0F0"/>
                </a:solidFill>
              </a:rPr>
              <a:t>References</a:t>
            </a:r>
          </a:p>
          <a:p>
            <a:pPr lvl="0"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 marL="224325" indent="-224325">
              <a:buFont typeface="+mj-lt"/>
              <a:buAutoNum type="arabicPeriod"/>
              <a:defRPr/>
            </a:pPr>
            <a:r>
              <a:rPr lang="en-US" sz="900" dirty="0">
                <a:solidFill>
                  <a:prstClr val="black"/>
                </a:solidFill>
              </a:rPr>
              <a:t>Nightingale JMD. </a:t>
            </a:r>
            <a:r>
              <a:rPr lang="en-US" sz="900" i="1" dirty="0">
                <a:solidFill>
                  <a:prstClr val="black"/>
                </a:solidFill>
              </a:rPr>
              <a:t>The Short Bowel</a:t>
            </a:r>
            <a:r>
              <a:rPr lang="en-US" sz="900" dirty="0">
                <a:solidFill>
                  <a:prstClr val="black"/>
                </a:solidFill>
              </a:rPr>
              <a:t>. In: Nightingale J, ed.</a:t>
            </a:r>
            <a:r>
              <a:rPr lang="en-US" sz="900" i="1" dirty="0">
                <a:solidFill>
                  <a:prstClr val="black"/>
                </a:solidFill>
              </a:rPr>
              <a:t> Intestinal Failure.</a:t>
            </a:r>
            <a:r>
              <a:rPr lang="en-US" sz="900" dirty="0">
                <a:solidFill>
                  <a:prstClr val="black"/>
                </a:solidFill>
              </a:rPr>
              <a:t> London, England: Greenwich Medical Media; 2001:177-198. </a:t>
            </a:r>
          </a:p>
          <a:p>
            <a:pPr marL="224325" indent="-224325" defTabSz="903941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900" dirty="0">
                <a:solidFill>
                  <a:prstClr val="black"/>
                </a:solidFill>
              </a:rPr>
              <a:t>Buchman AL, </a:t>
            </a:r>
            <a:r>
              <a:rPr lang="en-US" sz="900" dirty="0" err="1">
                <a:solidFill>
                  <a:prstClr val="black"/>
                </a:solidFill>
              </a:rPr>
              <a:t>Scolapio</a:t>
            </a:r>
            <a:r>
              <a:rPr lang="en-US" sz="900" dirty="0">
                <a:solidFill>
                  <a:prstClr val="black"/>
                </a:solidFill>
              </a:rPr>
              <a:t> J, Fryer J. AGA technical review on short bowel syndrome and intestinal transplantation. </a:t>
            </a:r>
            <a:r>
              <a:rPr lang="en-US" sz="900" i="1" dirty="0">
                <a:solidFill>
                  <a:prstClr val="black"/>
                </a:solidFill>
              </a:rPr>
              <a:t>Gastroenterology</a:t>
            </a:r>
            <a:r>
              <a:rPr lang="en-US" sz="900" dirty="0">
                <a:solidFill>
                  <a:prstClr val="black"/>
                </a:solidFill>
              </a:rPr>
              <a:t>. 2003;124(4):1111-1134. </a:t>
            </a:r>
          </a:p>
          <a:p>
            <a:pPr marL="224325" indent="-224325">
              <a:buFont typeface="+mj-lt"/>
              <a:buAutoNum type="arabicPeriod"/>
              <a:defRPr/>
            </a:pPr>
            <a:r>
              <a:rPr lang="en-US" sz="900" dirty="0" err="1">
                <a:solidFill>
                  <a:prstClr val="black"/>
                </a:solidFill>
              </a:rPr>
              <a:t>Misiakos</a:t>
            </a:r>
            <a:r>
              <a:rPr lang="en-US" sz="900" dirty="0">
                <a:solidFill>
                  <a:prstClr val="black"/>
                </a:solidFill>
              </a:rPr>
              <a:t> EP, </a:t>
            </a:r>
            <a:r>
              <a:rPr lang="fr-FR" sz="900" dirty="0" err="1">
                <a:solidFill>
                  <a:prstClr val="black"/>
                </a:solidFill>
              </a:rPr>
              <a:t>Macheras</a:t>
            </a:r>
            <a:r>
              <a:rPr lang="fr-FR" sz="900" dirty="0">
                <a:solidFill>
                  <a:prstClr val="black"/>
                </a:solidFill>
              </a:rPr>
              <a:t> A, </a:t>
            </a:r>
            <a:r>
              <a:rPr lang="fr-FR" sz="900" dirty="0" err="1">
                <a:solidFill>
                  <a:prstClr val="black"/>
                </a:solidFill>
              </a:rPr>
              <a:t>Kapetanakis</a:t>
            </a:r>
            <a:r>
              <a:rPr lang="fr-FR" sz="900" dirty="0">
                <a:solidFill>
                  <a:prstClr val="black"/>
                </a:solidFill>
              </a:rPr>
              <a:t> T, </a:t>
            </a:r>
            <a:r>
              <a:rPr lang="fr-FR" sz="900" dirty="0" err="1">
                <a:solidFill>
                  <a:prstClr val="black"/>
                </a:solidFill>
              </a:rPr>
              <a:t>Liakakos</a:t>
            </a:r>
            <a:r>
              <a:rPr lang="fr-FR" sz="900" dirty="0">
                <a:solidFill>
                  <a:prstClr val="black"/>
                </a:solidFill>
              </a:rPr>
              <a:t> T. </a:t>
            </a:r>
            <a:r>
              <a:rPr lang="en-US" sz="900" dirty="0">
                <a:solidFill>
                  <a:prstClr val="black"/>
                </a:solidFill>
              </a:rPr>
              <a:t>Short bowel syndrome: current medical and surgical trends. </a:t>
            </a:r>
            <a:r>
              <a:rPr lang="en-US" sz="900" i="1" dirty="0">
                <a:solidFill>
                  <a:prstClr val="black"/>
                </a:solidFill>
              </a:rPr>
              <a:t>J </a:t>
            </a:r>
            <a:r>
              <a:rPr lang="en-US" sz="900" i="1" dirty="0" err="1">
                <a:solidFill>
                  <a:prstClr val="black"/>
                </a:solidFill>
              </a:rPr>
              <a:t>Clin</a:t>
            </a:r>
            <a:r>
              <a:rPr lang="en-US" sz="900" i="1" dirty="0">
                <a:solidFill>
                  <a:prstClr val="black"/>
                </a:solidFill>
              </a:rPr>
              <a:t> </a:t>
            </a:r>
            <a:r>
              <a:rPr lang="en-US" sz="900" i="1" dirty="0" err="1">
                <a:solidFill>
                  <a:prstClr val="black"/>
                </a:solidFill>
              </a:rPr>
              <a:t>Gastroenterol</a:t>
            </a:r>
            <a:r>
              <a:rPr lang="en-US" sz="900" dirty="0">
                <a:solidFill>
                  <a:prstClr val="black"/>
                </a:solidFill>
              </a:rPr>
              <a:t>. 2007;41(1):5-18. </a:t>
            </a:r>
          </a:p>
          <a:p>
            <a:pPr marL="224325" indent="-224325" defTabSz="903941" fontAlgn="base">
              <a:spcAft>
                <a:spcPct val="0"/>
              </a:spcAft>
              <a:buFont typeface="+mj-lt"/>
              <a:buAutoNum type="arabicPeriod"/>
              <a:defRPr/>
            </a:pPr>
            <a:endParaRPr lang="en-US" sz="9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018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4FFD6-6966-B748-8F19-34B82ED349A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42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RESEZIONE DIGIUNO-ILEALE: Si perde la produzione di CCK e secretina </a:t>
            </a:r>
            <a:r>
              <a:rPr lang="it-IT" sz="1200" dirty="0">
                <a:sym typeface="Wingdings"/>
              </a:rPr>
              <a:t> </a:t>
            </a:r>
            <a:r>
              <a:rPr lang="it-IT" sz="1200" b="1" dirty="0">
                <a:solidFill>
                  <a:srgbClr val="FF0000"/>
                </a:solidFill>
                <a:sym typeface="Wingdings"/>
              </a:rPr>
              <a:t>IPERSECREZIONE  </a:t>
            </a:r>
          </a:p>
          <a:p>
            <a:r>
              <a:rPr lang="it-IT" sz="1200" b="1" dirty="0">
                <a:solidFill>
                  <a:srgbClr val="FF0000"/>
                </a:solidFill>
                <a:sym typeface="Wingdings"/>
              </a:rPr>
              <a:t>                                                                                    GASTRICA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A7974-DD97-4946-83FD-BACDE8F45F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02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96D2-4BED-514A-A6CF-A8E86FBF3C2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51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13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80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9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FF2584-CE7E-4C6D-8380-FC7EEAD1FA6D}" type="datetime1">
              <a:rPr lang="en-US" smtClean="0">
                <a:solidFill>
                  <a:srgbClr val="888B8D"/>
                </a:solidFill>
              </a:rPr>
              <a:pPr/>
              <a:t>9/27/18</a:t>
            </a:fld>
            <a:endParaRPr lang="en-US">
              <a:solidFill>
                <a:srgbClr val="888B8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0761" y="6524627"/>
            <a:ext cx="3770489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888B8D"/>
                </a:solidFill>
              </a:rPr>
              <a:t>Draft and Confidential - Has not undergone Legal or Compliance review.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1024211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3" y="357601"/>
            <a:ext cx="10680700" cy="4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6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8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3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2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40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91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20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29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23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6A0A-590A-D147-93E9-13102E120D09}" type="datetimeFigureOut">
              <a:rPr lang="it-IT" smtClean="0"/>
              <a:pPr/>
              <a:t>27/09/18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6A66-2193-0246-AD26-7C657F5C7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19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2808" y="1272208"/>
            <a:ext cx="8038896" cy="272646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40157" y="5269832"/>
            <a:ext cx="6117748" cy="127385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Dr.ssa Brigida </a:t>
            </a:r>
            <a:r>
              <a:rPr lang="it-IT" dirty="0" err="1"/>
              <a:t>Barberio</a:t>
            </a:r>
            <a:endParaRPr lang="it-IT" dirty="0"/>
          </a:p>
          <a:p>
            <a:r>
              <a:rPr lang="it-IT" dirty="0"/>
              <a:t>UOC di Gastroenterologia</a:t>
            </a:r>
          </a:p>
          <a:p>
            <a:r>
              <a:rPr lang="it-IT" dirty="0"/>
              <a:t>Università di Padova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0" y="193262"/>
            <a:ext cx="1758674" cy="176751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206489" y="1893258"/>
            <a:ext cx="78916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/>
              <a:t>Caso clinico</a:t>
            </a:r>
          </a:p>
          <a:p>
            <a:pPr algn="ctr"/>
            <a:r>
              <a:rPr lang="it-IT" sz="4800" i="1" dirty="0">
                <a:solidFill>
                  <a:srgbClr val="C00000"/>
                </a:solidFill>
              </a:rPr>
              <a:t>UN INTESTINO CORTO </a:t>
            </a:r>
          </a:p>
          <a:p>
            <a:pPr algn="ctr"/>
            <a:r>
              <a:rPr lang="it-IT" sz="4800" i="1" dirty="0">
                <a:solidFill>
                  <a:srgbClr val="C00000"/>
                </a:solidFill>
              </a:rPr>
              <a:t>E TESTARDO!</a:t>
            </a:r>
            <a:br>
              <a:rPr lang="it-IT" sz="4800" i="1" dirty="0">
                <a:solidFill>
                  <a:srgbClr val="C00000"/>
                </a:solidFill>
              </a:rPr>
            </a:br>
            <a:r>
              <a:rPr lang="it-IT" sz="4800" dirty="0"/>
              <a:t> </a:t>
            </a:r>
            <a:r>
              <a:rPr lang="it-IT" sz="2400" b="1" dirty="0">
                <a:solidFill>
                  <a:srgbClr val="0070C0"/>
                </a:solidFill>
              </a:rPr>
              <a:t>MODULO 1: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</a:rPr>
              <a:t>Intestino e Nutrizione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r="79249" b="3203"/>
          <a:stretch/>
        </p:blipFill>
        <p:spPr>
          <a:xfrm>
            <a:off x="10268990" y="213422"/>
            <a:ext cx="1689652" cy="175094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357433" y="636104"/>
            <a:ext cx="7626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Corso Residenziale </a:t>
            </a:r>
            <a:r>
              <a:rPr lang="it-IT" dirty="0" err="1"/>
              <a:t>Unigastro</a:t>
            </a:r>
            <a:r>
              <a:rPr lang="it-IT" dirty="0"/>
              <a:t>: “Alimentazione, nutrizione e apparato digerente: </a:t>
            </a:r>
          </a:p>
          <a:p>
            <a:pPr algn="ctr"/>
            <a:r>
              <a:rPr lang="it-IT" dirty="0"/>
              <a:t>Implicazioni nello stato di salute e di patologia”</a:t>
            </a:r>
          </a:p>
          <a:p>
            <a:pPr algn="ctr"/>
            <a:r>
              <a:rPr lang="it-IT" dirty="0"/>
              <a:t>Maratea, 12-14 Settembre 2018 </a:t>
            </a:r>
          </a:p>
        </p:txBody>
      </p:sp>
    </p:spTree>
    <p:extLst>
      <p:ext uri="{BB962C8B-B14F-4D97-AF65-F5344CB8AC3E}">
        <p14:creationId xmlns:p14="http://schemas.microsoft.com/office/powerpoint/2010/main" val="137014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7" y="1433016"/>
            <a:ext cx="6252179" cy="4566199"/>
          </a:xfrm>
        </p:spPr>
      </p:pic>
      <p:sp>
        <p:nvSpPr>
          <p:cNvPr id="4" name="Ovale 3"/>
          <p:cNvSpPr/>
          <p:nvPr/>
        </p:nvSpPr>
        <p:spPr>
          <a:xfrm>
            <a:off x="73926" y="54592"/>
            <a:ext cx="1637731" cy="137842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63835" y="589429"/>
            <a:ext cx="616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</a:rPr>
              <a:t>E la nostra paziente quale situazione presenta?</a:t>
            </a:r>
          </a:p>
        </p:txBody>
      </p:sp>
      <p:sp>
        <p:nvSpPr>
          <p:cNvPr id="8" name="Rettangolo 7"/>
          <p:cNvSpPr/>
          <p:nvPr/>
        </p:nvSpPr>
        <p:spPr>
          <a:xfrm>
            <a:off x="8229600" y="2755075"/>
            <a:ext cx="3431969" cy="127066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348353" y="3028206"/>
            <a:ext cx="3048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F0"/>
                </a:solidFill>
              </a:rPr>
              <a:t>Ma associata a plurime resezioni ileali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7030193" y="3325091"/>
            <a:ext cx="1460664" cy="5341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743200" y="3325091"/>
            <a:ext cx="556591" cy="1933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63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3256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</a:rPr>
              <a:t>Fasi post-operatorie della SBS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36541" y="1556793"/>
            <a:ext cx="4248472" cy="1200329"/>
          </a:xfrm>
          <a:prstGeom prst="rect">
            <a:avLst/>
          </a:prstGeom>
          <a:solidFill>
            <a:srgbClr val="D8E3F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/>
              <a:t>1. Fase acuta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Fino a 3-4 settimane dopo la resezione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Abbondanti perdite intestinali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dirty="0" err="1"/>
              <a:t>Ipergastrinemia</a:t>
            </a:r>
            <a:r>
              <a:rPr lang="it-IT" dirty="0"/>
              <a:t> e ipersecrezione gastrica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89620" y="3497124"/>
            <a:ext cx="4442015" cy="1477328"/>
          </a:xfrm>
          <a:prstGeom prst="rect">
            <a:avLst/>
          </a:prstGeom>
          <a:solidFill>
            <a:srgbClr val="D8E3F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b="1" dirty="0"/>
              <a:t>2. Fase di adattamento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1-2 anni dopo la resezione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Adattamenti strutturali e funzionali che aumentano l’efficienza </a:t>
            </a:r>
            <a:r>
              <a:rPr lang="it-IT" dirty="0" err="1"/>
              <a:t>assorbitiva</a:t>
            </a:r>
            <a:r>
              <a:rPr lang="it-IT" dirty="0"/>
              <a:t> dell’intestino</a:t>
            </a:r>
          </a:p>
        </p:txBody>
      </p:sp>
      <p:sp>
        <p:nvSpPr>
          <p:cNvPr id="8" name="Rettangolo 7"/>
          <p:cNvSpPr/>
          <p:nvPr/>
        </p:nvSpPr>
        <p:spPr>
          <a:xfrm>
            <a:off x="590411" y="5656787"/>
            <a:ext cx="4320480" cy="646331"/>
          </a:xfrm>
          <a:prstGeom prst="rect">
            <a:avLst/>
          </a:prstGeom>
          <a:solidFill>
            <a:srgbClr val="DBE5F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b="1" dirty="0"/>
              <a:t>3. Fase di mantenimento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 Insufficienza intestinale di gravità variabile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1775520" y="980728"/>
            <a:ext cx="2558974" cy="0"/>
          </a:xfrm>
          <a:prstGeom prst="line">
            <a:avLst/>
          </a:prstGeom>
          <a:ln w="88900">
            <a:solidFill>
              <a:srgbClr val="C2D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656274" y="956978"/>
            <a:ext cx="4896544" cy="0"/>
          </a:xfrm>
          <a:prstGeom prst="line">
            <a:avLst/>
          </a:prstGeom>
          <a:ln w="88900">
            <a:solidFill>
              <a:srgbClr val="C2D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6536765" y="33265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</a:rPr>
              <a:t>Obiettivi del supporto nutrizionale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126213" y="1558305"/>
            <a:ext cx="4104456" cy="1200329"/>
          </a:xfrm>
          <a:prstGeom prst="rect">
            <a:avLst/>
          </a:prstGeom>
          <a:solidFill>
            <a:srgbClr val="E1E9F3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/>
              <a:t>1. Fase acuta 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Prevenire I.R.A., disordine elettrolitici e dell’equilibrio acido-base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Infusione di liquidi ed elettroliti </a:t>
            </a:r>
            <a:r>
              <a:rPr lang="it-IT" dirty="0" err="1"/>
              <a:t>e.v.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613374" y="3559929"/>
            <a:ext cx="4453954" cy="1477328"/>
          </a:xfrm>
          <a:prstGeom prst="rect">
            <a:avLst/>
          </a:prstGeom>
          <a:solidFill>
            <a:srgbClr val="D8E3F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b="1" dirty="0"/>
              <a:t>2. Fase di adattamento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Mantenere un buono stato nutrizionale e stimolare l’adattamento intestinale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NPT domiciliare e alimentazione </a:t>
            </a:r>
            <a:r>
              <a:rPr lang="it-IT" i="1" dirty="0"/>
              <a:t>per </a:t>
            </a:r>
            <a:r>
              <a:rPr lang="it-IT" i="1" dirty="0" err="1"/>
              <a:t>os</a:t>
            </a:r>
            <a:r>
              <a:rPr lang="it-IT" dirty="0"/>
              <a:t>/sonda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128362" y="5580907"/>
            <a:ext cx="4680520" cy="923330"/>
          </a:xfrm>
          <a:prstGeom prst="rect">
            <a:avLst/>
          </a:prstGeom>
          <a:solidFill>
            <a:srgbClr val="DBE5F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b="1" dirty="0"/>
              <a:t>3. Fase di mantenimento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Prevenire carenze di macro e micronutrienti.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NPT domiciliare e alimentazione </a:t>
            </a:r>
            <a:r>
              <a:rPr lang="it-IT" i="1" dirty="0"/>
              <a:t>per </a:t>
            </a:r>
            <a:r>
              <a:rPr lang="it-IT" i="1" dirty="0" err="1"/>
              <a:t>os</a:t>
            </a:r>
            <a:r>
              <a:rPr lang="it-IT" dirty="0"/>
              <a:t>/sonda</a:t>
            </a: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10953" r="16700" b="11535"/>
          <a:stretch/>
        </p:blipFill>
        <p:spPr>
          <a:xfrm>
            <a:off x="4870174" y="3737114"/>
            <a:ext cx="1371600" cy="107342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6574" r="14585" b="11027"/>
          <a:stretch/>
        </p:blipFill>
        <p:spPr>
          <a:xfrm>
            <a:off x="6241774" y="3679004"/>
            <a:ext cx="1101792" cy="1199008"/>
          </a:xfrm>
          <a:prstGeom prst="rect">
            <a:avLst/>
          </a:prstGeom>
        </p:spPr>
      </p:pic>
      <p:sp>
        <p:nvSpPr>
          <p:cNvPr id="17" name="TextBox 10"/>
          <p:cNvSpPr txBox="1"/>
          <p:nvPr/>
        </p:nvSpPr>
        <p:spPr>
          <a:xfrm>
            <a:off x="4821393" y="3380887"/>
            <a:ext cx="124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176213" algn="l"/>
              </a:tabLst>
              <a:defRPr/>
            </a:pPr>
            <a:r>
              <a:rPr lang="en-US" sz="2000" b="1" dirty="0" err="1">
                <a:solidFill>
                  <a:srgbClr val="00507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Normale</a:t>
            </a:r>
            <a:endParaRPr lang="en-US" sz="2000" b="1" dirty="0">
              <a:solidFill>
                <a:srgbClr val="00507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6150789" y="3361007"/>
            <a:ext cx="158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176213" algn="l"/>
              </a:tabLst>
              <a:defRPr/>
            </a:pPr>
            <a:r>
              <a:rPr lang="en-US" sz="2000" b="1" dirty="0" err="1">
                <a:solidFill>
                  <a:srgbClr val="00507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Adattato</a:t>
            </a:r>
            <a:endParaRPr lang="en-US" sz="2000" b="1" dirty="0">
              <a:solidFill>
                <a:srgbClr val="00507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8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75520" y="260649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</a:rPr>
              <a:t>Assorbimento intestinale</a:t>
            </a:r>
          </a:p>
          <a:p>
            <a:r>
              <a:rPr lang="it-IT" sz="2800" dirty="0">
                <a:solidFill>
                  <a:srgbClr val="00B0F0"/>
                </a:solidFill>
              </a:rPr>
              <a:t>dei nutrienti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1847528" y="1196752"/>
            <a:ext cx="4896544" cy="0"/>
          </a:xfrm>
          <a:prstGeom prst="line">
            <a:avLst/>
          </a:prstGeom>
          <a:ln w="88900">
            <a:solidFill>
              <a:srgbClr val="C2D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Risultati immagini per nutrient absor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819" y="260648"/>
            <a:ext cx="4608512" cy="634972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053188" y="1988840"/>
            <a:ext cx="3528392" cy="1569660"/>
          </a:xfrm>
          <a:prstGeom prst="rect">
            <a:avLst/>
          </a:prstGeom>
          <a:solidFill>
            <a:srgbClr val="E1E9F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/>
              <a:t>Nella sindrome dell’intestino corto (SBS) la perdita di nutrienti, il quadro clinico e i provvedimenti dietetici dipendono dall’</a:t>
            </a:r>
            <a:r>
              <a:rPr lang="it-IT" b="1" dirty="0"/>
              <a:t>anatomia intestinale residua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49" y="3985978"/>
            <a:ext cx="4733007" cy="2196917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1947548" y="1318161"/>
            <a:ext cx="7897091" cy="4370120"/>
            <a:chOff x="1567543" y="1318161"/>
            <a:chExt cx="7897091" cy="4370120"/>
          </a:xfrm>
        </p:grpSpPr>
        <p:sp>
          <p:nvSpPr>
            <p:cNvPr id="2" name="CasellaDiTesto 1"/>
            <p:cNvSpPr txBox="1"/>
            <p:nvPr/>
          </p:nvSpPr>
          <p:spPr>
            <a:xfrm>
              <a:off x="1567543" y="1318161"/>
              <a:ext cx="7897091" cy="4370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208810" y="1727505"/>
              <a:ext cx="651955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800" b="1" dirty="0">
                  <a:solidFill>
                    <a:schemeClr val="bg1"/>
                  </a:solidFill>
                </a:rPr>
                <a:t>Ma spesso negli atti operatori non è riportata la lunghezza intestinale residua….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9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297" y="1769424"/>
            <a:ext cx="8756417" cy="4210039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73926" y="54592"/>
            <a:ext cx="1637731" cy="137842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731325" y="688769"/>
            <a:ext cx="797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B0F0"/>
                </a:solidFill>
              </a:rPr>
              <a:t>…..E la nostra paziente quanto intestino residuo ha? 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1151906" y="4821382"/>
            <a:ext cx="1235034" cy="1900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51313" y="150816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16.02.2010</a:t>
            </a:r>
          </a:p>
        </p:txBody>
      </p:sp>
    </p:spTree>
    <p:extLst>
      <p:ext uri="{BB962C8B-B14F-4D97-AF65-F5344CB8AC3E}">
        <p14:creationId xmlns:p14="http://schemas.microsoft.com/office/powerpoint/2010/main" val="123044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175" y="457199"/>
            <a:ext cx="8932928" cy="3241964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73926" y="54591"/>
            <a:ext cx="1794984" cy="157232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  <p:sp>
        <p:nvSpPr>
          <p:cNvPr id="7" name="Freccia in su 6"/>
          <p:cNvSpPr/>
          <p:nvPr/>
        </p:nvSpPr>
        <p:spPr>
          <a:xfrm>
            <a:off x="6068291" y="3699163"/>
            <a:ext cx="805266" cy="978408"/>
          </a:xfrm>
          <a:prstGeom prst="upArrow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600689" y="5035138"/>
            <a:ext cx="807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Ma quanto intestino è stato resecato????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6413" y="9846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20.11.2010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2600689" y="2425148"/>
            <a:ext cx="5251224" cy="19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3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Nutrizione enterale domiciliare</a:t>
            </a:r>
          </a:p>
          <a:p>
            <a:pPr>
              <a:buFontTx/>
              <a:buChar char="-"/>
            </a:pPr>
            <a:r>
              <a:rPr lang="it-IT" dirty="0" err="1"/>
              <a:t>Ensure</a:t>
            </a:r>
            <a:r>
              <a:rPr lang="it-IT" dirty="0"/>
              <a:t> Plus Advance</a:t>
            </a:r>
          </a:p>
          <a:p>
            <a:pPr>
              <a:buFontTx/>
              <a:buChar char="-"/>
            </a:pPr>
            <a:r>
              <a:rPr lang="it-IT" dirty="0" err="1"/>
              <a:t>Peptamen</a:t>
            </a:r>
            <a:endParaRPr lang="it-IT" dirty="0"/>
          </a:p>
          <a:p>
            <a:pPr>
              <a:buFontTx/>
              <a:buChar char="-"/>
            </a:pPr>
            <a:r>
              <a:rPr lang="it-IT" dirty="0" err="1"/>
              <a:t>Aminotrofic</a:t>
            </a:r>
            <a:r>
              <a:rPr lang="it-IT" dirty="0"/>
              <a:t> bustine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Totale: 2000 </a:t>
            </a:r>
            <a:r>
              <a:rPr lang="it-IT" dirty="0" err="1"/>
              <a:t>cal</a:t>
            </a:r>
            <a:r>
              <a:rPr lang="it-IT" dirty="0"/>
              <a:t> die</a:t>
            </a:r>
          </a:p>
        </p:txBody>
      </p:sp>
      <p:sp>
        <p:nvSpPr>
          <p:cNvPr id="5" name="Ovale 4"/>
          <p:cNvSpPr/>
          <p:nvPr/>
        </p:nvSpPr>
        <p:spPr>
          <a:xfrm>
            <a:off x="73926" y="54592"/>
            <a:ext cx="1637731" cy="137842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10195"/>
          <a:stretch/>
        </p:blipFill>
        <p:spPr>
          <a:xfrm>
            <a:off x="8939282" y="208354"/>
            <a:ext cx="2975213" cy="37929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16625" r="8255" b="17376"/>
          <a:stretch/>
        </p:blipFill>
        <p:spPr>
          <a:xfrm>
            <a:off x="6096000" y="4194862"/>
            <a:ext cx="3070748" cy="248389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16" y="457201"/>
            <a:ext cx="3132160" cy="31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2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58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4634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Terapia farmacologica domiciliare:</a:t>
            </a:r>
          </a:p>
          <a:p>
            <a:pPr>
              <a:buFontTx/>
              <a:buChar char="-"/>
            </a:pPr>
            <a:r>
              <a:rPr lang="it-IT" dirty="0" err="1"/>
              <a:t>Adalimumab</a:t>
            </a:r>
            <a:r>
              <a:rPr lang="it-IT" dirty="0"/>
              <a:t> 80 mg ogni 2 settimane</a:t>
            </a:r>
          </a:p>
          <a:p>
            <a:pPr>
              <a:buFontTx/>
              <a:buChar char="-"/>
            </a:pPr>
            <a:r>
              <a:rPr lang="it-IT" dirty="0" err="1"/>
              <a:t>Salazopirina</a:t>
            </a:r>
            <a:r>
              <a:rPr lang="it-IT" dirty="0"/>
              <a:t> 6 </a:t>
            </a:r>
            <a:r>
              <a:rPr lang="it-IT" dirty="0" err="1"/>
              <a:t>cp</a:t>
            </a:r>
            <a:r>
              <a:rPr lang="it-IT" dirty="0"/>
              <a:t> die</a:t>
            </a:r>
          </a:p>
          <a:p>
            <a:pPr>
              <a:buFontTx/>
              <a:buChar char="-"/>
            </a:pPr>
            <a:r>
              <a:rPr lang="it-IT" dirty="0" err="1"/>
              <a:t>Omeprazolo</a:t>
            </a:r>
            <a:r>
              <a:rPr lang="it-IT" dirty="0"/>
              <a:t> 20 mg 1 </a:t>
            </a:r>
            <a:r>
              <a:rPr lang="it-IT" dirty="0" err="1"/>
              <a:t>cp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Mag2 2 flaconi al giorno e una volta alla settimana </a:t>
            </a:r>
            <a:r>
              <a:rPr lang="it-IT" dirty="0" err="1"/>
              <a:t>ev</a:t>
            </a:r>
            <a:endParaRPr lang="it-IT" dirty="0"/>
          </a:p>
          <a:p>
            <a:pPr>
              <a:buFontTx/>
              <a:buChar char="-"/>
            </a:pPr>
            <a:r>
              <a:rPr lang="it-IT" dirty="0" err="1"/>
              <a:t>KCl</a:t>
            </a:r>
            <a:r>
              <a:rPr lang="it-IT" dirty="0"/>
              <a:t> Retard 1.2 mg x 2 volte die</a:t>
            </a:r>
          </a:p>
          <a:p>
            <a:pPr>
              <a:buFontTx/>
              <a:buChar char="-"/>
            </a:pPr>
            <a:r>
              <a:rPr lang="it-IT" dirty="0" err="1"/>
              <a:t>Loperamide</a:t>
            </a:r>
            <a:r>
              <a:rPr lang="it-IT" dirty="0"/>
              <a:t> 1 </a:t>
            </a:r>
            <a:r>
              <a:rPr lang="it-IT" dirty="0" err="1"/>
              <a:t>cp</a:t>
            </a:r>
            <a:r>
              <a:rPr lang="it-IT" dirty="0"/>
              <a:t> die</a:t>
            </a:r>
          </a:p>
          <a:p>
            <a:pPr>
              <a:buFontTx/>
              <a:buChar char="-"/>
            </a:pPr>
            <a:r>
              <a:rPr lang="it-IT" dirty="0" err="1"/>
              <a:t>Colestiramina</a:t>
            </a:r>
            <a:r>
              <a:rPr lang="it-IT" dirty="0"/>
              <a:t> bustine</a:t>
            </a:r>
          </a:p>
          <a:p>
            <a:pPr>
              <a:buFontTx/>
              <a:buChar char="-"/>
            </a:pPr>
            <a:r>
              <a:rPr lang="it-IT" dirty="0" err="1"/>
              <a:t>Ciproxin</a:t>
            </a:r>
            <a:r>
              <a:rPr lang="it-IT" dirty="0"/>
              <a:t> cicli di 10 giorni al mese</a:t>
            </a:r>
          </a:p>
          <a:p>
            <a:pPr>
              <a:buFontTx/>
              <a:buChar char="-"/>
            </a:pPr>
            <a:r>
              <a:rPr lang="it-IT" dirty="0" err="1"/>
              <a:t>Deltacortene</a:t>
            </a:r>
            <a:r>
              <a:rPr lang="it-IT" dirty="0"/>
              <a:t> 10 mg die </a:t>
            </a:r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73926" y="54592"/>
            <a:ext cx="1637731" cy="137842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</p:spTree>
    <p:extLst>
      <p:ext uri="{BB962C8B-B14F-4D97-AF65-F5344CB8AC3E}">
        <p14:creationId xmlns:p14="http://schemas.microsoft.com/office/powerpoint/2010/main" val="340663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213370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Gestione farmacologica della diarrea in SBS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31" y="828644"/>
            <a:ext cx="10155537" cy="571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 bwMode="auto">
          <a:xfrm>
            <a:off x="8476576" y="6255731"/>
            <a:ext cx="1459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400" dirty="0" err="1"/>
              <a:t>Kumpf</a:t>
            </a:r>
            <a:r>
              <a:rPr lang="it-IT" sz="1400" dirty="0"/>
              <a:t> JPEN 2014</a:t>
            </a:r>
            <a:endParaRPr lang="en-US" sz="1400" dirty="0"/>
          </a:p>
        </p:txBody>
      </p:sp>
      <p:sp>
        <p:nvSpPr>
          <p:cNvPr id="6" name="Freccia a sinistra 5"/>
          <p:cNvSpPr/>
          <p:nvPr/>
        </p:nvSpPr>
        <p:spPr>
          <a:xfrm rot="503260">
            <a:off x="6629400" y="1008991"/>
            <a:ext cx="978408" cy="3626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607808" y="766317"/>
            <a:ext cx="1574292" cy="1070305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810501" y="936295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20- 40 scariche die</a:t>
            </a:r>
          </a:p>
        </p:txBody>
      </p:sp>
    </p:spTree>
    <p:extLst>
      <p:ext uri="{BB962C8B-B14F-4D97-AF65-F5344CB8AC3E}">
        <p14:creationId xmlns:p14="http://schemas.microsoft.com/office/powerpoint/2010/main" val="207410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7055" y="24885"/>
            <a:ext cx="10515600" cy="1325563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OCTREOTIDE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3916" y="1127055"/>
            <a:ext cx="114193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Analogo a lunga durata della somatostatina </a:t>
            </a:r>
          </a:p>
          <a:p>
            <a:endParaRPr lang="it-IT" sz="3600" dirty="0"/>
          </a:p>
          <a:p>
            <a:r>
              <a:rPr lang="it-IT" sz="3600" dirty="0"/>
              <a:t>Riduce la diarrea attraverso meccanismi multipli: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FF0000"/>
                </a:solidFill>
              </a:rPr>
              <a:t>Inibisce la gastrina </a:t>
            </a:r>
            <a:r>
              <a:rPr lang="it-IT" sz="3600" dirty="0">
                <a:sym typeface="Wingdings"/>
              </a:rPr>
              <a:t> riduce l’ipersecrezione gastrica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FF0000"/>
                </a:solidFill>
              </a:rPr>
              <a:t>Inattiva l'</a:t>
            </a:r>
            <a:r>
              <a:rPr lang="it-IT" sz="3600" dirty="0" err="1">
                <a:solidFill>
                  <a:srgbClr val="FF0000"/>
                </a:solidFill>
              </a:rPr>
              <a:t>adenilato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 err="1">
                <a:solidFill>
                  <a:srgbClr val="FF0000"/>
                </a:solidFill>
              </a:rPr>
              <a:t>ciclasi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>
                <a:sym typeface="Wingdings"/>
              </a:rPr>
              <a:t> </a:t>
            </a:r>
            <a:r>
              <a:rPr lang="it-IT" sz="3600" dirty="0"/>
              <a:t> inibisce il passaggio degli ioni attraverso l'epitelio intestinale 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FF0000"/>
                </a:solidFill>
              </a:rPr>
              <a:t>Prolunga il tempo di transito intestinale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14" y="4316818"/>
            <a:ext cx="4087986" cy="254118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 bwMode="auto">
          <a:xfrm>
            <a:off x="13069" y="6234466"/>
            <a:ext cx="1459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400" dirty="0" err="1"/>
              <a:t>Kumpf</a:t>
            </a:r>
            <a:r>
              <a:rPr lang="it-IT" sz="1400" dirty="0"/>
              <a:t> JPEN 2014</a:t>
            </a:r>
            <a:endParaRPr lang="en-US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0" y="6515105"/>
            <a:ext cx="7076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Rees</a:t>
            </a:r>
            <a:r>
              <a:rPr lang="it-IT" sz="1400" dirty="0"/>
              <a:t> </a:t>
            </a:r>
            <a:r>
              <a:rPr lang="it-IT" sz="1400" dirty="0" err="1"/>
              <a:t>Parrish</a:t>
            </a:r>
            <a:r>
              <a:rPr lang="it-IT" sz="1400" dirty="0"/>
              <a:t> C, The </a:t>
            </a:r>
            <a:r>
              <a:rPr lang="it-IT" sz="1400" dirty="0" err="1"/>
              <a:t>Clinician’s</a:t>
            </a:r>
            <a:r>
              <a:rPr lang="it-IT" sz="1400" dirty="0"/>
              <a:t> Guide to Short </a:t>
            </a:r>
            <a:r>
              <a:rPr lang="it-IT" sz="1400" dirty="0" err="1"/>
              <a:t>Bowel</a:t>
            </a:r>
            <a:r>
              <a:rPr lang="it-IT" sz="1400" dirty="0"/>
              <a:t> </a:t>
            </a:r>
            <a:r>
              <a:rPr lang="it-IT" sz="1400" dirty="0" err="1"/>
              <a:t>Syndrome</a:t>
            </a:r>
            <a:r>
              <a:rPr lang="it-IT" sz="1400" dirty="0"/>
              <a:t>, </a:t>
            </a:r>
            <a:r>
              <a:rPr lang="it-IT" sz="1400" dirty="0" err="1"/>
              <a:t>Pratical</a:t>
            </a:r>
            <a:r>
              <a:rPr lang="it-IT" sz="1400" dirty="0"/>
              <a:t> </a:t>
            </a:r>
            <a:r>
              <a:rPr lang="it-IT" sz="1400" dirty="0" err="1"/>
              <a:t>Gastroenterology</a:t>
            </a:r>
            <a:r>
              <a:rPr lang="it-IT" sz="1400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178887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3926" y="54592"/>
            <a:ext cx="1637731" cy="137842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76750" y="723900"/>
            <a:ext cx="6781800" cy="129540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OCTREOTIDE </a:t>
            </a:r>
          </a:p>
          <a:p>
            <a:pPr algn="ctr"/>
            <a:r>
              <a:rPr lang="it-IT" sz="3200" b="1" dirty="0"/>
              <a:t>da Dicembre 2015 a Febbraio 2016</a:t>
            </a:r>
          </a:p>
        </p:txBody>
      </p:sp>
      <p:sp>
        <p:nvSpPr>
          <p:cNvPr id="7" name="Freccia giù 6"/>
          <p:cNvSpPr/>
          <p:nvPr/>
        </p:nvSpPr>
        <p:spPr>
          <a:xfrm>
            <a:off x="7143750" y="2190750"/>
            <a:ext cx="1570482" cy="1435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905500" y="3778758"/>
            <a:ext cx="431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/>
              <a:t>ALVO IMMODIFICATO</a:t>
            </a:r>
            <a:endParaRPr lang="it-IT" sz="36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6300" y="164799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Donna, 65 anni</a:t>
            </a:r>
          </a:p>
          <a:p>
            <a:r>
              <a:rPr lang="it-IT" dirty="0"/>
              <a:t>Malattia di </a:t>
            </a:r>
            <a:r>
              <a:rPr lang="it-IT" dirty="0" err="1"/>
              <a:t>Crohn</a:t>
            </a:r>
            <a:r>
              <a:rPr lang="it-IT" dirty="0"/>
              <a:t> ileocolica a fenotipo stenosante e fistolizzante dal 1991</a:t>
            </a:r>
          </a:p>
          <a:p>
            <a:r>
              <a:rPr lang="it-IT" dirty="0"/>
              <a:t>Portatrice di anastomosi ileo-colica</a:t>
            </a:r>
          </a:p>
          <a:p>
            <a:r>
              <a:rPr lang="it-IT" u="sng" dirty="0"/>
              <a:t>8 interventi chirurgici di resezione intestinale</a:t>
            </a:r>
            <a:r>
              <a:rPr lang="it-IT" dirty="0"/>
              <a:t>. L’ultimo nel 2010. </a:t>
            </a:r>
          </a:p>
          <a:p>
            <a:r>
              <a:rPr lang="it-IT" dirty="0"/>
              <a:t>Sindrome aderenziale</a:t>
            </a:r>
          </a:p>
          <a:p>
            <a:r>
              <a:rPr lang="it-IT" dirty="0"/>
              <a:t>Portatrice di fistola retto-vaginale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Comorbidità</a:t>
            </a:r>
            <a:r>
              <a:rPr lang="it-IT" dirty="0"/>
              <a:t>:</a:t>
            </a:r>
          </a:p>
          <a:p>
            <a:pPr>
              <a:buFontTx/>
              <a:buChar char="-"/>
            </a:pPr>
            <a:r>
              <a:rPr lang="it-IT" dirty="0"/>
              <a:t>Ipertensione arteriosa</a:t>
            </a:r>
          </a:p>
          <a:p>
            <a:pPr>
              <a:buFontTx/>
              <a:buChar char="-"/>
            </a:pPr>
            <a:r>
              <a:rPr lang="it-IT" dirty="0"/>
              <a:t>Osteoporosi </a:t>
            </a:r>
          </a:p>
        </p:txBody>
      </p:sp>
      <p:sp>
        <p:nvSpPr>
          <p:cNvPr id="4" name="Ovale 3"/>
          <p:cNvSpPr/>
          <p:nvPr/>
        </p:nvSpPr>
        <p:spPr>
          <a:xfrm>
            <a:off x="73926" y="54592"/>
            <a:ext cx="1637731" cy="137842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968831" y="534391"/>
            <a:ext cx="545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B0F0"/>
                </a:solidFill>
              </a:rPr>
              <a:t>Caso clinico ambulatoriale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356" y="3795287"/>
            <a:ext cx="3733444" cy="2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4682" y="365125"/>
            <a:ext cx="8891954" cy="983029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NUOVE OPZIONI TERAPEUTICHE???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74" y="1627632"/>
            <a:ext cx="5494651" cy="49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9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3926" y="54592"/>
            <a:ext cx="1637731" cy="137842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86300" y="723900"/>
            <a:ext cx="6781800" cy="129540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TEDUGLUTIDE </a:t>
            </a:r>
          </a:p>
          <a:p>
            <a:pPr algn="ctr"/>
            <a:r>
              <a:rPr lang="it-IT" sz="3200" b="1" dirty="0"/>
              <a:t>da Marzo 2016</a:t>
            </a:r>
          </a:p>
        </p:txBody>
      </p:sp>
      <p:sp>
        <p:nvSpPr>
          <p:cNvPr id="7" name="Freccia giù 6"/>
          <p:cNvSpPr/>
          <p:nvPr/>
        </p:nvSpPr>
        <p:spPr>
          <a:xfrm>
            <a:off x="7448550" y="2190750"/>
            <a:ext cx="1570482" cy="1435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581403" y="3778758"/>
            <a:ext cx="5973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b="1" dirty="0"/>
              <a:t>Da 20-40 evacuazioni a 4 evacuazioni die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b="1" dirty="0"/>
              <a:t>Aumento ponderale di 6 kg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b="1" dirty="0"/>
              <a:t>Riduzione di più del 50% della nutrizione enterale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b="1" dirty="0"/>
              <a:t>Riduzione frequenza </a:t>
            </a:r>
            <a:r>
              <a:rPr lang="it-IT" sz="2400" b="1" dirty="0" err="1"/>
              <a:t>supplementazioni</a:t>
            </a:r>
            <a:r>
              <a:rPr lang="it-IT" sz="2400" b="1" dirty="0"/>
              <a:t> elettrolitiche </a:t>
            </a:r>
            <a:r>
              <a:rPr lang="it-IT" sz="2400" b="1" dirty="0" err="1"/>
              <a:t>ev</a:t>
            </a:r>
            <a:endParaRPr lang="it-IT" sz="2400" b="1" dirty="0"/>
          </a:p>
          <a:p>
            <a:pPr algn="ctr"/>
            <a:endParaRPr lang="it-IT" sz="3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0"/>
            <a:ext cx="5430921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4996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TEDUGLUTIDE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70560"/>
            <a:ext cx="10515600" cy="470640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dirty="0"/>
              <a:t>Analogo al </a:t>
            </a:r>
            <a:r>
              <a:rPr lang="it-IT" b="1" dirty="0">
                <a:solidFill>
                  <a:srgbClr val="00B0F0"/>
                </a:solidFill>
              </a:rPr>
              <a:t>peptide </a:t>
            </a:r>
            <a:r>
              <a:rPr lang="it-IT" b="1" dirty="0" err="1">
                <a:solidFill>
                  <a:srgbClr val="00B0F0"/>
                </a:solidFill>
              </a:rPr>
              <a:t>glucagone</a:t>
            </a:r>
            <a:r>
              <a:rPr lang="it-IT" b="1" dirty="0">
                <a:solidFill>
                  <a:srgbClr val="00B0F0"/>
                </a:solidFill>
              </a:rPr>
              <a:t>-simile 2 (GLP-2)</a:t>
            </a:r>
          </a:p>
          <a:p>
            <a:pPr algn="just">
              <a:buFontTx/>
              <a:buChar char="-"/>
            </a:pPr>
            <a:r>
              <a:rPr lang="it-IT" dirty="0"/>
              <a:t>Come GLP-2, TED costituita da una catena di 33 aa, MA in posizione 2 </a:t>
            </a:r>
            <a:r>
              <a:rPr lang="it-IT" dirty="0" err="1"/>
              <a:t>N-term</a:t>
            </a:r>
            <a:r>
              <a:rPr lang="it-IT" dirty="0"/>
              <a:t> ALA sostituita da GLY</a:t>
            </a:r>
            <a:r>
              <a:rPr lang="it-IT" dirty="0">
                <a:sym typeface="Wingdings"/>
              </a:rPr>
              <a:t> </a:t>
            </a:r>
            <a:r>
              <a:rPr lang="it-IT" dirty="0"/>
              <a:t>resistenza alla degradazione da parte dell’enzima </a:t>
            </a:r>
            <a:r>
              <a:rPr lang="it-IT" dirty="0" err="1"/>
              <a:t>dipeptidil</a:t>
            </a:r>
            <a:r>
              <a:rPr lang="it-IT" dirty="0"/>
              <a:t> peptidasi-IV (DPP-IV) </a:t>
            </a:r>
            <a:r>
              <a:rPr lang="it-IT" dirty="0">
                <a:sym typeface="Wingdings"/>
              </a:rPr>
              <a:t> </a:t>
            </a:r>
            <a:r>
              <a:rPr lang="it-IT" b="1" dirty="0">
                <a:solidFill>
                  <a:srgbClr val="00B050"/>
                </a:solidFill>
                <a:sym typeface="Wingdings"/>
              </a:rPr>
              <a:t>maggiore emivita</a:t>
            </a:r>
            <a:r>
              <a:rPr lang="it-IT" dirty="0">
                <a:sym typeface="Wingdings"/>
              </a:rPr>
              <a:t>.</a:t>
            </a:r>
          </a:p>
          <a:p>
            <a:pPr algn="just">
              <a:buFontTx/>
              <a:buChar char="-"/>
            </a:pPr>
            <a:endParaRPr lang="it-IT" dirty="0">
              <a:sym typeface="Wingdings"/>
            </a:endParaRPr>
          </a:p>
          <a:p>
            <a:pPr algn="just">
              <a:buFontTx/>
              <a:buChar char="-"/>
            </a:pPr>
            <a:r>
              <a:rPr lang="it-IT" dirty="0"/>
              <a:t>Approvata da FDA ed EMA (30 agosto 2012 con il nome di </a:t>
            </a:r>
            <a:r>
              <a:rPr lang="it-IT" dirty="0" err="1"/>
              <a:t>Revestive</a:t>
            </a:r>
            <a:r>
              <a:rPr lang="it-IT" dirty="0"/>
              <a:t>) per il trattamento della SBS in pazienti adulti dipendenti da NP. </a:t>
            </a:r>
          </a:p>
          <a:p>
            <a:pPr marL="0" indent="0" algn="just">
              <a:buNone/>
            </a:pPr>
            <a:r>
              <a:rPr lang="it-IT" b="1" dirty="0"/>
              <a:t>	        Da maggio 2018 in commercio in Italia</a:t>
            </a:r>
          </a:p>
          <a:p>
            <a:pPr marL="0" indent="0" algn="just">
              <a:buNone/>
            </a:pPr>
            <a:endParaRPr lang="it-IT" b="1" dirty="0">
              <a:sym typeface="Wingdings"/>
            </a:endParaRPr>
          </a:p>
          <a:p>
            <a:pPr algn="just">
              <a:buFontTx/>
              <a:buChar char="-"/>
            </a:pPr>
            <a:r>
              <a:rPr lang="it-IT" b="1" dirty="0">
                <a:solidFill>
                  <a:srgbClr val="00B050"/>
                </a:solidFill>
                <a:sym typeface="Wingdings"/>
              </a:rPr>
              <a:t>Dosaggio: </a:t>
            </a:r>
            <a:r>
              <a:rPr lang="it-IT" b="1" dirty="0">
                <a:solidFill>
                  <a:srgbClr val="00B050"/>
                </a:solidFill>
              </a:rPr>
              <a:t>0.05 mg/kg sc una volta die </a:t>
            </a:r>
            <a:r>
              <a:rPr lang="it-IT" dirty="0"/>
              <a:t>(ridurre del 50% in caso di IR)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694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TEDUGLUTIDE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57867"/>
            <a:ext cx="10515600" cy="46190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err="1"/>
              <a:t>Teduglutide</a:t>
            </a:r>
            <a:r>
              <a:rPr lang="it-IT" dirty="0"/>
              <a:t>, agendo in maniera simile al GLP-2:</a:t>
            </a:r>
          </a:p>
          <a:p>
            <a:pPr marL="0" indent="0" algn="ctr">
              <a:buNone/>
            </a:pPr>
            <a:r>
              <a:rPr lang="it-IT" dirty="0"/>
              <a:t>accresce l’assorbimento intestinale </a:t>
            </a:r>
            <a:r>
              <a:rPr lang="it-IT" b="1" dirty="0">
                <a:solidFill>
                  <a:srgbClr val="00B050"/>
                </a:solidFill>
              </a:rPr>
              <a:t>favorendo un incremento del flusso di sangue da e verso l’intestino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>
                <a:solidFill>
                  <a:srgbClr val="00B050"/>
                </a:solidFill>
              </a:rPr>
              <a:t>diminuendo la velocità</a:t>
            </a:r>
            <a:r>
              <a:rPr lang="it-IT" dirty="0"/>
              <a:t> alla quale il cibo passa attraverso l’intestino </a:t>
            </a:r>
          </a:p>
          <a:p>
            <a:pPr algn="ctr"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>
                <a:solidFill>
                  <a:srgbClr val="00B050"/>
                </a:solidFill>
              </a:rPr>
              <a:t>riducendo la secrezione acida nello stomaco</a:t>
            </a:r>
            <a:r>
              <a:rPr lang="it-IT" dirty="0"/>
              <a:t>, che può interferire con l’assorbimento a livello intestinale</a:t>
            </a:r>
          </a:p>
        </p:txBody>
      </p:sp>
      <p:sp>
        <p:nvSpPr>
          <p:cNvPr id="4" name="Freccia giù 3"/>
          <p:cNvSpPr/>
          <p:nvPr/>
        </p:nvSpPr>
        <p:spPr>
          <a:xfrm>
            <a:off x="5554133" y="2924701"/>
            <a:ext cx="789432" cy="728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giù 4"/>
          <p:cNvSpPr/>
          <p:nvPr/>
        </p:nvSpPr>
        <p:spPr>
          <a:xfrm>
            <a:off x="5554133" y="4368799"/>
            <a:ext cx="789432" cy="728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874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916620" y="3299669"/>
            <a:ext cx="4079634" cy="328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16620" y="3505196"/>
            <a:ext cx="4079634" cy="4337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it-IT" b="1" dirty="0"/>
              <a:t>Risposta clinica: riduzione &gt;20% del volume NPT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6846" r="11456"/>
          <a:stretch/>
        </p:blipFill>
        <p:spPr>
          <a:xfrm>
            <a:off x="586161" y="3259017"/>
            <a:ext cx="6236678" cy="35989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690338" y="3845166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TED/TED 89% (n=33/37)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713785" y="459543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PBO/TED 46% (n=18/39)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748955" y="5486388"/>
            <a:ext cx="221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NT/TED 50% (n=6/12)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t="10998"/>
          <a:stretch/>
        </p:blipFill>
        <p:spPr>
          <a:xfrm>
            <a:off x="1230923" y="1"/>
            <a:ext cx="9015047" cy="25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56" y="2459889"/>
            <a:ext cx="5111261" cy="43199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230" y="0"/>
            <a:ext cx="8217877" cy="240909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504709" y="2992582"/>
            <a:ext cx="5278582" cy="32004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839233" y="3234267"/>
            <a:ext cx="47981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Risposta clinica: riduzione &gt;20% del volume NPT</a:t>
            </a:r>
          </a:p>
          <a:p>
            <a:endParaRPr lang="it-IT" b="1" dirty="0"/>
          </a:p>
          <a:p>
            <a:r>
              <a:rPr lang="it-IT" dirty="0"/>
              <a:t>TED 63% (27/43) vs PBO 30% (13/43)</a:t>
            </a:r>
          </a:p>
          <a:p>
            <a:endParaRPr lang="it-IT" dirty="0"/>
          </a:p>
          <a:p>
            <a:r>
              <a:rPr lang="it-IT" b="1" dirty="0"/>
              <a:t>Riduzione volume NPT alla 24 settimana </a:t>
            </a:r>
          </a:p>
          <a:p>
            <a:endParaRPr lang="it-IT" b="1" dirty="0"/>
          </a:p>
          <a:p>
            <a:r>
              <a:rPr lang="it-IT" dirty="0"/>
              <a:t>TED </a:t>
            </a:r>
            <a:r>
              <a:rPr lang="it-IT" dirty="0">
                <a:sym typeface="Wingdings"/>
              </a:rPr>
              <a:t>4.4 </a:t>
            </a:r>
            <a:r>
              <a:rPr lang="it-IT" dirty="0">
                <a:sym typeface="Symbol" charset="2"/>
              </a:rPr>
              <a:t></a:t>
            </a:r>
            <a:r>
              <a:rPr lang="it-IT" dirty="0"/>
              <a:t> </a:t>
            </a:r>
            <a:r>
              <a:rPr lang="it-IT" dirty="0">
                <a:sym typeface="Wingdings"/>
              </a:rPr>
              <a:t>3.8 L/</a:t>
            </a:r>
            <a:r>
              <a:rPr lang="it-IT" dirty="0" err="1">
                <a:sym typeface="Wingdings"/>
              </a:rPr>
              <a:t>wk</a:t>
            </a:r>
            <a:r>
              <a:rPr lang="it-IT" dirty="0">
                <a:sym typeface="Wingdings"/>
              </a:rPr>
              <a:t> (baseline</a:t>
            </a:r>
            <a:r>
              <a:rPr lang="it-IT" dirty="0"/>
              <a:t>12.9 </a:t>
            </a:r>
            <a:r>
              <a:rPr lang="it-IT" dirty="0">
                <a:sym typeface="Symbol" charset="2"/>
              </a:rPr>
              <a:t></a:t>
            </a:r>
            <a:r>
              <a:rPr lang="it-IT" dirty="0"/>
              <a:t> 7.8 L/</a:t>
            </a:r>
            <a:r>
              <a:rPr lang="it-IT" dirty="0" err="1"/>
              <a:t>wk</a:t>
            </a:r>
            <a:r>
              <a:rPr lang="it-IT" dirty="0"/>
              <a:t>) </a:t>
            </a:r>
            <a:endParaRPr lang="it-IT" dirty="0">
              <a:sym typeface="Wingdings"/>
            </a:endParaRPr>
          </a:p>
          <a:p>
            <a:r>
              <a:rPr lang="it-IT" dirty="0"/>
              <a:t>PBO 2.3 </a:t>
            </a:r>
            <a:r>
              <a:rPr lang="it-IT" dirty="0">
                <a:sym typeface="Symbol" charset="2"/>
              </a:rPr>
              <a:t></a:t>
            </a:r>
            <a:r>
              <a:rPr lang="it-IT" dirty="0"/>
              <a:t> 2.7 </a:t>
            </a:r>
            <a:r>
              <a:rPr lang="it-IT" dirty="0">
                <a:sym typeface="Wingdings"/>
              </a:rPr>
              <a:t>(baseline </a:t>
            </a:r>
            <a:r>
              <a:rPr lang="it-IT" dirty="0"/>
              <a:t>13.2 </a:t>
            </a:r>
            <a:r>
              <a:rPr lang="it-IT" dirty="0">
                <a:sym typeface="Symbol" charset="2"/>
              </a:rPr>
              <a:t></a:t>
            </a:r>
            <a:r>
              <a:rPr lang="it-IT" dirty="0"/>
              <a:t> 7.4 L/</a:t>
            </a:r>
            <a:r>
              <a:rPr lang="it-IT" dirty="0" err="1"/>
              <a:t>wk</a:t>
            </a:r>
            <a:r>
              <a:rPr lang="it-IT" dirty="0"/>
              <a:t> 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15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Conclusioni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29394" y="1805050"/>
            <a:ext cx="103315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Non sempre le definizioni e classificazioni di malattia da letteratura scientifica riescono ad inquadrare il paziente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Gestione multidisciplinare </a:t>
            </a:r>
            <a:r>
              <a:rPr lang="it-IT" sz="2800" dirty="0"/>
              <a:t>del paziente con SBS: gastroenterologica, internistica, chirurgica, nutrizionistica/</a:t>
            </a:r>
            <a:r>
              <a:rPr lang="it-IT" sz="2800" dirty="0" err="1"/>
              <a:t>dietistica</a:t>
            </a:r>
            <a:r>
              <a:rPr lang="it-IT" sz="2800" dirty="0"/>
              <a:t>, psicologica/psichiatrica.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834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3063"/>
          <a:stretch/>
        </p:blipFill>
        <p:spPr>
          <a:xfrm>
            <a:off x="2820834" y="1462617"/>
            <a:ext cx="6550331" cy="4233334"/>
          </a:xfrm>
        </p:spPr>
      </p:pic>
      <p:sp>
        <p:nvSpPr>
          <p:cNvPr id="7" name="Rettangolo 6"/>
          <p:cNvSpPr/>
          <p:nvPr/>
        </p:nvSpPr>
        <p:spPr>
          <a:xfrm>
            <a:off x="2174034" y="373312"/>
            <a:ext cx="7674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506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2560" y="305750"/>
            <a:ext cx="9121239" cy="1067891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Quadro clinico e </a:t>
            </a:r>
            <a:r>
              <a:rPr lang="it-IT" sz="3600" b="1" dirty="0" err="1">
                <a:solidFill>
                  <a:srgbClr val="00B0F0"/>
                </a:solidFill>
              </a:rPr>
              <a:t>bioumorale</a:t>
            </a:r>
            <a:r>
              <a:rPr lang="it-IT" sz="36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/>
              <a:t>Visita ambulatoriale Novembre 2015: </a:t>
            </a:r>
          </a:p>
          <a:p>
            <a:pPr>
              <a:buFontTx/>
              <a:buChar char="-"/>
            </a:pPr>
            <a:r>
              <a:rPr lang="it-IT" dirty="0"/>
              <a:t>Dalle 20 alle 40 evacuazioni die di feci liquide non </a:t>
            </a:r>
            <a:r>
              <a:rPr lang="it-IT" dirty="0" err="1"/>
              <a:t>mucoematiche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Peso corporeo 44 Kg, altezza 1.65 cm</a:t>
            </a:r>
          </a:p>
          <a:p>
            <a:pPr>
              <a:buFontTx/>
              <a:buChar char="-"/>
            </a:pPr>
            <a:r>
              <a:rPr lang="it-IT" dirty="0" err="1"/>
              <a:t>Ipomagnesemia</a:t>
            </a:r>
            <a:r>
              <a:rPr lang="it-IT" dirty="0"/>
              <a:t>, </a:t>
            </a:r>
            <a:r>
              <a:rPr lang="it-IT" dirty="0" err="1"/>
              <a:t>ipokaliemia</a:t>
            </a:r>
            <a:r>
              <a:rPr lang="it-IT" dirty="0"/>
              <a:t>, ipocalcemia con necessità di </a:t>
            </a:r>
            <a:r>
              <a:rPr lang="it-IT" dirty="0" err="1"/>
              <a:t>supplementazione</a:t>
            </a:r>
            <a:r>
              <a:rPr lang="it-IT" dirty="0"/>
              <a:t> </a:t>
            </a:r>
            <a:r>
              <a:rPr lang="it-IT" dirty="0" err="1"/>
              <a:t>ev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Acidosi metabolica ricorrente</a:t>
            </a:r>
          </a:p>
          <a:p>
            <a:pPr>
              <a:buFontTx/>
              <a:buChar char="-"/>
            </a:pPr>
            <a:r>
              <a:rPr lang="it-IT" dirty="0"/>
              <a:t>In nutrizione enterale poiché la nutrizione per </a:t>
            </a:r>
            <a:r>
              <a:rPr lang="it-IT" dirty="0" err="1"/>
              <a:t>os</a:t>
            </a:r>
            <a:r>
              <a:rPr lang="it-IT" dirty="0"/>
              <a:t> aumentava le evacuazioni giornaliere</a:t>
            </a:r>
          </a:p>
        </p:txBody>
      </p:sp>
      <p:sp>
        <p:nvSpPr>
          <p:cNvPr id="4" name="Ovale 3"/>
          <p:cNvSpPr/>
          <p:nvPr/>
        </p:nvSpPr>
        <p:spPr>
          <a:xfrm>
            <a:off x="73926" y="54592"/>
            <a:ext cx="1637731" cy="137842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</p:spTree>
    <p:extLst>
      <p:ext uri="{BB962C8B-B14F-4D97-AF65-F5344CB8AC3E}">
        <p14:creationId xmlns:p14="http://schemas.microsoft.com/office/powerpoint/2010/main" val="106290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3926" y="54592"/>
            <a:ext cx="1637731" cy="137842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Caso Clinico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830407" y="532885"/>
            <a:ext cx="82517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Possiamo parlare di sindrome da intestino corto?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19" y="3005571"/>
            <a:ext cx="44577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SDR INTESTINO CORTO 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b="1" dirty="0">
                <a:solidFill>
                  <a:schemeClr val="accent1"/>
                </a:solidFill>
              </a:rPr>
              <a:t>(SBS: Short </a:t>
            </a:r>
            <a:r>
              <a:rPr lang="it-IT" b="1" dirty="0" err="1">
                <a:solidFill>
                  <a:schemeClr val="accent1"/>
                </a:solidFill>
              </a:rPr>
              <a:t>Bowel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Syndrome</a:t>
            </a:r>
            <a:r>
              <a:rPr lang="it-IT" b="1" dirty="0">
                <a:solidFill>
                  <a:schemeClr val="accent1"/>
                </a:solidFill>
              </a:rPr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Per SBS si intende una forma di malassorbimento dovuta all’assenza di un tratto di intestino tenue. La lunghezza dell’intestino tenue nell’</a:t>
            </a:r>
            <a:r>
              <a:rPr lang="it-IT" dirty="0" err="1"/>
              <a:t>uo</a:t>
            </a:r>
            <a:r>
              <a:rPr lang="it-IT" dirty="0"/>
              <a:t>- </a:t>
            </a:r>
            <a:r>
              <a:rPr lang="it-IT" dirty="0" err="1"/>
              <a:t>mo</a:t>
            </a:r>
            <a:r>
              <a:rPr lang="it-IT" dirty="0"/>
              <a:t> varia da 3 a 8 m. </a:t>
            </a:r>
            <a:r>
              <a:rPr lang="it-IT" u="sng" dirty="0"/>
              <a:t>La SBS si sviluppa quando la lunghezza del tenue residuo è inferiore a 200 cm senza colon in sede e inferiore a 50 cm con il colon.</a:t>
            </a:r>
            <a:r>
              <a:rPr lang="it-IT" b="1" dirty="0"/>
              <a:t> </a:t>
            </a:r>
            <a:r>
              <a:rPr lang="it-IT" sz="1400" dirty="0" err="1"/>
              <a:t>Buchman</a:t>
            </a:r>
            <a:r>
              <a:rPr lang="it-IT" sz="1400" dirty="0"/>
              <a:t> AL, </a:t>
            </a:r>
            <a:r>
              <a:rPr lang="it-IT" sz="1400" i="1" dirty="0" err="1"/>
              <a:t>Gastroenterology</a:t>
            </a:r>
            <a:r>
              <a:rPr lang="it-IT" sz="1400" i="1" dirty="0"/>
              <a:t> </a:t>
            </a:r>
            <a:r>
              <a:rPr lang="it-IT" sz="1400" dirty="0"/>
              <a:t>2003; 124: 1111-34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59466" y="4900216"/>
            <a:ext cx="2692400" cy="17441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200" b="1" dirty="0"/>
              <a:t>   CONGENITA</a:t>
            </a:r>
          </a:p>
        </p:txBody>
      </p:sp>
      <p:sp>
        <p:nvSpPr>
          <p:cNvPr id="5" name="Rettangolo 4"/>
          <p:cNvSpPr/>
          <p:nvPr/>
        </p:nvSpPr>
        <p:spPr>
          <a:xfrm>
            <a:off x="7412565" y="4931565"/>
            <a:ext cx="2692400" cy="17441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dirty="0"/>
              <a:t>      ACQUISITA  </a:t>
            </a:r>
          </a:p>
        </p:txBody>
      </p:sp>
      <p:sp>
        <p:nvSpPr>
          <p:cNvPr id="14" name="Freccia giù 13"/>
          <p:cNvSpPr/>
          <p:nvPr/>
        </p:nvSpPr>
        <p:spPr>
          <a:xfrm>
            <a:off x="2551683" y="3952209"/>
            <a:ext cx="941832" cy="931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giù 14"/>
          <p:cNvSpPr/>
          <p:nvPr/>
        </p:nvSpPr>
        <p:spPr>
          <a:xfrm>
            <a:off x="8241276" y="3944646"/>
            <a:ext cx="941832" cy="931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61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AU" sz="3200" b="1" dirty="0">
                <a:solidFill>
                  <a:schemeClr val="accent1"/>
                </a:solidFill>
              </a:rPr>
              <a:t>SBS - </a:t>
            </a:r>
            <a:r>
              <a:rPr lang="en-US" sz="3200" b="1" dirty="0" err="1">
                <a:solidFill>
                  <a:schemeClr val="accent1"/>
                </a:solidFill>
              </a:rPr>
              <a:t>Caratteristiche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cliniche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2314" name="Group 26"/>
          <p:cNvGraphicFramePr>
            <a:graphicFrameLocks noGrp="1"/>
          </p:cNvGraphicFramePr>
          <p:nvPr>
            <p:ph type="tbl" idx="4294967295"/>
            <p:extLst/>
          </p:nvPr>
        </p:nvGraphicFramePr>
        <p:xfrm>
          <a:off x="2104288" y="1470224"/>
          <a:ext cx="7894264" cy="3926359"/>
        </p:xfrm>
        <a:graphic>
          <a:graphicData uri="http://schemas.openxmlformats.org/drawingml/2006/table">
            <a:tbl>
              <a:tblPr/>
              <a:tblGrid>
                <a:gridCol w="395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5A8B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Malassorbimento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e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squilibrio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fluido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elettrolitico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E39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9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9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5A8B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Carenza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di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nutrienti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vitamine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e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minerali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9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9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9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773">
                <a:tc>
                  <a:txBody>
                    <a:bodyPr/>
                    <a:lstStyle/>
                    <a:p>
                      <a:pPr marL="290513" marR="0" lvl="0" indent="-2905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Malnutrizione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1,2 </a:t>
                      </a:r>
                    </a:p>
                    <a:p>
                      <a:pPr marL="290513" marR="0" lvl="0" indent="-2905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Diarrea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2,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290513" marR="0" lvl="0" indent="-2905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Perdita di peso,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affaticamento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malessere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letargia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e stanchezza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  <a:p>
                      <a:pPr marL="290513" marR="0" lvl="0" indent="-2905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Gravi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complicazioni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possono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rendere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difficile la vita  quotidiana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  <a:p>
                      <a:pPr marL="290513" marR="0" lvl="0" indent="-2905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Dolore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addominale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9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Carenza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vitamine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lliposolubili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(A, D, E, K) 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della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vitamina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B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;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Carenza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vitamine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idrosolubili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meno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comune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3,4</a:t>
                      </a:r>
                    </a:p>
                    <a:p>
                      <a:pPr marL="290513" marR="0" lvl="0" indent="-2905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Ipomagnesemia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ipocalcemia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carenza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ferro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zinco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1,3</a:t>
                      </a:r>
                    </a:p>
                    <a:p>
                      <a:pPr marL="290513" marR="0" lvl="0" indent="-2905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Carenza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acqua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sodio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: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ipotensione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insufficienza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renale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  <a:p>
                      <a:pPr marL="290513" marR="0" lvl="0" indent="-29051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Feci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grasse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9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5" name="TextBox 3"/>
          <p:cNvSpPr txBox="1">
            <a:spLocks noChangeArrowheads="1"/>
          </p:cNvSpPr>
          <p:nvPr/>
        </p:nvSpPr>
        <p:spPr bwMode="gray">
          <a:xfrm>
            <a:off x="1795463" y="5804128"/>
            <a:ext cx="849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266700" indent="-26670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000" dirty="0" err="1">
                <a:solidFill>
                  <a:srgbClr val="000000"/>
                </a:solidFill>
                <a:cs typeface="Arial" charset="0"/>
              </a:rPr>
              <a:t>Semrad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> CE et al. </a:t>
            </a:r>
            <a:r>
              <a:rPr lang="it-IT" sz="1000" dirty="0">
                <a:solidFill>
                  <a:srgbClr val="000000"/>
                </a:solidFill>
                <a:cs typeface="Arial" charset="0"/>
              </a:rPr>
              <a:t>In: Goldman L, Ausiello D, eds. </a:t>
            </a:r>
            <a:r>
              <a:rPr lang="it-IT" sz="1000" i="1" dirty="0">
                <a:solidFill>
                  <a:srgbClr val="000000"/>
                </a:solidFill>
                <a:cs typeface="Arial" charset="0"/>
              </a:rPr>
              <a:t>Cecil Medicine</a:t>
            </a:r>
            <a:r>
              <a:rPr lang="it-IT" sz="1000" dirty="0">
                <a:solidFill>
                  <a:srgbClr val="000000"/>
                </a:solidFill>
                <a:cs typeface="Arial" charset="0"/>
              </a:rPr>
              <a:t>. 23rd ed. 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>Philadelphia, Pa: Saunders Elsevier; 2007: chap 143.</a:t>
            </a:r>
          </a:p>
          <a:p>
            <a:pPr eaLnBrk="1" hangingPunct="1">
              <a:buFontTx/>
              <a:buAutoNum type="arabicPeriod"/>
            </a:pPr>
            <a:r>
              <a:rPr lang="en-US" sz="1000" dirty="0">
                <a:solidFill>
                  <a:srgbClr val="000000"/>
                </a:solidFill>
              </a:rPr>
              <a:t>Wilmore DW et al. </a:t>
            </a:r>
            <a:r>
              <a:rPr lang="en-US" sz="1000" i="1" dirty="0" err="1">
                <a:solidFill>
                  <a:srgbClr val="000000"/>
                </a:solidFill>
              </a:rPr>
              <a:t>Curr</a:t>
            </a:r>
            <a:r>
              <a:rPr lang="en-US" sz="1000" i="1" dirty="0">
                <a:solidFill>
                  <a:srgbClr val="000000"/>
                </a:solidFill>
              </a:rPr>
              <a:t> </a:t>
            </a:r>
            <a:r>
              <a:rPr lang="en-US" sz="1000" i="1" dirty="0" err="1">
                <a:solidFill>
                  <a:srgbClr val="000000"/>
                </a:solidFill>
              </a:rPr>
              <a:t>Probl</a:t>
            </a:r>
            <a:r>
              <a:rPr lang="en-US" sz="1000" i="1" dirty="0">
                <a:solidFill>
                  <a:srgbClr val="000000"/>
                </a:solidFill>
              </a:rPr>
              <a:t> Surg</a:t>
            </a:r>
            <a:r>
              <a:rPr lang="en-US" sz="1000" dirty="0">
                <a:solidFill>
                  <a:srgbClr val="000000"/>
                </a:solidFill>
              </a:rPr>
              <a:t>. 1997;34:391-444.</a:t>
            </a:r>
          </a:p>
          <a:p>
            <a:pPr eaLnBrk="1" hangingPunct="1">
              <a:buFontTx/>
              <a:buAutoNum type="arabicPeriod"/>
            </a:pPr>
            <a:r>
              <a:rPr lang="en-US" sz="1000" dirty="0" err="1">
                <a:solidFill>
                  <a:srgbClr val="000000"/>
                </a:solidFill>
              </a:rPr>
              <a:t>Misiakos</a:t>
            </a:r>
            <a:r>
              <a:rPr lang="en-US" sz="1000" dirty="0">
                <a:solidFill>
                  <a:srgbClr val="000000"/>
                </a:solidFill>
              </a:rPr>
              <a:t> EP et al. </a:t>
            </a:r>
            <a:r>
              <a:rPr lang="en-US" sz="1000" i="1" dirty="0">
                <a:solidFill>
                  <a:srgbClr val="000000"/>
                </a:solidFill>
              </a:rPr>
              <a:t>J </a:t>
            </a:r>
            <a:r>
              <a:rPr lang="en-US" sz="1000" i="1" dirty="0" err="1">
                <a:solidFill>
                  <a:srgbClr val="000000"/>
                </a:solidFill>
              </a:rPr>
              <a:t>Clin</a:t>
            </a:r>
            <a:r>
              <a:rPr lang="en-US" sz="1000" i="1" dirty="0">
                <a:solidFill>
                  <a:srgbClr val="000000"/>
                </a:solidFill>
              </a:rPr>
              <a:t> </a:t>
            </a:r>
            <a:r>
              <a:rPr lang="en-US" sz="1000" i="1" dirty="0" err="1">
                <a:solidFill>
                  <a:srgbClr val="000000"/>
                </a:solidFill>
              </a:rPr>
              <a:t>Gastroenterol</a:t>
            </a:r>
            <a:r>
              <a:rPr lang="en-US" sz="1000" dirty="0">
                <a:solidFill>
                  <a:srgbClr val="000000"/>
                </a:solidFill>
              </a:rPr>
              <a:t>. 2007;41:5-18. </a:t>
            </a:r>
          </a:p>
          <a:p>
            <a:pPr eaLnBrk="1" hangingPunct="1">
              <a:buFontTx/>
              <a:buAutoNum type="arabicPeriod"/>
            </a:pPr>
            <a:r>
              <a:rPr lang="en-US" sz="1000" dirty="0" err="1">
                <a:solidFill>
                  <a:srgbClr val="000000"/>
                </a:solidFill>
              </a:rPr>
              <a:t>Vanderhoof</a:t>
            </a:r>
            <a:r>
              <a:rPr lang="en-US" sz="1000" dirty="0">
                <a:solidFill>
                  <a:srgbClr val="000000"/>
                </a:solidFill>
              </a:rPr>
              <a:t> JA et al. </a:t>
            </a:r>
            <a:r>
              <a:rPr lang="en-US" sz="1000" i="1" dirty="0">
                <a:solidFill>
                  <a:srgbClr val="000000"/>
                </a:solidFill>
              </a:rPr>
              <a:t>Gastroenterology</a:t>
            </a:r>
            <a:r>
              <a:rPr lang="en-US" sz="1000" dirty="0">
                <a:solidFill>
                  <a:srgbClr val="000000"/>
                </a:solidFill>
              </a:rPr>
              <a:t>. 1997;113:1767-1778.</a:t>
            </a:r>
          </a:p>
          <a:p>
            <a:pPr eaLnBrk="1" hangingPunct="1">
              <a:buFontTx/>
              <a:buAutoNum type="arabicPeriod"/>
            </a:pPr>
            <a:r>
              <a:rPr lang="en-US" sz="1000" u="sng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http://digestive.niddk.nih.gov/ddiseases/pubs/shortbowel</a:t>
            </a:r>
          </a:p>
          <a:p>
            <a:pPr eaLnBrk="1" hangingPunct="1">
              <a:buFontTx/>
              <a:buAutoNum type="arabicPeriod"/>
            </a:pPr>
            <a:r>
              <a:rPr lang="en-US" sz="10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http://www.rarediseases.org/rare-disease-information/rare-diseases/byID/1251/viewAbstract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64276" y="1030778"/>
            <a:ext cx="9278141" cy="5604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rgbClr val="FF0000"/>
                </a:solidFill>
              </a:rPr>
              <a:t>Dipendenti dalla PN</a:t>
            </a:r>
            <a:r>
              <a:rPr lang="en-US" sz="2200" b="1" dirty="0">
                <a:solidFill>
                  <a:srgbClr val="FF0000"/>
                </a:solidFill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/>
              <a:t>Infezioni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/>
              <a:t>Trombosi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/>
              <a:t>Esaurimento degli accessi</a:t>
            </a:r>
            <a:endParaRPr lang="en-US" sz="2200" dirty="0"/>
          </a:p>
          <a:p>
            <a:pPr marL="0" indent="0">
              <a:buNone/>
            </a:pPr>
            <a:r>
              <a:rPr lang="it-IT" sz="2200" b="1" dirty="0">
                <a:solidFill>
                  <a:srgbClr val="FF0000"/>
                </a:solidFill>
              </a:rPr>
              <a:t>Dipendenti prevalentemente dall’SBS:</a:t>
            </a:r>
          </a:p>
          <a:p>
            <a:r>
              <a:rPr lang="en-US" sz="2200" dirty="0" err="1"/>
              <a:t>Calcoli</a:t>
            </a:r>
            <a:r>
              <a:rPr lang="en-US" sz="2200" dirty="0"/>
              <a:t> </a:t>
            </a:r>
            <a:r>
              <a:rPr lang="en-US" sz="2200" dirty="0" err="1"/>
              <a:t>renali</a:t>
            </a:r>
            <a:r>
              <a:rPr lang="en-US" sz="2200" dirty="0"/>
              <a:t> e </a:t>
            </a:r>
            <a:r>
              <a:rPr lang="en-US" sz="2200" dirty="0" err="1"/>
              <a:t>biliari</a:t>
            </a:r>
            <a:r>
              <a:rPr lang="en-US" sz="2200" dirty="0"/>
              <a:t> (&gt; in </a:t>
            </a:r>
            <a:r>
              <a:rPr lang="en-US" sz="2200" dirty="0" err="1"/>
              <a:t>pz</a:t>
            </a:r>
            <a:r>
              <a:rPr lang="en-US" sz="2200" dirty="0"/>
              <a:t> in </a:t>
            </a:r>
            <a:r>
              <a:rPr lang="en-US" sz="2200" dirty="0" err="1"/>
              <a:t>assenza</a:t>
            </a:r>
            <a:r>
              <a:rPr lang="en-US" sz="2200" dirty="0"/>
              <a:t> di </a:t>
            </a:r>
            <a:r>
              <a:rPr lang="en-US" sz="2200" dirty="0" err="1"/>
              <a:t>valvola</a:t>
            </a:r>
            <a:r>
              <a:rPr lang="en-US" sz="2200" dirty="0"/>
              <a:t> </a:t>
            </a:r>
            <a:r>
              <a:rPr lang="en-US" sz="2200" dirty="0" err="1"/>
              <a:t>ileo-cecale</a:t>
            </a:r>
            <a:r>
              <a:rPr lang="en-US" sz="2200" dirty="0"/>
              <a:t>)</a:t>
            </a:r>
          </a:p>
          <a:p>
            <a:r>
              <a:rPr lang="en-US" sz="2200" dirty="0" err="1"/>
              <a:t>Disidratazione</a:t>
            </a:r>
            <a:endParaRPr lang="en-US" sz="2200" dirty="0"/>
          </a:p>
          <a:p>
            <a:r>
              <a:rPr lang="en-US" sz="2200" dirty="0"/>
              <a:t>Deficit di </a:t>
            </a:r>
            <a:r>
              <a:rPr lang="en-US" sz="2200" dirty="0" err="1"/>
              <a:t>magnesio</a:t>
            </a:r>
            <a:r>
              <a:rPr lang="en-US" sz="2200" dirty="0"/>
              <a:t>, </a:t>
            </a:r>
            <a:r>
              <a:rPr lang="en-US" sz="2200" dirty="0" err="1"/>
              <a:t>Squilibrio</a:t>
            </a:r>
            <a:r>
              <a:rPr lang="en-US" sz="2200" dirty="0"/>
              <a:t> </a:t>
            </a:r>
            <a:r>
              <a:rPr lang="en-US" sz="2200" dirty="0" err="1"/>
              <a:t>elettrolitico</a:t>
            </a:r>
            <a:r>
              <a:rPr lang="en-US" sz="2200" dirty="0"/>
              <a:t> e </a:t>
            </a:r>
            <a:r>
              <a:rPr lang="en-US" sz="2200" dirty="0" err="1"/>
              <a:t>alterazioni</a:t>
            </a:r>
            <a:r>
              <a:rPr lang="en-US" sz="2200" dirty="0"/>
              <a:t> </a:t>
            </a:r>
            <a:r>
              <a:rPr lang="en-US" sz="2200" dirty="0" err="1"/>
              <a:t>acido</a:t>
            </a:r>
            <a:r>
              <a:rPr lang="en-US" sz="2200" dirty="0"/>
              <a:t>-base</a:t>
            </a:r>
          </a:p>
          <a:p>
            <a:r>
              <a:rPr lang="en-US" sz="2200" dirty="0" err="1"/>
              <a:t>Complicazioni</a:t>
            </a:r>
            <a:r>
              <a:rPr lang="en-US" sz="2200" dirty="0"/>
              <a:t> </a:t>
            </a:r>
            <a:r>
              <a:rPr lang="en-US" sz="2200" dirty="0" err="1"/>
              <a:t>metaboliche</a:t>
            </a:r>
            <a:r>
              <a:rPr lang="en-US" sz="2200" dirty="0"/>
              <a:t> come </a:t>
            </a:r>
            <a:r>
              <a:rPr lang="en-US" sz="2200" dirty="0" err="1"/>
              <a:t>acidosi</a:t>
            </a:r>
            <a:r>
              <a:rPr lang="en-US" sz="2200" dirty="0"/>
              <a:t> D-</a:t>
            </a:r>
            <a:r>
              <a:rPr lang="en-US" sz="2200" dirty="0" err="1"/>
              <a:t>lattica</a:t>
            </a:r>
            <a:r>
              <a:rPr lang="en-US" sz="2200" dirty="0"/>
              <a:t> (</a:t>
            </a:r>
            <a:r>
              <a:rPr lang="en-US" sz="2200" dirty="0" err="1"/>
              <a:t>acidosi</a:t>
            </a:r>
            <a:r>
              <a:rPr lang="en-US" sz="2200" dirty="0"/>
              <a:t> </a:t>
            </a:r>
            <a:r>
              <a:rPr lang="en-US" sz="2200" dirty="0" err="1"/>
              <a:t>metabolica</a:t>
            </a:r>
            <a:r>
              <a:rPr lang="en-US" sz="2200" dirty="0"/>
              <a:t>) e </a:t>
            </a:r>
            <a:r>
              <a:rPr lang="en-US" sz="2200" dirty="0" err="1"/>
              <a:t>iperammoniemia</a:t>
            </a:r>
            <a:endParaRPr lang="it-IT" sz="2200" dirty="0"/>
          </a:p>
          <a:p>
            <a:pPr marL="0" indent="0">
              <a:buNone/>
            </a:pPr>
            <a:r>
              <a:rPr lang="it-IT" sz="2200" b="1" dirty="0">
                <a:solidFill>
                  <a:srgbClr val="FF0000"/>
                </a:solidFill>
              </a:rPr>
              <a:t>Dipendenti dalla PN e dall’SBS:</a:t>
            </a:r>
          </a:p>
          <a:p>
            <a:r>
              <a:rPr lang="en-US" sz="2200" dirty="0"/>
              <a:t>Intestinal failure associated liver disease (IFALD)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err="1"/>
              <a:t>Alterazioni</a:t>
            </a:r>
            <a:r>
              <a:rPr lang="en-US" sz="2200" dirty="0"/>
              <a:t> </a:t>
            </a:r>
            <a:r>
              <a:rPr lang="en-US" sz="2200" dirty="0" err="1"/>
              <a:t>delle</a:t>
            </a:r>
            <a:r>
              <a:rPr lang="en-US" sz="2200" dirty="0"/>
              <a:t> </a:t>
            </a:r>
            <a:r>
              <a:rPr lang="en-US" sz="2200" dirty="0" err="1"/>
              <a:t>transaminasi</a:t>
            </a:r>
            <a:r>
              <a:rPr lang="en-US" sz="2200" dirty="0"/>
              <a:t> </a:t>
            </a:r>
            <a:r>
              <a:rPr lang="en-US" sz="2200" dirty="0" err="1"/>
              <a:t>sono</a:t>
            </a:r>
            <a:r>
              <a:rPr lang="en-US" sz="2200" dirty="0"/>
              <a:t> </a:t>
            </a:r>
            <a:r>
              <a:rPr lang="en-US" sz="2200" dirty="0" err="1"/>
              <a:t>presenti</a:t>
            </a:r>
            <a:r>
              <a:rPr lang="en-US" sz="2200" dirty="0"/>
              <a:t> </a:t>
            </a:r>
            <a:r>
              <a:rPr lang="en-US" sz="2200" dirty="0" err="1"/>
              <a:t>nel</a:t>
            </a:r>
            <a:r>
              <a:rPr lang="en-US" sz="2200" dirty="0"/>
              <a:t> 28%−64%, significant liver disease 0%−39% </a:t>
            </a:r>
          </a:p>
          <a:p>
            <a:r>
              <a:rPr lang="en-US" sz="2200" dirty="0" err="1"/>
              <a:t>Insufficienza</a:t>
            </a:r>
            <a:r>
              <a:rPr lang="en-US" sz="2200" dirty="0"/>
              <a:t> </a:t>
            </a:r>
            <a:r>
              <a:rPr lang="en-US" sz="2200" dirty="0" err="1"/>
              <a:t>renale</a:t>
            </a:r>
            <a:r>
              <a:rPr lang="en-US" sz="2200" dirty="0"/>
              <a:t> </a:t>
            </a:r>
            <a:r>
              <a:rPr lang="en-US" sz="2200" dirty="0" err="1"/>
              <a:t>cronica</a:t>
            </a:r>
            <a:r>
              <a:rPr lang="en-US" sz="2200" dirty="0"/>
              <a:t> (CRF) </a:t>
            </a:r>
          </a:p>
          <a:p>
            <a:r>
              <a:rPr lang="en-US" sz="2200" dirty="0" err="1"/>
              <a:t>Malattia</a:t>
            </a:r>
            <a:r>
              <a:rPr lang="en-US" sz="2200" dirty="0"/>
              <a:t> </a:t>
            </a:r>
            <a:r>
              <a:rPr lang="en-US" sz="2200" dirty="0" err="1"/>
              <a:t>metabolica</a:t>
            </a:r>
            <a:r>
              <a:rPr lang="en-US" sz="2200" dirty="0"/>
              <a:t> </a:t>
            </a:r>
            <a:r>
              <a:rPr lang="en-US" sz="2200" dirty="0" err="1"/>
              <a:t>dell’osso</a:t>
            </a:r>
            <a:r>
              <a:rPr lang="en-US" sz="2200" dirty="0"/>
              <a:t> (MBD).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Osteopenia: 52%−84%, Osteoporosis: 33%−67% </a:t>
            </a:r>
          </a:p>
          <a:p>
            <a:endParaRPr lang="en-US" dirty="0"/>
          </a:p>
          <a:p>
            <a:endParaRPr lang="it-IT" dirty="0"/>
          </a:p>
          <a:p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-26759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Complicanze a lungo termine della SBS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 bwMode="auto">
          <a:xfrm>
            <a:off x="7172069" y="6557624"/>
            <a:ext cx="50831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200" dirty="0"/>
              <a:t>Pironi L. </a:t>
            </a:r>
            <a:r>
              <a:rPr lang="en-US" sz="1200" dirty="0"/>
              <a:t>Best Practice &amp; Research Clinical Gastroenterology 30 (2016) 173e185</a:t>
            </a:r>
          </a:p>
        </p:txBody>
      </p:sp>
    </p:spTree>
    <p:extLst>
      <p:ext uri="{BB962C8B-B14F-4D97-AF65-F5344CB8AC3E}">
        <p14:creationId xmlns:p14="http://schemas.microsoft.com/office/powerpoint/2010/main" val="188292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22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Insufficienza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Intestinale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Cronica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06615" y="1165394"/>
            <a:ext cx="1195754" cy="38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95944" y="6328331"/>
            <a:ext cx="10278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0000"/>
                </a:solidFill>
              </a:rPr>
              <a:t>Pironi L. </a:t>
            </a:r>
            <a:r>
              <a:rPr lang="en-US" sz="1400" dirty="0">
                <a:solidFill>
                  <a:srgbClr val="000000"/>
                </a:solidFill>
              </a:rPr>
              <a:t>Definitions of intestinal failure and the short bowel syndrome </a:t>
            </a:r>
            <a:r>
              <a:rPr lang="en-US" sz="1400" i="1" dirty="0"/>
              <a:t>Best Practice &amp; Research Clinical Gastroenterology </a:t>
            </a:r>
            <a:r>
              <a:rPr lang="en-US" sz="1400" dirty="0"/>
              <a:t>30 (2016) 173e185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 rot="10800000">
            <a:off x="5848295" y="2471412"/>
            <a:ext cx="484632" cy="42775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1891061" y="3560020"/>
            <a:ext cx="419954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Ridotto</a:t>
            </a:r>
            <a:r>
              <a:rPr lang="en-US" sz="2000" dirty="0"/>
              <a:t> </a:t>
            </a:r>
            <a:r>
              <a:rPr lang="en-US" sz="2000" dirty="0" err="1"/>
              <a:t>assorbimento</a:t>
            </a:r>
            <a:r>
              <a:rPr lang="en-US" sz="2000" dirty="0"/>
              <a:t> di </a:t>
            </a:r>
            <a:r>
              <a:rPr lang="en-US" sz="2000" dirty="0" err="1"/>
              <a:t>macronutrienti</a:t>
            </a:r>
            <a:r>
              <a:rPr lang="en-US" sz="2000" dirty="0"/>
              <a:t> /</a:t>
            </a:r>
            <a:r>
              <a:rPr lang="en-US" sz="2000" dirty="0" err="1"/>
              <a:t>acqua</a:t>
            </a:r>
            <a:r>
              <a:rPr lang="en-US" sz="2000" dirty="0"/>
              <a:t>/</a:t>
            </a:r>
            <a:r>
              <a:rPr lang="en-US" sz="2000" dirty="0" err="1"/>
              <a:t>elettroliti</a:t>
            </a:r>
            <a:r>
              <a:rPr lang="en-US" sz="2000" dirty="0"/>
              <a:t> </a:t>
            </a:r>
            <a:r>
              <a:rPr lang="en-US" sz="2000" dirty="0" err="1"/>
              <a:t>dovuto</a:t>
            </a:r>
            <a:r>
              <a:rPr lang="en-US" sz="2000" dirty="0"/>
              <a:t> a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perdita</a:t>
            </a:r>
            <a:r>
              <a:rPr lang="en-US" sz="2000" dirty="0"/>
              <a:t> di </a:t>
            </a:r>
            <a:r>
              <a:rPr lang="en-US" sz="2000" dirty="0" err="1"/>
              <a:t>funzione</a:t>
            </a:r>
            <a:r>
              <a:rPr lang="en-US" sz="2000" dirty="0"/>
              <a:t> </a:t>
            </a:r>
            <a:r>
              <a:rPr lang="en-US" sz="2000" dirty="0" err="1"/>
              <a:t>gastrointestinale</a:t>
            </a:r>
            <a:r>
              <a:rPr lang="en-US" sz="2000" dirty="0"/>
              <a:t>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332927" y="3560015"/>
            <a:ext cx="3875659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Necessità</a:t>
            </a:r>
            <a:r>
              <a:rPr lang="en-US" sz="2000" dirty="0"/>
              <a:t> di </a:t>
            </a:r>
            <a:r>
              <a:rPr lang="en-US" sz="2000" dirty="0" err="1"/>
              <a:t>supplementazione</a:t>
            </a:r>
            <a:r>
              <a:rPr lang="en-US" sz="2000" dirty="0"/>
              <a:t> </a:t>
            </a:r>
            <a:r>
              <a:rPr lang="en-US" sz="2000" dirty="0" err="1"/>
              <a:t>endovenosa</a:t>
            </a:r>
            <a:endParaRPr lang="en-US" sz="2000" dirty="0"/>
          </a:p>
          <a:p>
            <a:endParaRPr lang="it-IT" sz="2000" dirty="0"/>
          </a:p>
          <a:p>
            <a:endParaRPr lang="en-US" sz="2000" dirty="0"/>
          </a:p>
        </p:txBody>
      </p:sp>
      <p:sp>
        <p:nvSpPr>
          <p:cNvPr id="13" name="Rettangolo 12"/>
          <p:cNvSpPr/>
          <p:nvPr/>
        </p:nvSpPr>
        <p:spPr>
          <a:xfrm>
            <a:off x="3734270" y="2969654"/>
            <a:ext cx="4712678" cy="400110"/>
          </a:xfrm>
          <a:prstGeom prst="rect">
            <a:avLst/>
          </a:prstGeom>
          <a:solidFill>
            <a:schemeClr val="accent4">
              <a:lumMod val="20000"/>
              <a:lumOff val="80000"/>
              <a:alpha val="87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2 </a:t>
            </a:r>
            <a:r>
              <a:rPr lang="en-US" sz="2000" dirty="0" err="1"/>
              <a:t>criteri</a:t>
            </a:r>
            <a:r>
              <a:rPr lang="en-US" sz="2000" dirty="0"/>
              <a:t> </a:t>
            </a:r>
            <a:r>
              <a:rPr lang="en-US" sz="2000" dirty="0" err="1"/>
              <a:t>presenti</a:t>
            </a:r>
            <a:r>
              <a:rPr lang="en-US" sz="2000" dirty="0"/>
              <a:t> </a:t>
            </a:r>
            <a:r>
              <a:rPr lang="en-US" sz="2000" dirty="0" err="1"/>
              <a:t>simultaneamente</a:t>
            </a:r>
            <a:r>
              <a:rPr lang="en-US" sz="2000" dirty="0"/>
              <a:t>: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43000" y="930035"/>
            <a:ext cx="986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Negli</a:t>
            </a:r>
            <a:r>
              <a:rPr lang="en-US" sz="2000" dirty="0"/>
              <a:t> </a:t>
            </a:r>
            <a:r>
              <a:rPr lang="en-US" sz="2000" dirty="0" err="1"/>
              <a:t>adulti</a:t>
            </a:r>
            <a:r>
              <a:rPr lang="en-US" sz="2000" dirty="0"/>
              <a:t>, la </a:t>
            </a:r>
            <a:r>
              <a:rPr lang="en-US" sz="2000" dirty="0" err="1"/>
              <a:t>Sindrome</a:t>
            </a:r>
            <a:r>
              <a:rPr lang="en-US" sz="2000" dirty="0"/>
              <a:t> </a:t>
            </a:r>
            <a:r>
              <a:rPr lang="en-US" sz="2000" dirty="0" err="1"/>
              <a:t>dell’Intestino</a:t>
            </a:r>
            <a:r>
              <a:rPr lang="en-US" sz="2000" dirty="0"/>
              <a:t> </a:t>
            </a:r>
            <a:r>
              <a:rPr lang="en-US" sz="2000" dirty="0" err="1"/>
              <a:t>Corto</a:t>
            </a:r>
            <a:r>
              <a:rPr lang="en-US" sz="2000" dirty="0"/>
              <a:t> </a:t>
            </a:r>
            <a:r>
              <a:rPr lang="en-US" sz="2000" dirty="0" err="1"/>
              <a:t>è</a:t>
            </a:r>
            <a:r>
              <a:rPr lang="en-US" sz="2000" dirty="0"/>
              <a:t> la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comune</a:t>
            </a:r>
            <a:r>
              <a:rPr lang="en-US" sz="2000" dirty="0"/>
              <a:t> </a:t>
            </a:r>
            <a:r>
              <a:rPr lang="en-US" sz="2000" dirty="0" err="1"/>
              <a:t>causa</a:t>
            </a:r>
            <a:r>
              <a:rPr lang="en-US" sz="2000" dirty="0"/>
              <a:t> di </a:t>
            </a:r>
            <a:r>
              <a:rPr lang="en-US" sz="2000" dirty="0" err="1"/>
              <a:t>Insufficienza</a:t>
            </a:r>
            <a:r>
              <a:rPr lang="en-US" sz="2000" dirty="0"/>
              <a:t> </a:t>
            </a:r>
            <a:r>
              <a:rPr lang="en-US" sz="2000" dirty="0" err="1"/>
              <a:t>Intestinale</a:t>
            </a:r>
            <a:r>
              <a:rPr lang="en-US" sz="2000" dirty="0"/>
              <a:t> </a:t>
            </a:r>
            <a:r>
              <a:rPr lang="en-US" sz="2000" dirty="0" err="1"/>
              <a:t>Cronica</a:t>
            </a:r>
            <a:r>
              <a:rPr lang="en-US" sz="2000" dirty="0"/>
              <a:t> (75%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casi</a:t>
            </a:r>
            <a:r>
              <a:rPr lang="en-US" sz="2000" dirty="0"/>
              <a:t>)</a:t>
            </a:r>
          </a:p>
          <a:p>
            <a:pPr algn="just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91060" y="5194570"/>
            <a:ext cx="875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riduzione della funzione di assorbimento che non necessita di </a:t>
            </a:r>
            <a:r>
              <a:rPr lang="it-IT" dirty="0" err="1"/>
              <a:t>supplementazione</a:t>
            </a:r>
            <a:r>
              <a:rPr lang="it-IT" dirty="0"/>
              <a:t> endovenosa può essere considerata «deficit di funzione intestinale»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751429" y="1819647"/>
            <a:ext cx="4864981" cy="5934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INSUFFICIENZA INTESTINALE CRONICA</a:t>
            </a:r>
          </a:p>
        </p:txBody>
      </p:sp>
    </p:spTree>
    <p:extLst>
      <p:ext uri="{BB962C8B-B14F-4D97-AF65-F5344CB8AC3E}">
        <p14:creationId xmlns:p14="http://schemas.microsoft.com/office/powerpoint/2010/main" val="93547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61" y="607367"/>
            <a:ext cx="9446639" cy="476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3" y="532696"/>
            <a:ext cx="10680700" cy="499533"/>
          </a:xfrm>
        </p:spPr>
        <p:txBody>
          <a:bodyPr anchor="b">
            <a:normAutofit fontScale="90000"/>
          </a:bodyPr>
          <a:lstStyle/>
          <a:p>
            <a:br>
              <a:rPr lang="en-US" sz="3100" b="1" dirty="0">
                <a:solidFill>
                  <a:srgbClr val="00B0F0"/>
                </a:solidFill>
              </a:rPr>
            </a:br>
            <a:r>
              <a:rPr lang="en-US" sz="3100" b="1" dirty="0">
                <a:solidFill>
                  <a:srgbClr val="00B0F0"/>
                </a:solidFill>
              </a:rPr>
              <a:t>SBS - </a:t>
            </a:r>
            <a:r>
              <a:rPr lang="en-US" sz="3100" b="1" dirty="0" err="1">
                <a:solidFill>
                  <a:srgbClr val="00B0F0"/>
                </a:solidFill>
              </a:rPr>
              <a:t>Classificazione</a:t>
            </a:r>
            <a:r>
              <a:rPr lang="en-US" sz="3100" b="1" dirty="0">
                <a:solidFill>
                  <a:srgbClr val="00B0F0"/>
                </a:solidFill>
              </a:rPr>
              <a:t> </a:t>
            </a:r>
            <a:r>
              <a:rPr lang="en-US" sz="3100" b="1" dirty="0" err="1">
                <a:solidFill>
                  <a:srgbClr val="00B0F0"/>
                </a:solidFill>
              </a:rPr>
              <a:t>anatomica</a:t>
            </a:r>
            <a:br>
              <a:rPr lang="en-US" sz="3100" b="1" dirty="0">
                <a:solidFill>
                  <a:srgbClr val="00B0F0"/>
                </a:solidFill>
              </a:rPr>
            </a:br>
            <a:r>
              <a:rPr lang="en-US" sz="3100" b="1" dirty="0" err="1">
                <a:solidFill>
                  <a:srgbClr val="00B0F0"/>
                </a:solidFill>
              </a:rPr>
              <a:t>Anatomia</a:t>
            </a:r>
            <a:r>
              <a:rPr lang="en-US" sz="3100" b="1" dirty="0">
                <a:solidFill>
                  <a:srgbClr val="00B0F0"/>
                </a:solidFill>
              </a:rPr>
              <a:t> </a:t>
            </a:r>
            <a:r>
              <a:rPr lang="en-US" sz="3100" b="1" dirty="0" err="1">
                <a:solidFill>
                  <a:srgbClr val="00B0F0"/>
                </a:solidFill>
              </a:rPr>
              <a:t>Intestinale</a:t>
            </a:r>
            <a:r>
              <a:rPr lang="en-US" sz="3100" b="1" dirty="0">
                <a:solidFill>
                  <a:srgbClr val="00B0F0"/>
                </a:solidFill>
              </a:rPr>
              <a:t> </a:t>
            </a:r>
            <a:r>
              <a:rPr lang="en-US" sz="3100" b="1" dirty="0" err="1">
                <a:solidFill>
                  <a:srgbClr val="00B0F0"/>
                </a:solidFill>
              </a:rPr>
              <a:t>dopo</a:t>
            </a:r>
            <a:r>
              <a:rPr lang="en-US" sz="3100" b="1" dirty="0">
                <a:solidFill>
                  <a:srgbClr val="00B0F0"/>
                </a:solidFill>
              </a:rPr>
              <a:t> la </a:t>
            </a:r>
            <a:r>
              <a:rPr lang="en-US" sz="3100" b="1" dirty="0" err="1">
                <a:solidFill>
                  <a:srgbClr val="00B0F0"/>
                </a:solidFill>
              </a:rPr>
              <a:t>resezione</a:t>
            </a:r>
            <a:endParaRPr lang="en-US" sz="2400" b="1" baseline="300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6400" y="6583363"/>
            <a:ext cx="1371600" cy="182562"/>
          </a:xfrm>
          <a:prstGeom prst="rect">
            <a:avLst/>
          </a:prstGeom>
        </p:spPr>
        <p:txBody>
          <a:bodyPr/>
          <a:lstStyle/>
          <a:p>
            <a:fld id="{462EDDE4-C541-4E45-9849-7C4F73225543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6254265"/>
            <a:ext cx="104394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en-US" sz="1200" dirty="0" err="1"/>
              <a:t>Misiakos</a:t>
            </a:r>
            <a:r>
              <a:rPr lang="en-US" sz="1200" dirty="0"/>
              <a:t> EP, et al. </a:t>
            </a:r>
            <a:r>
              <a:rPr lang="en-US" sz="1200" i="1" dirty="0"/>
              <a:t>J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Gastroenterol</a:t>
            </a:r>
            <a:r>
              <a:rPr lang="en-US" sz="1200" dirty="0"/>
              <a:t>. 2007;41(1):5-18; </a:t>
            </a:r>
          </a:p>
          <a:p>
            <a:pPr>
              <a:buAutoNum type="arabicPeriod"/>
            </a:pPr>
            <a:r>
              <a:rPr lang="en-US" sz="1200" dirty="0"/>
              <a:t>Nightingale JMD. </a:t>
            </a:r>
            <a:r>
              <a:rPr lang="en-US" sz="1200" i="1" dirty="0"/>
              <a:t>Intestinal Failure.</a:t>
            </a:r>
            <a:r>
              <a:rPr lang="en-US" sz="1200" dirty="0"/>
              <a:t> London, England: Greenwich Medical Media; 2001:177-198. </a:t>
            </a:r>
            <a:endParaRPr lang="en-US" sz="40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10439400" y="6629400"/>
            <a:ext cx="228600" cy="228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18114" y="4935936"/>
            <a:ext cx="2323531" cy="599860"/>
          </a:xfrm>
          <a:prstGeom prst="roundRect">
            <a:avLst>
              <a:gd name="adj" fmla="val 12980"/>
            </a:avLst>
          </a:prstGeom>
          <a:gradFill>
            <a:gsLst>
              <a:gs pos="0">
                <a:srgbClr val="003244"/>
              </a:gs>
              <a:gs pos="100000">
                <a:srgbClr val="003244">
                  <a:alpha val="68627"/>
                </a:srgbClr>
              </a:gs>
            </a:gsLst>
          </a:gradFill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/>
            <a:endParaRPr lang="en-US" baseline="30000" dirty="0">
              <a:solidFill>
                <a:srgbClr val="ABC9D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81348" y="4934276"/>
            <a:ext cx="2250744" cy="614316"/>
            <a:chOff x="3574574" y="4736271"/>
            <a:chExt cx="2250744" cy="614315"/>
          </a:xfrm>
        </p:grpSpPr>
        <p:sp>
          <p:nvSpPr>
            <p:cNvPr id="18" name="Rounded Rectangle 17"/>
            <p:cNvSpPr/>
            <p:nvPr/>
          </p:nvSpPr>
          <p:spPr>
            <a:xfrm>
              <a:off x="3574574" y="4736271"/>
              <a:ext cx="2250744" cy="599860"/>
            </a:xfrm>
            <a:prstGeom prst="roundRect">
              <a:avLst>
                <a:gd name="adj" fmla="val 12980"/>
              </a:avLst>
            </a:prstGeom>
            <a:gradFill>
              <a:gsLst>
                <a:gs pos="0">
                  <a:srgbClr val="003244"/>
                </a:gs>
                <a:gs pos="100000">
                  <a:srgbClr val="003244">
                    <a:alpha val="68627"/>
                  </a:srgbClr>
                </a:gs>
              </a:gsLst>
            </a:gradFill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763"/>
              <a:endParaRPr lang="en-US" sz="2000" baseline="30000" dirty="0">
                <a:solidFill>
                  <a:srgbClr val="ABC9DF"/>
                </a:solidFill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70108" y="4759656"/>
              <a:ext cx="2133602" cy="59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tabLst>
                  <a:tab pos="176213" algn="l"/>
                </a:tabLst>
                <a:defRPr/>
              </a:pPr>
              <a:r>
                <a:rPr lang="it-IT" b="1" dirty="0">
                  <a:solidFill>
                    <a:srgbClr val="BDD6E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Anastomosi digiuno-colica</a:t>
              </a:r>
              <a:endParaRPr lang="en-US" b="1" dirty="0">
                <a:solidFill>
                  <a:srgbClr val="BDD6E9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71795" y="4925347"/>
            <a:ext cx="2340592" cy="599860"/>
            <a:chOff x="5838957" y="5630632"/>
            <a:chExt cx="2340592" cy="599860"/>
          </a:xfrm>
        </p:grpSpPr>
        <p:sp>
          <p:nvSpPr>
            <p:cNvPr id="20" name="Rounded Rectangle 19"/>
            <p:cNvSpPr/>
            <p:nvPr/>
          </p:nvSpPr>
          <p:spPr>
            <a:xfrm>
              <a:off x="5838957" y="5630632"/>
              <a:ext cx="2340592" cy="599860"/>
            </a:xfrm>
            <a:prstGeom prst="roundRect">
              <a:avLst>
                <a:gd name="adj" fmla="val 12980"/>
              </a:avLst>
            </a:prstGeom>
            <a:gradFill>
              <a:gsLst>
                <a:gs pos="0">
                  <a:srgbClr val="003244"/>
                </a:gs>
                <a:gs pos="100000">
                  <a:srgbClr val="003244">
                    <a:alpha val="68627"/>
                  </a:srgbClr>
                </a:gs>
              </a:gsLst>
            </a:gradFill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763"/>
              <a:endParaRPr lang="en-US" sz="2000" baseline="30000" dirty="0">
                <a:solidFill>
                  <a:srgbClr val="ABC9DF"/>
                </a:solidFill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6055055" y="5732370"/>
              <a:ext cx="182880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tabLst>
                  <a:tab pos="176213" algn="l"/>
                </a:tabLst>
                <a:defRPr/>
              </a:pPr>
              <a:r>
                <a:rPr lang="it-IT" b="1" dirty="0" err="1">
                  <a:solidFill>
                    <a:srgbClr val="BDD6E9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Digiunostomia</a:t>
              </a:r>
              <a:endParaRPr lang="en-US" b="1" dirty="0">
                <a:solidFill>
                  <a:srgbClr val="BDD6E9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48990" y="4934276"/>
            <a:ext cx="18617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176213" algn="l"/>
              </a:tabLst>
              <a:defRPr/>
            </a:pPr>
            <a:r>
              <a:rPr lang="en-US" b="1" dirty="0" err="1">
                <a:solidFill>
                  <a:srgbClr val="BDD6E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Anastomosi</a:t>
            </a:r>
            <a:r>
              <a:rPr lang="en-US" b="1" dirty="0">
                <a:solidFill>
                  <a:srgbClr val="BDD6E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DD6E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digiuno-ileale</a:t>
            </a:r>
            <a:r>
              <a:rPr lang="en-US" b="1" dirty="0">
                <a:solidFill>
                  <a:srgbClr val="BDD6E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127649" y="5596578"/>
            <a:ext cx="1800200" cy="584775"/>
          </a:xfrm>
          <a:prstGeom prst="rect">
            <a:avLst/>
          </a:prstGeom>
          <a:solidFill>
            <a:srgbClr val="E1E9F3"/>
          </a:solidFill>
          <a:scene3d>
            <a:camera prst="orthographicFront"/>
            <a:lightRig rig="threePt" dir="t"/>
          </a:scene3d>
          <a:sp3d extrusionH="76200">
            <a:bevelT/>
            <a:extrusionClr>
              <a:srgbClr val="DBE5F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Perdite </a:t>
            </a:r>
          </a:p>
          <a:p>
            <a:pPr algn="ctr"/>
            <a:r>
              <a:rPr lang="it-IT" sz="1600" dirty="0"/>
              <a:t>nutrienti &gt; liquidi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512988" y="5577678"/>
            <a:ext cx="1872208" cy="584775"/>
          </a:xfrm>
          <a:prstGeom prst="rect">
            <a:avLst/>
          </a:prstGeom>
          <a:solidFill>
            <a:srgbClr val="E1E9F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Perdite </a:t>
            </a:r>
          </a:p>
          <a:p>
            <a:pPr algn="ctr"/>
            <a:r>
              <a:rPr lang="it-IT" sz="1600" dirty="0"/>
              <a:t> liquidi &gt; nutrienti </a:t>
            </a:r>
          </a:p>
        </p:txBody>
      </p:sp>
      <p:sp>
        <p:nvSpPr>
          <p:cNvPr id="5" name="Rettangolo 4"/>
          <p:cNvSpPr/>
          <p:nvPr/>
        </p:nvSpPr>
        <p:spPr>
          <a:xfrm>
            <a:off x="7712765" y="6254265"/>
            <a:ext cx="1583635" cy="485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OUTCOME PEGGIORE</a:t>
            </a:r>
          </a:p>
        </p:txBody>
      </p:sp>
    </p:spTree>
    <p:extLst>
      <p:ext uri="{BB962C8B-B14F-4D97-AF65-F5344CB8AC3E}">
        <p14:creationId xmlns:p14="http://schemas.microsoft.com/office/powerpoint/2010/main" val="739151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</TotalTime>
  <Words>2122</Words>
  <Application>Microsoft Macintosh PowerPoint</Application>
  <PresentationFormat>Widescreen</PresentationFormat>
  <Paragraphs>254</Paragraphs>
  <Slides>27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Courier New</vt:lpstr>
      <vt:lpstr>Symbol</vt:lpstr>
      <vt:lpstr>Tahoma</vt:lpstr>
      <vt:lpstr>Wingdings</vt:lpstr>
      <vt:lpstr>Tema di Office</vt:lpstr>
      <vt:lpstr>         </vt:lpstr>
      <vt:lpstr>Presentazione standard di PowerPoint</vt:lpstr>
      <vt:lpstr>Quadro clinico e bioumorale </vt:lpstr>
      <vt:lpstr>Presentazione standard di PowerPoint</vt:lpstr>
      <vt:lpstr>SDR INTESTINO CORTO  (SBS: Short Bowel Syndrome)</vt:lpstr>
      <vt:lpstr>SBS - Caratteristiche cliniche</vt:lpstr>
      <vt:lpstr>Complicanze a lungo termine della SBS</vt:lpstr>
      <vt:lpstr>Insufficienza Intestinale Cronica </vt:lpstr>
      <vt:lpstr> SBS - Classificazione anatomica Anatomia Intestinale dopo la resezione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Gestione farmacologica della diarrea in SBS</vt:lpstr>
      <vt:lpstr>OCTREOTIDE</vt:lpstr>
      <vt:lpstr>Presentazione standard di PowerPoint</vt:lpstr>
      <vt:lpstr>NUOVE OPZIONI TERAPEUTICHE??? </vt:lpstr>
      <vt:lpstr>Presentazione standard di PowerPoint</vt:lpstr>
      <vt:lpstr>TEDUGLUTIDE</vt:lpstr>
      <vt:lpstr>TEDUGLUTIDE</vt:lpstr>
      <vt:lpstr>Presentazione standard di PowerPoint</vt:lpstr>
      <vt:lpstr>Presentazione standard di PowerPoint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Sono corto e non assorbo molto</dc:title>
  <dc:creator>Utente di Microsoft Office</dc:creator>
  <cp:lastModifiedBy>alessandra zuliani</cp:lastModifiedBy>
  <cp:revision>41</cp:revision>
  <dcterms:created xsi:type="dcterms:W3CDTF">2017-10-08T16:14:52Z</dcterms:created>
  <dcterms:modified xsi:type="dcterms:W3CDTF">2018-09-27T08:26:12Z</dcterms:modified>
</cp:coreProperties>
</file>