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3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5" r:id="rId25"/>
    <p:sldId id="275" r:id="rId26"/>
    <p:sldId id="276" r:id="rId27"/>
    <p:sldId id="277" r:id="rId28"/>
    <p:sldId id="278" r:id="rId29"/>
    <p:sldId id="279" r:id="rId30"/>
    <p:sldId id="284" r:id="rId31"/>
    <p:sldId id="280" r:id="rId32"/>
    <p:sldId id="281" r:id="rId33"/>
    <p:sldId id="282" r:id="rId34"/>
    <p:sldId id="283" r:id="rId3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5F13D7B-88AC-4155-9D61-0F14AF9DD53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5C99693B-EC65-4A2C-9B06-C1DC1957FBE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xmlns="" id="{BAF9D522-B9EE-4F93-AEF9-34E1DD57360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098A15AD-2CA9-484B-A7F4-E5E0432E1C5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xmlns="" id="{6F430B8A-BFEA-4BDB-A648-883F1CFD1F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1F3AC9C8-66FB-4F3D-BA3D-9B6D67FE521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A219CB4-EAAE-41D8-A9ED-353609312831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81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D5CC7CC-0473-4629-A483-CAED78212020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266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ADA5BC1-A902-43DF-89C9-A3828D55E1AC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286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 smtClean="0">
              <a:latin typeface="Arial" charset="0"/>
              <a:ea typeface="Microsoft YaHei" charset="-122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xmlns="" id="{08584749-7FFD-47CB-A488-AB895F56A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6E53E5C-1713-4F5A-AB70-B84C2CF1B08E}" type="slidenum">
              <a:rPr lang="it-IT" altLang="it-IT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lang="it-IT" altLang="it-IT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FC779BC-BFAE-4D5A-8B34-B5BCC5968BC3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307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 smtClean="0">
              <a:latin typeface="Arial" charset="0"/>
              <a:ea typeface="Microsoft YaHei" charset="-122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xmlns="" id="{62BA5B12-EC6D-480B-A436-76EB6C6DD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A7D4981-D042-4308-94D4-86DFCE7F4D33}" type="slidenum">
              <a:rPr lang="it-IT" altLang="it-IT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it-IT" altLang="it-IT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952634C-05D9-4441-A525-56F15882EA21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327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 smtClean="0">
              <a:latin typeface="Arial" charset="0"/>
              <a:ea typeface="Microsoft YaHei" charset="-122"/>
            </a:endParaRP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xmlns="" id="{DA2AFE2A-39DF-4541-BD0C-356A86556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A3D83C3-6297-4ABD-B694-4B30F85E3621}" type="slidenum">
              <a:rPr lang="it-IT" altLang="it-IT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13</a:t>
            </a:fld>
            <a:endParaRPr lang="it-IT" altLang="it-IT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C65D7DF-4327-4690-A051-9411A3E6AA74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348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077ACEC-4F10-426B-AF2B-0790E11EEF64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368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 smtClean="0">
              <a:latin typeface="Arial" charset="0"/>
              <a:ea typeface="Microsoft YaHei" charset="-122"/>
            </a:endParaRP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xmlns="" id="{855EDF2A-54C1-41BF-B02A-D7A5F7DF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0B0D031-87AB-429A-8142-C41DEF0054F2}" type="slidenum">
              <a:rPr lang="it-IT" altLang="it-IT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15</a:t>
            </a:fld>
            <a:endParaRPr lang="it-IT" altLang="it-IT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437F00F-36A3-4375-96E8-2B6EA8FDE2A4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389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D0114A1-9EF0-44DA-A60E-20CD07DC5018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409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 smtClean="0">
              <a:latin typeface="Arial" charset="0"/>
              <a:ea typeface="Microsoft YaHei" charset="-122"/>
            </a:endParaRP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xmlns="" id="{CC78B332-5750-4A03-B0F9-A35A199BB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0DBAF53-3D77-416C-9AFA-131E41DB90D5}" type="slidenum">
              <a:rPr lang="it-IT" altLang="it-IT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it-IT" altLang="it-IT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37F1BB6-5874-41E3-9799-B3B93C5EF54C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430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 smtClean="0">
              <a:latin typeface="Arial" charset="0"/>
              <a:ea typeface="Microsoft YaHei" charset="-122"/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xmlns="" id="{DC510B3D-89FA-425C-9C75-73E4B0450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F2C0D23-7386-4415-BD76-4787DAD9F6FF}" type="slidenum">
              <a:rPr lang="it-IT" altLang="it-IT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it-IT" altLang="it-IT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8AB7BB5-2C9A-40B8-A1D6-A039E3CA68AD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450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E2A76E5-8DC9-4AD6-8AAC-A63FC1CE7CB7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102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 smtClean="0">
              <a:latin typeface="Arial" charset="0"/>
              <a:ea typeface="Microsoft YaHei" charset="-122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xmlns="" id="{12A9C196-09D3-47D7-A3B5-1CD15BAB1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CA0F550-0C49-4EFD-B5FE-48F2DC0C5324}" type="slidenum">
              <a:rPr lang="it-IT" altLang="it-IT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it-IT" altLang="it-IT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287505B-44BE-4C2E-B4E9-E03702BD0317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471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0162F82-9926-423D-A3B7-AAAC819E532C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491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1D19D5A-0AEF-408E-9D67-01666ECE36CB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512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242B6A7-1078-40FE-9046-4CF8D60BCF5E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532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16CAD78-708A-4033-A19B-745F8B4042B2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552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9BC82F0-999F-49FB-BB9A-E54E5FBD512A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573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57A854-0C88-489E-8466-76F02256997F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593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3160A6F-3C37-4646-B2C6-FECEBA3338E7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614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6650E5-114A-4B61-B140-BABDF83D7FC5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634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48C6A49-91E5-46DB-8319-D5E7F87E4494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655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84FDCAC-FAD0-4993-88BC-965FEAB81244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122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 smtClean="0">
              <a:latin typeface="Arial" charset="0"/>
              <a:ea typeface="Microsoft YaHei" charset="-122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xmlns="" id="{747D3694-D7DE-4EDD-AA60-1DF2F02E3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A3618C8-FB83-43B3-A1BC-54C4EDC35915}" type="slidenum">
              <a:rPr lang="it-IT" altLang="it-IT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</a:t>
            </a:fld>
            <a:endParaRPr lang="it-IT" altLang="it-IT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FF92992-0535-4259-9E75-C4676CE65CFC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675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 smtClean="0">
              <a:latin typeface="Arial" charset="0"/>
              <a:ea typeface="Microsoft YaHei" charset="-122"/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xmlns="" id="{0E8E644B-4B80-4C33-8DA8-6E9D82BDB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2A83FDB-86BE-4199-AEC5-0004CA2A9C68}" type="slidenum">
              <a:rPr lang="it-IT" altLang="it-IT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30</a:t>
            </a:fld>
            <a:endParaRPr lang="it-IT" altLang="it-IT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77FA36E-7363-40AB-B2B0-B4FE6E2CE9E7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43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 smtClean="0">
              <a:latin typeface="Arial" charset="0"/>
              <a:ea typeface="Microsoft YaHei" charset="-122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xmlns="" id="{76AA63DC-6DB4-4924-8BC2-5FAACD8E4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7FD695D-652E-401A-9AA8-A52E8BFA1D26}" type="slidenum">
              <a:rPr lang="it-IT" altLang="it-IT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</a:t>
            </a:fld>
            <a:endParaRPr lang="it-IT" altLang="it-IT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8989254-D5A4-46DD-8F68-C60F4C2875D9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163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CE5BC8C-5DA3-4823-97E6-A964981DC31F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184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CE04C14-1493-4C53-8BFD-FA560CAABFBB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204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A908819-2F2E-4D79-AD7D-1C4C40D452B5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225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 smtClean="0">
              <a:latin typeface="Arial" charset="0"/>
              <a:ea typeface="Microsoft YaHei" charset="-122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xmlns="" id="{0D427BFB-A417-4C28-8CC8-C61676BCF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EB1D0A4-6D82-46AC-867F-1E14B5E1CAEE}" type="slidenum">
              <a:rPr lang="it-IT" altLang="it-IT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it-IT" altLang="it-IT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D3BD095-0718-4712-A7E2-6308DBEBF9E3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245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A130688-CF91-481B-9525-677F9E8C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4D7B6BB-7A9F-4392-8728-7E456B02E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F280661-1993-4058-91C8-3234229066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194AFD-0790-4E9A-85CA-61A3806AC1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3629F-ECFC-4009-93E3-6936F7BFD35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3C846E-C553-4F9F-9B9B-9EF43C37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8720894-BB92-4D49-A3B7-C7992FA0C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F280661-1993-4058-91C8-3234229066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194AFD-0790-4E9A-85CA-61A3806AC1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860B1-A025-49DA-ACFD-556847DF8F8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9B182A7A-09D7-4DB5-9E9D-2703BBFD0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122363"/>
            <a:ext cx="2055813" cy="50069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DA9DB2D-D708-47C0-BA68-1E0F087DA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122363"/>
            <a:ext cx="6019800" cy="50069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F280661-1993-4058-91C8-3234229066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194AFD-0790-4E9A-85CA-61A3806AC1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851FC-DA2E-497F-8F6D-4E215127F2E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09E57BF-9E1B-4AD3-9CC3-01E2FA8C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6413" cy="238601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280661-1993-4058-91C8-3234229066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194AFD-0790-4E9A-85CA-61A3806AC1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AE8BD-3CBF-4753-BD58-7DE333CB08A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F32704F-097E-4C78-AD4E-1EB8B0426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A1A3319-0458-4FF7-A9B0-250FC1612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C1A4AC-FB07-47B3-9EE4-8ABB147F89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59193C-E17F-4B15-9356-4A9F03F92B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C2FD3-B1BB-4A39-846B-7069B8D6D60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D181AE0-28FB-4FAC-9F01-273D3303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39A9E92-3584-4E50-A2FB-E1BB64EE7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C1A4AC-FB07-47B3-9EE4-8ABB147F89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59193C-E17F-4B15-9356-4A9F03F92B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C60A2-4573-4328-8819-DA3DC466C04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D620158-B29E-4929-897B-99E31E1F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24EB7DB-EDF4-4AD7-AC2F-1EAE9189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C1A4AC-FB07-47B3-9EE4-8ABB147F89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59193C-E17F-4B15-9356-4A9F03F92B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86F5E-8CC5-4805-B5F9-2B877EA2A44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7F9665B-CDDD-49F3-B97A-61492998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F752FCF-BF03-4260-83B1-F47E4D9F2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5563" cy="4349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419B844-C1F7-422E-B0D5-9F980D2F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825625"/>
            <a:ext cx="3867150" cy="4349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5C1A4AC-FB07-47B3-9EE4-8ABB147F89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759193C-E17F-4B15-9356-4A9F03F92B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E337F-FD45-48B7-B631-DD16099165E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E678ED-0B8F-42A5-A04F-CA17FDBB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4AEC8B6-4DCB-4A73-8861-CA895B7A9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40DB437-8A2D-4824-A80E-98D622768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2EDC1E91-09AB-4E1C-9D46-0D6E49FBE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420B960-8710-4E24-BA54-1A78F9EE0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5C1A4AC-FB07-47B3-9EE4-8ABB147F89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759193C-E17F-4B15-9356-4A9F03F92B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D722C-A8DF-4BD3-BD65-8D14935BCD5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8E4D9A5-E033-478B-9A37-A2320E0C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5C1A4AC-FB07-47B3-9EE4-8ABB147F89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759193C-E17F-4B15-9356-4A9F03F92B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63DED-85E9-44C9-9C84-D96D4C8D0B4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45C1A4AC-FB07-47B3-9EE4-8ABB147F89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759193C-E17F-4B15-9356-4A9F03F92B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D95F4-4172-4873-8E8B-422A9BB68FA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C5FBED1-EBB2-4293-B4AE-686112DD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8EDE2DE-0C4A-435A-80A9-708CB689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F280661-1993-4058-91C8-3234229066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194AFD-0790-4E9A-85CA-61A3806AC1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F1B75-88D6-4F8A-8105-F87B770638F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F8C6C68-A33B-41C4-A18C-54C1AC14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9B02095-AFED-491B-9597-93A1C2BC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3E94DDF-F945-42E0-ACCD-EFA0C700A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5C1A4AC-FB07-47B3-9EE4-8ABB147F89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759193C-E17F-4B15-9356-4A9F03F92B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207AF-DD62-453D-9C19-146BE6B13A9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BFC595E-E709-47E1-9A52-D4BDEB67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B032122-0D52-4425-A4FE-A46F47EB6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86B9510-C898-466C-9F82-E0266C663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5C1A4AC-FB07-47B3-9EE4-8ABB147F89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759193C-E17F-4B15-9356-4A9F03F92B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573C5-9189-494F-8327-42E9B1A5C8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1E4D7BC-7AF1-457A-A106-7FC49EFB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E091AF2-A946-46EC-9505-69B13E694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C1A4AC-FB07-47B3-9EE4-8ABB147F89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59193C-E17F-4B15-9356-4A9F03F92B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DCE59-73BE-4722-B429-9EA8AD8ED40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B6754A31-0F7E-4C74-B397-BF9EFE80D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0088" cy="58102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02ACCAA-DF08-4AEB-9CAC-7D9196EBF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02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C1A4AC-FB07-47B3-9EE4-8ABB147F89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59193C-E17F-4B15-9356-4A9F03F92B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5B67D-AF72-4AC0-9DD1-2545ABE8FF6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859CC29-3DF7-410B-B295-621367DA3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0453B88-6ADF-4590-88A0-D3FFCB638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D5254A-D04C-46B5-A021-48373C0483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0E2DE7-132B-471E-967C-234C443B4B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93D04-C541-40D7-A308-D67FD6D978F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5F30EE9-38A8-44D0-8539-8C260372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5E7F06F-FDD7-41DE-A840-F1D752F0C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D5254A-D04C-46B5-A021-48373C0483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0E2DE7-132B-471E-967C-234C443B4B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DADF5-443E-4836-AF7F-5E241D5B971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3C4BA2-5AC1-44D8-B4C7-D77F3DA8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5F82274-0164-4958-B144-39890D4D0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D5254A-D04C-46B5-A021-48373C0483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0E2DE7-132B-471E-967C-234C443B4B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DF712-47F5-452C-8963-03B0C53E2F8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93F542F-1A1F-49C0-993B-E97F219B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AC09EA3-C066-4F0A-855C-4A09BFD00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589463"/>
            <a:ext cx="3865562" cy="14986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D0320D2-9451-4A10-9EC1-AE4DF1409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850" y="4589463"/>
            <a:ext cx="3867150" cy="14986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3D5254A-D04C-46B5-A021-48373C0483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0E2DE7-132B-471E-967C-234C443B4B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8E505-F21D-43F6-81A1-F485388C8DB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07A14B2-894B-4E48-A9BA-DBB2D1D2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B2BB03B-C9BA-470F-A6FA-BFB7A451A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6721754-BCF6-4153-957F-E1917B410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D19BC3AC-5C52-4F08-961A-91BE1D8A7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2C4270F1-8575-4037-986B-7A1F1D16B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E3D5254A-D04C-46B5-A021-48373C0483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80E2DE7-132B-471E-967C-234C443B4B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AE511-A569-4ABF-ABCF-BA3360B6E22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6553C26-3C30-4A3A-B7B6-F777CFCB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E3D5254A-D04C-46B5-A021-48373C0483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80E2DE7-132B-471E-967C-234C443B4B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CF6AE-BA88-423E-AE85-18AB4022335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026199B-35E0-479D-AEEE-BD9151D9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F7B94BE-3A4F-457E-9223-A3F62F8C6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F280661-1993-4058-91C8-3234229066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194AFD-0790-4E9A-85CA-61A3806AC1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54A7E-40DC-40E1-8E91-E0F04942890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E3D5254A-D04C-46B5-A021-48373C0483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80E2DE7-132B-471E-967C-234C443B4B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EA689-143A-496F-9AF4-A962A76FE46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C2EA007-2A49-4A7F-B287-48378AED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A071890-BCFF-4EE9-A803-300B29F6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BE3DC8EB-9130-4903-823E-266A4595D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3D5254A-D04C-46B5-A021-48373C0483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0E2DE7-132B-471E-967C-234C443B4B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5F4A2-FB70-4E76-BDF1-4CF4DCCDB9F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52BE22-7AE6-46C4-9DB7-05CF5C65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C2F38E72-37DE-4198-8869-AD19F9143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133C47C-CC8E-4994-8C0B-F4D90C348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3D5254A-D04C-46B5-A021-48373C0483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0E2DE7-132B-471E-967C-234C443B4B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1437-0E73-4332-9227-68EC6A1B924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70D6C-74EB-4406-87A8-511142AA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4EC83DE-D788-482F-8127-CC60385A7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D5254A-D04C-46B5-A021-48373C0483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0E2DE7-132B-471E-967C-234C443B4B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6A9B7-FD66-4FE5-A322-FC9FC0CEB27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788BED4F-BF17-4C97-A8CC-F6AB94894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38913" y="1709738"/>
            <a:ext cx="1970087" cy="43783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96B0E9DE-0B8A-4F0B-9338-9FAC259DF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3888" y="1709738"/>
            <a:ext cx="5762625" cy="43783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D5254A-D04C-46B5-A021-48373C0483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0E2DE7-132B-471E-967C-234C443B4B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AB5BD-537A-47D3-9AEF-28CCD4C452E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54B2F4F-33E8-4CA4-91D0-521E16C9E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252D0175-F91F-4D07-87CA-7350EBDBD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C386C59-A916-4700-842D-2C1FC03465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2DD707-0411-4D99-AD43-F66DBAFC70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F4B66-EC39-4F73-8BB1-F974AF784D5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B2FF015-B2FB-4F62-ADD3-E98DF2D3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D549C35-2320-48F2-A094-4E877AE77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C386C59-A916-4700-842D-2C1FC03465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2DD707-0411-4D99-AD43-F66DBAFC70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5C27C-7AA3-45E7-ACD7-3ADC140BD5A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7783F3B-A23C-4807-87FC-0C2E37D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9BC7993-2A90-495F-B7E4-02F382342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C386C59-A916-4700-842D-2C1FC03465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2DD707-0411-4D99-AD43-F66DBAFC70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8FE16-FB8F-4740-A5C2-07AD0CCB15C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D9B4955-C341-4579-9BC6-FEA7197E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9548C1E-5FE0-4154-A17A-E67E890AE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DE106E6-D1D9-4C8B-BF18-45C705D5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C386C59-A916-4700-842D-2C1FC03465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62DD707-0411-4D99-AD43-F66DBAFC70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7046E-AF19-4A62-8F1B-6F69F1A5017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18315CE-CA62-48E7-B57E-0F94D056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3A80F61-5E03-4E3D-9D8D-7475BA0E4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C04166B-0A7B-46DD-9F2E-FBA4B8197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17BCC245-5716-4058-A06A-DB93220E1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89329565-8D72-468E-87B9-3C6CFEB9D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9C386C59-A916-4700-842D-2C1FC03465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462DD707-0411-4D99-AD43-F66DBAFC70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A6D97-1647-4B7A-A150-AF94ACC77E4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37771D-217F-49F1-B2BC-6CF2C734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0455B96-DB77-4EBA-BCD5-5BC143910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5721CDA-73EC-4F9D-B5CF-C4230F364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F280661-1993-4058-91C8-3234229066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5194AFD-0790-4E9A-85CA-61A3806AC1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916DF-8D84-4BA1-9A9B-7D259C5C3B1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666A9C4-834A-45C7-94A6-568E4949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C386C59-A916-4700-842D-2C1FC03465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62DD707-0411-4D99-AD43-F66DBAFC70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A3FE3-7F45-4664-BED1-E9735B04C23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C386C59-A916-4700-842D-2C1FC03465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62DD707-0411-4D99-AD43-F66DBAFC70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731C6-5C4E-4BA1-BF9F-461D63F2344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ED8E5B2-DDB3-4AA7-90F3-40CF5FA1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CE6D2EC-9FF0-4D6F-A82E-E9BA4B5B1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9BCD8A36-F652-4B2B-A1A8-1D3B3DDA7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C386C59-A916-4700-842D-2C1FC03465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62DD707-0411-4D99-AD43-F66DBAFC70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8F96F-1837-4C0E-BC3D-248B091AF9A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649DABB-8559-4AC6-A801-599DA509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BB945939-1A4A-4B34-9A82-BE9A2102C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B0ABD92-9BBE-4A4D-A0AF-D1DE17E6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C386C59-A916-4700-842D-2C1FC03465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62DD707-0411-4D99-AD43-F66DBAFC70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69629-01FF-4295-A2BC-239456FC37C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1BB1736-A9CD-4298-A6CC-FB080863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C068D91F-E757-4FB1-B34C-84335F60C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C386C59-A916-4700-842D-2C1FC03465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2DD707-0411-4D99-AD43-F66DBAFC70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588DF-D3C8-4024-9CA3-CDA8DA8A0C9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31A39C7C-D4AA-4A25-951A-6AAB21694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5813" cy="576421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2A7698FA-A2E4-4B30-BDDF-DCE625CFE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76421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C386C59-A916-4700-842D-2C1FC03465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2DD707-0411-4D99-AD43-F66DBAFC70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E85C1-8E2A-4CDA-8C21-5400D3ED670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105191-A980-4010-8970-589B6F72C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206D8900-A93D-447A-9718-D745722F6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3806B4D-E1F6-4B27-A46C-8C680D6425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4DCB76B-A73E-4319-891C-DCC4DF6A8D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AE678-2ACE-4B35-8268-24130B51322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2C22816-1B8A-4506-A22F-35BB4146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09D872E-3CF2-4CC2-B5D9-D8944C67D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3806B4D-E1F6-4B27-A46C-8C680D6425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4DCB76B-A73E-4319-891C-DCC4DF6A8D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4987C-B205-499A-B7A1-DCA2599C570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F5B8B20-E928-4916-9011-EB967DBA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5773387-0F58-4107-B574-3C192D4DB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3806B4D-E1F6-4B27-A46C-8C680D6425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4DCB76B-A73E-4319-891C-DCC4DF6A8D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C8525-A460-409F-BF76-10DFDDF16B8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289F6CE-570D-4CAB-B824-7AB95FD0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EB83B4E-F2F7-440E-B73E-805CD5E91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79B2C41-08B8-4537-B050-CBDF6AEC1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A3806B4D-E1F6-4B27-A46C-8C680D6425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84DCB76B-A73E-4319-891C-DCC4DF6A8D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9C12E-F4CC-42E4-9058-2B5B3E13B04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843B156-0741-4804-A8C1-F1D4AFAC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E4B4837-DED8-49E2-AB10-EB246C533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216E5D4-BD39-4603-A46C-CEB31168C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B8358A51-6A41-4595-B23A-E5888084B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652DFDB3-01CE-4AAA-8B98-AC0BED183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F280661-1993-4058-91C8-3234229066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25194AFD-0790-4E9A-85CA-61A3806AC1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4E314-E005-44D7-9E0F-A2B1B6DD1E5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0307FCD-0A55-485C-BD74-6CEDFCEE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2690284-EE3D-4A97-9EDD-94050DF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748E0EA-0DD9-435D-AE04-F5DA24261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DEE3757F-BF1F-493F-A2F6-3C866F9A7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3EE56612-1549-4C0B-8D42-3A3A72687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A3806B4D-E1F6-4B27-A46C-8C680D6425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84DCB76B-A73E-4319-891C-DCC4DF6A8D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D39CC-44AF-4860-9A11-4DCEB7E996A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230710C-75E5-4DD5-8F2A-93F03F21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A3806B4D-E1F6-4B27-A46C-8C680D6425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DCB76B-A73E-4319-891C-DCC4DF6A8D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2A3FC-4C57-4EB3-80E9-183B9E8EB66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3806B4D-E1F6-4B27-A46C-8C680D6425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84DCB76B-A73E-4319-891C-DCC4DF6A8D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55E8A-E67C-492F-A21E-0DC5EAAC57C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6105E1-C967-4ECE-AA12-9069EBE2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4FDD8D5-77B9-43A5-A58D-8ED98037B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41F240F-CB72-4087-AF98-F222E63D8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A3806B4D-E1F6-4B27-A46C-8C680D6425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84DCB76B-A73E-4319-891C-DCC4DF6A8D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0458A-C3B7-4446-8BF1-97BADB38234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7DC1F1-8DEC-4540-A452-7A51CD8A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899FFD4-7C43-42F0-9E30-66DDFBBBF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BCA619CF-1D74-491A-8B13-3D44DE667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A3806B4D-E1F6-4B27-A46C-8C680D6425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84DCB76B-A73E-4319-891C-DCC4DF6A8D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8CFD1-C969-45FC-A00C-77C207637CF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CFB8E0D-F03E-4B8B-87B4-F35D4467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7B21165-E6BC-4133-AA39-DE673B7D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3806B4D-E1F6-4B27-A46C-8C680D6425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4DCB76B-A73E-4319-891C-DCC4DF6A8D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50DAB-F2B0-422D-95E1-EABEC2F5AA1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ADF1462F-9F4E-4A08-85E4-B94AB7E5A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0872CBE-98DC-4E43-8689-8E5A9A901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3806B4D-E1F6-4B27-A46C-8C680D6425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4DCB76B-A73E-4319-891C-DCC4DF6A8D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20844-7901-4128-8EEB-59089F50265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57DEC2E-A66B-444F-AE3C-78A5EBA6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280661-1993-4058-91C8-3234229066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194AFD-0790-4E9A-85CA-61A3806AC1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DBBB3-F1F0-49C2-A544-988596CF722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F280661-1993-4058-91C8-3234229066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5194AFD-0790-4E9A-85CA-61A3806AC1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21D5F-676F-4BF7-A634-3584B5EA0F5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E63EF9C-5C41-471D-8251-4A0B7E04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B5743C2-171F-436E-94C3-64136F3E4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6ACB3D8-77C7-43EE-981F-8DE0F97E1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F280661-1993-4058-91C8-3234229066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5194AFD-0790-4E9A-85CA-61A3806AC1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76E13-439E-4378-B324-9DCFCE157A5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1199A34-4D03-4524-B922-71680FD5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05E8E55-0576-4A9F-8632-1A7288187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2ADD2A8-3742-4C7F-BF01-0657A9FB6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F280661-1993-4058-91C8-3234229066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5194AFD-0790-4E9A-85CA-61A3806AC1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B7492-849F-4CFF-8A16-92ACC273DC8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122363"/>
            <a:ext cx="6856413" cy="238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titoloFare clic per modificare stile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F280661-1993-4058-91C8-3234229066D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5194AFD-0790-4E9A-85CA-61A3806AC10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1EA20385-B66A-4B96-937D-A896D5CC86C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titoloFare clic per modificare stile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5113" cy="434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0"/>
            <a:r>
              <a:rPr lang="en-GB" altLang="it-IT" smtClean="0"/>
              <a:t>Nono livello strutturaFare clic per modificare gli stili del testo dello schema</a:t>
            </a:r>
          </a:p>
          <a:p>
            <a:pPr lvl="1"/>
            <a:r>
              <a:rPr lang="en-GB" altLang="it-IT" smtClean="0"/>
              <a:t>Secondo livello</a:t>
            </a:r>
          </a:p>
          <a:p>
            <a:pPr lvl="2"/>
            <a:r>
              <a:rPr lang="en-GB" altLang="it-IT" smtClean="0"/>
              <a:t>Terzo livello</a:t>
            </a:r>
          </a:p>
          <a:p>
            <a:pPr lvl="3"/>
            <a:r>
              <a:rPr lang="en-GB" altLang="it-IT" smtClean="0"/>
              <a:t>Quarto livello</a:t>
            </a:r>
          </a:p>
          <a:p>
            <a:pPr lvl="4"/>
            <a:r>
              <a:rPr lang="en-GB" altLang="it-IT" smtClean="0"/>
              <a:t>Quinto livello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45C1A4AC-FB07-47B3-9EE4-8ABB147F891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759193C-E17F-4B15-9356-4A9F03F92B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98EC9731-0494-4A30-BED1-828736D9211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1709738"/>
            <a:ext cx="7885112" cy="285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titoloFare clic per modificare stile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4589463"/>
            <a:ext cx="7885112" cy="149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0"/>
            <a:r>
              <a:rPr lang="en-GB" altLang="it-IT" smtClean="0"/>
              <a:t>Nono livello strutturaFare clic per modificare gli stili del testo dello schema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E3D5254A-D04C-46B5-A021-48373C0483A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80E2DE7-132B-471E-967C-234C443B4B7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245E5F68-FD89-4B3D-8961-EE3BB6E80CE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titoloFare clic per modificare stile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C386C59-A916-4700-842D-2C1FC034656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62DD707-0411-4D99-AD43-F66DBAFC70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0AACEDF0-54C6-483C-854A-69F3A809A5E6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xmlns="" id="{A3806B4D-E1F6-4B27-A46C-8C680D6425F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03/01/19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84DCB76B-A73E-4319-891C-DCC4DF6A8D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D0770DF1-B57C-4EBB-875A-A99C7BBFE8FD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1214438"/>
            <a:ext cx="7858125" cy="2387600"/>
          </a:xfrm>
        </p:spPr>
        <p:txBody>
          <a:bodyPr anchor="t"/>
          <a:lstStyle/>
          <a:p>
            <a:pPr algn="ct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6000" b="1" smtClean="0">
                <a:latin typeface="Corbel" pitchFamily="32" charset="0"/>
              </a:rPr>
              <a:t>Un caso di </a:t>
            </a:r>
            <a:br>
              <a:rPr lang="it-IT" altLang="it-IT" sz="6000" b="1" smtClean="0">
                <a:latin typeface="Corbel" pitchFamily="32" charset="0"/>
              </a:rPr>
            </a:br>
            <a:r>
              <a:rPr lang="it-IT" altLang="it-IT" sz="6000" b="1" smtClean="0">
                <a:latin typeface="Corbel" pitchFamily="32" charset="0"/>
              </a:rPr>
              <a:t>ittero fugace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275856" y="3140968"/>
            <a:ext cx="5472608" cy="2808312"/>
          </a:xfrm>
        </p:spPr>
        <p:txBody>
          <a:bodyPr lIns="90000" tIns="45000" rIns="90000" bIns="45000" anchor="b"/>
          <a:lstStyle/>
          <a:p>
            <a:pPr marL="0" indent="0" algn="r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400" dirty="0" smtClean="0">
                <a:latin typeface="Corbel" pitchFamily="32" charset="0"/>
              </a:rPr>
              <a:t>Dottor Fabio </a:t>
            </a:r>
            <a:r>
              <a:rPr lang="it-IT" altLang="it-IT" sz="2400" dirty="0" err="1" smtClean="0">
                <a:latin typeface="Corbel" pitchFamily="32" charset="0"/>
              </a:rPr>
              <a:t>Cortellini</a:t>
            </a:r>
            <a:endParaRPr lang="it-IT" altLang="it-IT" sz="2400" dirty="0" smtClean="0">
              <a:latin typeface="Corbel" pitchFamily="32" charset="0"/>
            </a:endParaRPr>
          </a:p>
          <a:p>
            <a:pPr marL="0" indent="0" algn="r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400" dirty="0" smtClean="0">
                <a:latin typeface="Corbel" pitchFamily="32" charset="0"/>
              </a:rPr>
              <a:t>Specializzando di Gastroenterologia Università di Cagliari (Prof. P. Usai)</a:t>
            </a:r>
            <a:endParaRPr lang="it-IT" altLang="it-IT" sz="2400" dirty="0" smtClean="0">
              <a:latin typeface="Corbel" pitchFamily="32" charset="0"/>
            </a:endParaRPr>
          </a:p>
          <a:p>
            <a:pPr marL="0" indent="0" algn="r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 altLang="it-IT" sz="2400" dirty="0" smtClean="0">
              <a:latin typeface="Corbel" pitchFamily="32" charset="0"/>
            </a:endParaRPr>
          </a:p>
          <a:p>
            <a:pPr marL="0" indent="0" algn="r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400" dirty="0" smtClean="0">
                <a:latin typeface="Corbel" pitchFamily="32" charset="0"/>
              </a:rPr>
              <a:t>Tutor</a:t>
            </a:r>
            <a:r>
              <a:rPr lang="it-IT" altLang="it-IT" sz="2400" dirty="0" smtClean="0">
                <a:latin typeface="Corbel" pitchFamily="32" charset="0"/>
              </a:rPr>
              <a:t>: Dott.ssa Roberta </a:t>
            </a:r>
            <a:r>
              <a:rPr lang="it-IT" altLang="it-IT" sz="2400" dirty="0" err="1" smtClean="0">
                <a:latin typeface="Corbel" pitchFamily="32" charset="0"/>
              </a:rPr>
              <a:t>Badas</a:t>
            </a:r>
            <a:endParaRPr lang="it-IT" altLang="it-IT" sz="2400" dirty="0" smtClean="0">
              <a:latin typeface="Corbel" pitchFamily="32" charset="0"/>
            </a:endParaRPr>
          </a:p>
          <a:p>
            <a:pPr marL="0" indent="0" algn="r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400" dirty="0" smtClean="0">
                <a:latin typeface="Corbel" pitchFamily="32" charset="0"/>
              </a:rPr>
              <a:t>Azienda Ospedaliero Universitaria Cagliari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fld id="{714F322D-FE8C-46DA-A4F9-6359A52D4599}" type="slidenum">
              <a:rPr lang="it-IT" altLang="it-IT" sz="1400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</a:tabLst>
              </a:pPr>
              <a:t>10</a:t>
            </a:fld>
            <a:endParaRPr lang="it-IT" altLang="it-IT" sz="1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 dirty="0">
                <a:solidFill>
                  <a:srgbClr val="000000"/>
                </a:solidFill>
                <a:latin typeface="Corbel" pitchFamily="32" charset="0"/>
                <a:cs typeface="Arial" charset="0"/>
              </a:rPr>
              <a:t>Diagnosi differenziale </a:t>
            </a:r>
          </a:p>
        </p:txBody>
      </p:sp>
      <p:sp>
        <p:nvSpPr>
          <p:cNvPr id="25604" name="Oval 3"/>
          <p:cNvSpPr>
            <a:spLocks noChangeArrowheads="1"/>
          </p:cNvSpPr>
          <p:nvPr/>
        </p:nvSpPr>
        <p:spPr bwMode="auto">
          <a:xfrm>
            <a:off x="180975" y="1414463"/>
            <a:ext cx="2625725" cy="1179512"/>
          </a:xfrm>
          <a:prstGeom prst="ellipse">
            <a:avLst/>
          </a:prstGeom>
          <a:noFill/>
          <a:ln w="19080">
            <a:solidFill>
              <a:srgbClr val="43729D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Microcalcolosi biliare distale?</a:t>
            </a:r>
          </a:p>
        </p:txBody>
      </p:sp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1143000" y="2746375"/>
            <a:ext cx="2928938" cy="1196975"/>
          </a:xfrm>
          <a:prstGeom prst="ellips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Colangiocarcinoma extra-epatico?</a:t>
            </a:r>
          </a:p>
        </p:txBody>
      </p:sp>
      <p:sp>
        <p:nvSpPr>
          <p:cNvPr id="25606" name="Oval 5"/>
          <p:cNvSpPr>
            <a:spLocks noChangeArrowheads="1"/>
          </p:cNvSpPr>
          <p:nvPr/>
        </p:nvSpPr>
        <p:spPr bwMode="auto">
          <a:xfrm>
            <a:off x="4786313" y="2763838"/>
            <a:ext cx="2051050" cy="1179512"/>
          </a:xfrm>
          <a:prstGeom prst="ellipse">
            <a:avLst/>
          </a:prstGeom>
          <a:noFill/>
          <a:ln w="1908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Colangite acuta?</a:t>
            </a:r>
          </a:p>
        </p:txBody>
      </p:sp>
      <p:sp>
        <p:nvSpPr>
          <p:cNvPr id="25607" name="Oval 6"/>
          <p:cNvSpPr>
            <a:spLocks noChangeArrowheads="1"/>
          </p:cNvSpPr>
          <p:nvPr/>
        </p:nvSpPr>
        <p:spPr bwMode="auto">
          <a:xfrm>
            <a:off x="3232150" y="1414463"/>
            <a:ext cx="2439988" cy="1179512"/>
          </a:xfrm>
          <a:prstGeom prst="ellipse">
            <a:avLst/>
          </a:prstGeom>
          <a:noFill/>
          <a:ln w="1908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Neoplasia della testa del pancreas?</a:t>
            </a:r>
          </a:p>
        </p:txBody>
      </p:sp>
      <p:sp>
        <p:nvSpPr>
          <p:cNvPr id="25608" name="Oval 7"/>
          <p:cNvSpPr>
            <a:spLocks noChangeArrowheads="1"/>
          </p:cNvSpPr>
          <p:nvPr/>
        </p:nvSpPr>
        <p:spPr bwMode="auto">
          <a:xfrm>
            <a:off x="6275388" y="1414463"/>
            <a:ext cx="2239962" cy="1179512"/>
          </a:xfrm>
          <a:prstGeom prst="ellipse">
            <a:avLst/>
          </a:prstGeom>
          <a:noFill/>
          <a:ln w="19080">
            <a:solidFill>
              <a:srgbClr val="BF9000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Ampulloma?</a:t>
            </a:r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539552" y="4437112"/>
            <a:ext cx="7783513" cy="1568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i="1" dirty="0">
                <a:solidFill>
                  <a:srgbClr val="000000"/>
                </a:solidFill>
                <a:latin typeface="Comic Sans MS" pitchFamily="64" charset="0"/>
              </a:rPr>
              <a:t>Quali esami strumentali avreste chiesto?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i="1" dirty="0">
                <a:solidFill>
                  <a:srgbClr val="000000"/>
                </a:solidFill>
                <a:latin typeface="Comic Sans MS" pitchFamily="64" charset="0"/>
              </a:rPr>
              <a:t>Quale terapia iniziale?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altLang="it-IT" sz="2400" i="1" dirty="0">
              <a:solidFill>
                <a:srgbClr val="000000"/>
              </a:solidFill>
              <a:latin typeface="Comic Sans MS" pitchFamily="6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i="1" dirty="0">
                <a:solidFill>
                  <a:srgbClr val="000000"/>
                </a:solidFill>
                <a:latin typeface="Comic Sans MS" pitchFamily="64" charset="0"/>
              </a:rPr>
              <a:t>Vediamo come è proseguita la gestione del </a:t>
            </a:r>
            <a:r>
              <a:rPr lang="it-IT" altLang="it-IT" sz="2400" i="1" dirty="0" err="1">
                <a:solidFill>
                  <a:srgbClr val="000000"/>
                </a:solidFill>
                <a:latin typeface="Comic Sans MS" pitchFamily="64" charset="0"/>
              </a:rPr>
              <a:t>paziente…</a:t>
            </a:r>
            <a:endParaRPr lang="it-IT" altLang="it-IT" sz="2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0388" y="1412875"/>
            <a:ext cx="8115300" cy="4657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dirty="0" smtClean="0">
                <a:latin typeface="Arial" charset="0"/>
              </a:rPr>
              <a:t>Il paziente viene ricoverato nel reparto di Chirurgia Generale diretto dal Professor </a:t>
            </a:r>
            <a:r>
              <a:rPr lang="it-IT" altLang="it-IT" sz="2400" dirty="0" smtClean="0">
                <a:latin typeface="Arial" charset="0"/>
              </a:rPr>
              <a:t>Piergiorgio </a:t>
            </a:r>
            <a:r>
              <a:rPr lang="it-IT" altLang="it-IT" sz="2400" dirty="0" smtClean="0">
                <a:latin typeface="Arial" charset="0"/>
              </a:rPr>
              <a:t>Calò con diagnosi iniziale di </a:t>
            </a:r>
            <a:r>
              <a:rPr lang="it-IT" altLang="it-IT" sz="2400" b="1" dirty="0" smtClean="0">
                <a:latin typeface="Arial" charset="0"/>
              </a:rPr>
              <a:t>Colecistite Acuta</a:t>
            </a:r>
            <a:r>
              <a:rPr lang="it-IT" altLang="it-IT" sz="2400" dirty="0" smtClean="0">
                <a:latin typeface="Arial" charset="0"/>
              </a:rPr>
              <a:t>.</a:t>
            </a:r>
            <a:br>
              <a:rPr lang="it-IT" altLang="it-IT" sz="2400" dirty="0" smtClean="0">
                <a:latin typeface="Arial" charset="0"/>
              </a:rPr>
            </a:br>
            <a:r>
              <a:rPr lang="it-IT" altLang="it-IT" sz="2400" dirty="0" smtClean="0">
                <a:latin typeface="Arial" charset="0"/>
              </a:rPr>
              <a:t/>
            </a:r>
            <a:br>
              <a:rPr lang="it-IT" altLang="it-IT" sz="2400" dirty="0" smtClean="0">
                <a:latin typeface="Arial" charset="0"/>
              </a:rPr>
            </a:br>
            <a:r>
              <a:rPr lang="it-IT" altLang="it-IT" sz="2400" dirty="0" smtClean="0">
                <a:latin typeface="Arial" charset="0"/>
              </a:rPr>
              <a:t>Viene trattato con antibioticoterapia e digiuno. </a:t>
            </a:r>
            <a:br>
              <a:rPr lang="it-IT" altLang="it-IT" sz="2400" dirty="0" smtClean="0">
                <a:latin typeface="Arial" charset="0"/>
              </a:rPr>
            </a:br>
            <a:r>
              <a:rPr lang="it-IT" altLang="it-IT" sz="2400" dirty="0" smtClean="0">
                <a:latin typeface="Arial" charset="0"/>
              </a:rPr>
              <a:t/>
            </a:r>
            <a:br>
              <a:rPr lang="it-IT" altLang="it-IT" sz="2400" dirty="0" smtClean="0">
                <a:latin typeface="Arial" charset="0"/>
              </a:rPr>
            </a:br>
            <a:r>
              <a:rPr lang="it-IT" altLang="it-IT" sz="2400" dirty="0" smtClean="0">
                <a:latin typeface="Arial" charset="0"/>
              </a:rPr>
              <a:t>Viene richiesta </a:t>
            </a:r>
            <a:r>
              <a:rPr lang="it-IT" altLang="it-IT" sz="2400" dirty="0" err="1" smtClean="0">
                <a:latin typeface="Arial" charset="0"/>
              </a:rPr>
              <a:t>Colangio-RM</a:t>
            </a:r>
            <a:r>
              <a:rPr lang="it-IT" altLang="it-IT" sz="2400" dirty="0" smtClean="0">
                <a:latin typeface="Arial" charset="0"/>
              </a:rPr>
              <a:t> di completamento diagnostico che viene programmata per il 21 Novembre.</a:t>
            </a:r>
            <a:br>
              <a:rPr lang="it-IT" altLang="it-IT" sz="2400" dirty="0" smtClean="0">
                <a:latin typeface="Arial" charset="0"/>
              </a:rPr>
            </a:br>
            <a:r>
              <a:rPr lang="it-IT" altLang="it-IT" sz="2400" dirty="0" smtClean="0">
                <a:latin typeface="Arial" charset="0"/>
              </a:rPr>
              <a:t/>
            </a:r>
            <a:br>
              <a:rPr lang="it-IT" altLang="it-IT" sz="2400" dirty="0" smtClean="0">
                <a:latin typeface="Arial" charset="0"/>
              </a:rPr>
            </a:br>
            <a:r>
              <a:rPr lang="it-IT" altLang="it-IT" sz="2400" dirty="0" smtClean="0">
                <a:latin typeface="Arial" charset="0"/>
              </a:rPr>
              <a:t>Nel frattempo il paziente diventa apiretico, il dolore diminuisce e diventa localizzato esclusivamente in ipocondrio destro, </a:t>
            </a:r>
            <a:r>
              <a:rPr lang="it-IT" altLang="it-IT" sz="2400" u="sng" dirty="0" smtClean="0">
                <a:latin typeface="Arial" charset="0"/>
              </a:rPr>
              <a:t>la bilirubina si riduce progressivamente.</a:t>
            </a:r>
            <a:br>
              <a:rPr lang="it-IT" altLang="it-IT" sz="2400" u="sng" dirty="0" smtClean="0">
                <a:latin typeface="Arial" charset="0"/>
              </a:rPr>
            </a:br>
            <a:r>
              <a:rPr lang="it-IT" altLang="it-IT" sz="2400" dirty="0" smtClean="0">
                <a:latin typeface="Arial" charset="0"/>
              </a:rPr>
              <a:t/>
            </a:r>
            <a:br>
              <a:rPr lang="it-IT" altLang="it-IT" sz="2400" dirty="0" smtClean="0">
                <a:latin typeface="Arial" charset="0"/>
              </a:rPr>
            </a:br>
            <a:r>
              <a:rPr lang="it-IT" altLang="it-IT" sz="2400" dirty="0" smtClean="0">
                <a:latin typeface="Arial" charset="0"/>
              </a:rPr>
              <a:t/>
            </a:r>
            <a:br>
              <a:rPr lang="it-IT" altLang="it-IT" sz="2400" dirty="0" smtClean="0">
                <a:latin typeface="Arial" charset="0"/>
              </a:rPr>
            </a:br>
            <a:r>
              <a:rPr lang="it-IT" altLang="it-IT" sz="2400" dirty="0" smtClean="0">
                <a:latin typeface="Arial" charset="0"/>
              </a:rPr>
              <a:t/>
            </a:r>
            <a:br>
              <a:rPr lang="it-IT" altLang="it-IT" sz="2400" dirty="0" smtClean="0">
                <a:latin typeface="Arial" charset="0"/>
              </a:rPr>
            </a:br>
            <a:r>
              <a:rPr lang="it-IT" altLang="it-IT" sz="2400" dirty="0" smtClean="0">
                <a:latin typeface="Arial" charset="0"/>
              </a:rPr>
              <a:t/>
            </a:r>
            <a:br>
              <a:rPr lang="it-IT" altLang="it-IT" sz="2400" dirty="0" smtClean="0">
                <a:latin typeface="Arial" charset="0"/>
              </a:rPr>
            </a:br>
            <a:r>
              <a:rPr lang="it-IT" altLang="it-IT" sz="2400" dirty="0" smtClean="0">
                <a:latin typeface="Arial" charset="0"/>
              </a:rPr>
              <a:t/>
            </a:r>
            <a:br>
              <a:rPr lang="it-IT" altLang="it-IT" sz="2400" dirty="0" smtClean="0">
                <a:latin typeface="Arial" charset="0"/>
              </a:rPr>
            </a:br>
            <a:endParaRPr lang="it-IT" altLang="it-IT" sz="2400" dirty="0" smtClean="0">
              <a:latin typeface="Arial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143000" y="787400"/>
            <a:ext cx="6858000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Esami diagnostici e decorso clinico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0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Esami diagnostici e decorso clinico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69975"/>
            <a:ext cx="8478838" cy="434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433888" y="3390900"/>
            <a:ext cx="3859212" cy="1588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457200" y="3784600"/>
            <a:ext cx="5029200" cy="1588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3902075" y="3570288"/>
            <a:ext cx="4391025" cy="14287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8001000" y="3784600"/>
            <a:ext cx="801688" cy="1588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457200" y="3986213"/>
            <a:ext cx="685800" cy="1587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43000" y="765175"/>
            <a:ext cx="6858000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Esami diagnostici e decorso clinico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4213" y="1382713"/>
            <a:ext cx="7762875" cy="2306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dirty="0">
                <a:solidFill>
                  <a:srgbClr val="000000"/>
                </a:solidFill>
                <a:latin typeface="Corbel" pitchFamily="32" charset="0"/>
              </a:rPr>
              <a:t>Alla luce del reperto della RMN (assenza di calcoli nelle VB e «ispessimento del versante anteriore della porzione </a:t>
            </a:r>
            <a:r>
              <a:rPr lang="it-IT" altLang="it-IT" sz="2400" dirty="0" err="1">
                <a:solidFill>
                  <a:srgbClr val="000000"/>
                </a:solidFill>
                <a:latin typeface="Corbel" pitchFamily="32" charset="0"/>
              </a:rPr>
              <a:t>prepapillare</a:t>
            </a:r>
            <a:r>
              <a:rPr lang="it-IT" altLang="it-IT" sz="2400" dirty="0">
                <a:solidFill>
                  <a:srgbClr val="000000"/>
                </a:solidFill>
                <a:latin typeface="Corbel" pitchFamily="32" charset="0"/>
              </a:rPr>
              <a:t>»), si programma una TC addome con </a:t>
            </a:r>
            <a:r>
              <a:rPr lang="it-IT" altLang="it-IT" sz="2400" dirty="0" err="1">
                <a:solidFill>
                  <a:srgbClr val="000000"/>
                </a:solidFill>
                <a:latin typeface="Corbel" pitchFamily="32" charset="0"/>
              </a:rPr>
              <a:t>mdc</a:t>
            </a:r>
            <a:r>
              <a:rPr lang="it-IT" altLang="it-IT" sz="2400" dirty="0">
                <a:solidFill>
                  <a:srgbClr val="000000"/>
                </a:solidFill>
                <a:latin typeface="Corbel" pitchFamily="32" charset="0"/>
              </a:rPr>
              <a:t> per il 26 Novembre e viene richiesta una consulenza all'UO di Diagnostica e Chirurgia Endoscopica (responsabile </a:t>
            </a:r>
            <a:r>
              <a:rPr lang="it-IT" altLang="it-IT" sz="2400" dirty="0" smtClean="0">
                <a:solidFill>
                  <a:srgbClr val="000000"/>
                </a:solidFill>
                <a:latin typeface="Corbel" pitchFamily="32" charset="0"/>
              </a:rPr>
              <a:t>Dott</a:t>
            </a:r>
            <a:r>
              <a:rPr lang="it-IT" altLang="it-IT" sz="2400" dirty="0">
                <a:solidFill>
                  <a:srgbClr val="000000"/>
                </a:solidFill>
                <a:latin typeface="Corbel" pitchFamily="32" charset="0"/>
              </a:rPr>
              <a:t>. Giuseppe </a:t>
            </a:r>
            <a:r>
              <a:rPr lang="it-IT" altLang="it-IT" sz="2400" dirty="0" err="1">
                <a:solidFill>
                  <a:srgbClr val="000000"/>
                </a:solidFill>
                <a:latin typeface="Corbel" pitchFamily="32" charset="0"/>
              </a:rPr>
              <a:t>D'Alia</a:t>
            </a:r>
            <a:r>
              <a:rPr lang="it-IT" altLang="it-IT" sz="2400" dirty="0">
                <a:solidFill>
                  <a:srgbClr val="000000"/>
                </a:solidFill>
                <a:latin typeface="Corbel" pitchFamily="32" charset="0"/>
              </a:rPr>
              <a:t>)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338" y="3838575"/>
            <a:ext cx="2460625" cy="277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43000" y="1412875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Diagnosi differenziale 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180975" y="2327275"/>
            <a:ext cx="2625725" cy="1179513"/>
          </a:xfrm>
          <a:prstGeom prst="ellipse">
            <a:avLst/>
          </a:prstGeom>
          <a:noFill/>
          <a:ln w="19080">
            <a:solidFill>
              <a:srgbClr val="43729D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Microcalcolosi biliare distale?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1143000" y="3659188"/>
            <a:ext cx="2928938" cy="1196975"/>
          </a:xfrm>
          <a:prstGeom prst="ellips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Colangiocarcinoma extra-epatico?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4786313" y="3676650"/>
            <a:ext cx="2051050" cy="1179513"/>
          </a:xfrm>
          <a:prstGeom prst="ellipse">
            <a:avLst/>
          </a:prstGeom>
          <a:noFill/>
          <a:ln w="1908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Colangite acuta?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3232150" y="2327275"/>
            <a:ext cx="2439988" cy="1179513"/>
          </a:xfrm>
          <a:prstGeom prst="ellipse">
            <a:avLst/>
          </a:prstGeom>
          <a:noFill/>
          <a:ln w="1908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Neoplasia della testa del pancreas?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6275388" y="2327275"/>
            <a:ext cx="2239962" cy="1179513"/>
          </a:xfrm>
          <a:prstGeom prst="ellipse">
            <a:avLst/>
          </a:prstGeom>
          <a:noFill/>
          <a:ln w="19080">
            <a:solidFill>
              <a:srgbClr val="BF9000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Ampulloma?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973138" y="2090738"/>
            <a:ext cx="1158875" cy="15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</a:pPr>
            <a:r>
              <a:rPr lang="it-IT" altLang="it-IT" sz="9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5299075" y="3506788"/>
            <a:ext cx="1158875" cy="15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</a:pPr>
            <a:r>
              <a:rPr lang="it-IT" altLang="it-IT" sz="9600">
                <a:solidFill>
                  <a:srgbClr val="000000"/>
                </a:solidFill>
              </a:rPr>
              <a:t>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0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Esami diagnostici e decorso clinico 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b="764"/>
          <a:stretch>
            <a:fillRect/>
          </a:stretch>
        </p:blipFill>
        <p:spPr bwMode="auto">
          <a:xfrm>
            <a:off x="709613" y="1004888"/>
            <a:ext cx="7726362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114675" y="5081588"/>
            <a:ext cx="3562350" cy="11112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709613" y="5256213"/>
            <a:ext cx="2906712" cy="11112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485900" y="5432425"/>
            <a:ext cx="5053013" cy="11113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2098675" y="5635625"/>
            <a:ext cx="3303588" cy="11113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7671B1B8-B5EA-4AE1-BDB4-ECE8B98C2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3" y="946150"/>
            <a:ext cx="7856537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2400" i="1" dirty="0">
                <a:latin typeface="Comic Sans MS" panose="030F0702030302020204" pitchFamily="66" charset="0"/>
              </a:rPr>
              <a:t>Né la RMN né la TC con mdc chiariscono l’etiologia della stenosi del coledoco. 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2400" i="1" dirty="0">
                <a:latin typeface="Comic Sans MS" panose="030F0702030302020204" pitchFamily="66" charset="0"/>
              </a:rPr>
              <a:t>Neoformazione </a:t>
            </a:r>
            <a:r>
              <a:rPr lang="it-IT" altLang="it-IT" sz="2400" i="1" dirty="0" err="1">
                <a:latin typeface="Comic Sans MS" panose="030F0702030302020204" pitchFamily="66" charset="0"/>
              </a:rPr>
              <a:t>cefalopancreatica</a:t>
            </a:r>
            <a:r>
              <a:rPr lang="it-IT" altLang="it-IT" sz="2400" i="1" dirty="0">
                <a:latin typeface="Comic Sans MS" panose="030F0702030302020204" pitchFamily="66" charset="0"/>
              </a:rPr>
              <a:t>? 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2400" i="1" dirty="0" err="1">
                <a:latin typeface="Comic Sans MS" panose="030F0702030302020204" pitchFamily="66" charset="0"/>
              </a:rPr>
              <a:t>Ampulloma</a:t>
            </a:r>
            <a:r>
              <a:rPr lang="it-IT" altLang="it-IT" sz="2400" i="1" dirty="0">
                <a:latin typeface="Comic Sans MS" panose="030F0702030302020204" pitchFamily="66" charset="0"/>
              </a:rPr>
              <a:t>? 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2400" i="1" dirty="0">
                <a:latin typeface="Comic Sans MS" panose="030F0702030302020204" pitchFamily="66" charset="0"/>
              </a:rPr>
              <a:t>Colangiocarcinoma?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sz="2400" i="1" dirty="0">
              <a:latin typeface="Comic Sans MS" panose="030F0702030302020204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2400" i="1" dirty="0">
                <a:latin typeface="Comic Sans MS" panose="030F0702030302020204" pitchFamily="66" charset="0"/>
              </a:rPr>
              <a:t>Per caratterizzare una lesione a livello della parte distale del coledoco, l’Ecoendoscopia (EUS) </a:t>
            </a:r>
            <a:r>
              <a:rPr lang="it-IT" altLang="it-IT" sz="2400" baseline="30000" dirty="0">
                <a:latin typeface="Comic Sans MS" panose="030F0702030302020204" pitchFamily="66" charset="0"/>
              </a:rPr>
              <a:t>(1-2)</a:t>
            </a:r>
            <a:r>
              <a:rPr lang="it-IT" altLang="it-IT" sz="2400" dirty="0">
                <a:latin typeface="Comic Sans MS" panose="030F0702030302020204" pitchFamily="66" charset="0"/>
              </a:rPr>
              <a:t> svolge un ruolo chiave e</a:t>
            </a:r>
            <a:r>
              <a:rPr lang="it-IT" altLang="it-IT" sz="2400" i="1" dirty="0">
                <a:latin typeface="Comic Sans MS" panose="030F0702030302020204" pitchFamily="66" charset="0"/>
              </a:rPr>
              <a:t> permette inoltre di eseguire dei prelievi per istologia.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sz="2400" i="1" dirty="0">
              <a:latin typeface="Comic Sans MS" panose="030F0702030302020204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2800" dirty="0">
                <a:latin typeface="Corbel" panose="020B0503020204020204" pitchFamily="34" charset="0"/>
              </a:rPr>
              <a:t>Viene quindi programmata un’EUS +/- ERCP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2800" dirty="0">
                <a:latin typeface="Corbel" panose="020B0503020204020204" pitchFamily="34" charset="0"/>
              </a:rPr>
              <a:t>per il 28 Novembre.</a:t>
            </a:r>
            <a:endParaRPr lang="it-IT" altLang="it-IT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fld id="{25A22442-5B6A-48FD-BB1F-18A942FC160C}" type="slidenum">
              <a:rPr lang="it-IT" altLang="it-IT" sz="2400">
                <a:solidFill>
                  <a:srgbClr val="000000"/>
                </a:solidFill>
                <a:cs typeface="Arial" charset="0"/>
              </a:rPr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</a:tabLst>
              </a:pPr>
              <a:t>17</a:t>
            </a:fld>
            <a:endParaRPr lang="it-IT" altLang="it-IT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06425" y="620689"/>
            <a:ext cx="7781925" cy="526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i="1" dirty="0" smtClean="0">
                <a:solidFill>
                  <a:srgbClr val="000000"/>
                </a:solidFill>
                <a:latin typeface="Comic Sans MS" pitchFamily="64" charset="0"/>
              </a:rPr>
              <a:t>Nel frattempo il </a:t>
            </a:r>
            <a:r>
              <a:rPr lang="it-IT" altLang="it-IT" sz="2400" i="1" dirty="0" err="1" smtClean="0">
                <a:solidFill>
                  <a:srgbClr val="000000"/>
                </a:solidFill>
                <a:latin typeface="Comic Sans MS" pitchFamily="64" charset="0"/>
              </a:rPr>
              <a:t>subittero</a:t>
            </a:r>
            <a:r>
              <a:rPr lang="it-IT" altLang="it-IT" sz="2400" i="1" dirty="0" smtClean="0">
                <a:solidFill>
                  <a:srgbClr val="000000"/>
                </a:solidFill>
                <a:latin typeface="Comic Sans MS" pitchFamily="64" charset="0"/>
              </a:rPr>
              <a:t> a livello clinico e laboratoristico si è risolto. Si </a:t>
            </a:r>
            <a:r>
              <a:rPr lang="it-IT" altLang="it-IT" sz="2400" i="1" dirty="0">
                <a:solidFill>
                  <a:srgbClr val="000000"/>
                </a:solidFill>
                <a:latin typeface="Comic Sans MS" pitchFamily="64" charset="0"/>
              </a:rPr>
              <a:t>tratta dunque di un caso di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altLang="it-IT" sz="2400" i="1" dirty="0">
              <a:solidFill>
                <a:srgbClr val="000000"/>
              </a:solidFill>
              <a:latin typeface="Comic Sans MS" pitchFamily="6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altLang="it-IT" sz="2400" i="1" dirty="0">
              <a:solidFill>
                <a:srgbClr val="000000"/>
              </a:solidFill>
              <a:latin typeface="Comic Sans MS" pitchFamily="6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altLang="it-IT" sz="2400" i="1" dirty="0">
              <a:solidFill>
                <a:srgbClr val="000000"/>
              </a:solidFill>
              <a:latin typeface="Comic Sans MS" pitchFamily="6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i="1" dirty="0">
                <a:solidFill>
                  <a:srgbClr val="000000"/>
                </a:solidFill>
                <a:latin typeface="Comic Sans MS" pitchFamily="64" charset="0"/>
              </a:rPr>
              <a:t>L’etiologia non è stata chiarita nonostante le numerose indagini svolte (esami di laboratorio, ecografia, RMN, TC con </a:t>
            </a:r>
            <a:r>
              <a:rPr lang="it-IT" altLang="it-IT" sz="2400" i="1" dirty="0" err="1">
                <a:solidFill>
                  <a:srgbClr val="000000"/>
                </a:solidFill>
                <a:latin typeface="Comic Sans MS" pitchFamily="64" charset="0"/>
              </a:rPr>
              <a:t>mdc</a:t>
            </a:r>
            <a:r>
              <a:rPr lang="it-IT" altLang="it-IT" sz="2400" i="1" dirty="0">
                <a:solidFill>
                  <a:srgbClr val="000000"/>
                </a:solidFill>
                <a:latin typeface="Comic Sans MS" pitchFamily="64" charset="0"/>
              </a:rPr>
              <a:t>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altLang="it-IT" sz="2400" i="1" dirty="0">
              <a:solidFill>
                <a:srgbClr val="000000"/>
              </a:solidFill>
              <a:latin typeface="Comic Sans MS" pitchFamily="6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i="1" dirty="0">
                <a:solidFill>
                  <a:srgbClr val="000000"/>
                </a:solidFill>
                <a:latin typeface="Comic Sans MS" pitchFamily="64" charset="0"/>
              </a:rPr>
              <a:t>Esistevano forse dei </a:t>
            </a:r>
            <a:r>
              <a:rPr lang="it-IT" altLang="it-IT" sz="2400" i="1" dirty="0" err="1">
                <a:solidFill>
                  <a:srgbClr val="000000"/>
                </a:solidFill>
                <a:latin typeface="Comic Sans MS" pitchFamily="64" charset="0"/>
              </a:rPr>
              <a:t>microcalcoli</a:t>
            </a:r>
            <a:r>
              <a:rPr lang="it-IT" altLang="it-IT" sz="2400" i="1" dirty="0">
                <a:solidFill>
                  <a:srgbClr val="000000"/>
                </a:solidFill>
                <a:latin typeface="Comic Sans MS" pitchFamily="64" charset="0"/>
              </a:rPr>
              <a:t> non visualizzati alla RMN che sono stati </a:t>
            </a:r>
            <a:r>
              <a:rPr lang="it-IT" altLang="it-IT" sz="2400" i="1" dirty="0" smtClean="0">
                <a:solidFill>
                  <a:srgbClr val="000000"/>
                </a:solidFill>
                <a:latin typeface="Comic Sans MS" pitchFamily="64" charset="0"/>
              </a:rPr>
              <a:t>spontaneamente </a:t>
            </a:r>
            <a:r>
              <a:rPr lang="it-IT" altLang="it-IT" sz="2400" i="1" dirty="0">
                <a:solidFill>
                  <a:srgbClr val="000000"/>
                </a:solidFill>
                <a:latin typeface="Comic Sans MS" pitchFamily="64" charset="0"/>
              </a:rPr>
              <a:t>espulsi?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it-IT" altLang="it-IT" sz="2400" i="1" dirty="0">
              <a:solidFill>
                <a:srgbClr val="000000"/>
              </a:solidFill>
              <a:latin typeface="Comic Sans MS" pitchFamily="6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i="1" dirty="0">
                <a:solidFill>
                  <a:srgbClr val="000000"/>
                </a:solidFill>
                <a:latin typeface="Comic Sans MS" pitchFamily="64" charset="0"/>
              </a:rPr>
              <a:t>Cresce la curiosità per la seduta </a:t>
            </a:r>
            <a:r>
              <a:rPr lang="it-IT" altLang="it-IT" sz="2400" i="1" dirty="0" err="1">
                <a:solidFill>
                  <a:srgbClr val="000000"/>
                </a:solidFill>
                <a:latin typeface="Comic Sans MS" pitchFamily="64" charset="0"/>
              </a:rPr>
              <a:t>Endoscopica…</a:t>
            </a:r>
            <a:endParaRPr lang="it-IT" altLang="it-IT" sz="2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2123728" y="1772816"/>
            <a:ext cx="4694237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altLang="it-IT" sz="5400" b="1" dirty="0">
                <a:solidFill>
                  <a:srgbClr val="000000"/>
                </a:solidFill>
                <a:latin typeface="Calibri" charset="0"/>
              </a:rPr>
              <a:t>ITTERO FUGACE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Esami diagnostici e decorso clinico 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82575" y="1022350"/>
            <a:ext cx="8623300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i="1">
                <a:solidFill>
                  <a:srgbClr val="000000"/>
                </a:solidFill>
                <a:latin typeface="Comic Sans MS" pitchFamily="64" charset="0"/>
              </a:rPr>
              <a:t>L'ecoendoscopia viene eseguita con uno strumento a scansione lineare che viene fatto progredire fino alla seconda porzione duodenale permettendo di visualizzare un voluminoso adenoma della papilla di Vater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2598738"/>
            <a:ext cx="4175125" cy="234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590800"/>
            <a:ext cx="4189412" cy="234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428875" y="4946650"/>
            <a:ext cx="405765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altLang="it-IT" sz="5400" b="1">
                <a:solidFill>
                  <a:srgbClr val="000000"/>
                </a:solidFill>
                <a:latin typeface="Calibri" charset="0"/>
              </a:rPr>
              <a:t>AMPULLOMA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00038" y="6000750"/>
            <a:ext cx="83137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i="1">
                <a:solidFill>
                  <a:srgbClr val="000000"/>
                </a:solidFill>
                <a:latin typeface="Comic Sans MS" pitchFamily="64" charset="0"/>
              </a:rPr>
              <a:t>E allora come si spiega l’ittero fugace?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fld id="{A80E701C-ACD0-4D31-962A-805553B842FE}" type="slidenum">
              <a:rPr lang="it-IT" altLang="it-IT" sz="1400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</a:tabLst>
              </a:pPr>
              <a:t>19</a:t>
            </a:fld>
            <a:endParaRPr lang="it-IT" altLang="it-IT" sz="14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8" y="2590800"/>
            <a:ext cx="4175125" cy="234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913" y="2590800"/>
            <a:ext cx="4175125" cy="2341563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</p:pic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1143000" y="7286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Esami diagnostici e decorso clinico </a:t>
            </a:r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1974850" y="3065463"/>
            <a:ext cx="871538" cy="828675"/>
          </a:xfrm>
          <a:prstGeom prst="ellips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/>
          </a:p>
        </p:txBody>
      </p:sp>
      <p:cxnSp>
        <p:nvCxnSpPr>
          <p:cNvPr id="44039" name="AutoShape 6"/>
          <p:cNvCxnSpPr>
            <a:cxnSpLocks noChangeShapeType="1"/>
          </p:cNvCxnSpPr>
          <p:nvPr/>
        </p:nvCxnSpPr>
        <p:spPr bwMode="auto">
          <a:xfrm>
            <a:off x="2846388" y="3481388"/>
            <a:ext cx="2944812" cy="1587"/>
          </a:xfrm>
          <a:prstGeom prst="bentConnector2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611188" y="1296988"/>
            <a:ext cx="7904162" cy="119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i="1">
                <a:solidFill>
                  <a:srgbClr val="000000"/>
                </a:solidFill>
                <a:latin typeface="Comic Sans MS" pitchFamily="64" charset="0"/>
              </a:rPr>
              <a:t>Nel contesto dell’ampulloma è presente una evidente ulcerazione che ha quindi consentito un drenaggio spontaneo della VB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500063"/>
            <a:ext cx="6858000" cy="568325"/>
          </a:xfrm>
        </p:spPr>
        <p:txBody>
          <a:bodyPr anchor="t"/>
          <a:lstStyle/>
          <a:p>
            <a:pPr algn="ct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 dirty="0" smtClean="0">
                <a:latin typeface="Corbel" pitchFamily="32" charset="0"/>
                <a:cs typeface="Arial" charset="0"/>
              </a:rPr>
              <a:t>Presentazione del paziente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069975"/>
            <a:ext cx="8112125" cy="4502150"/>
          </a:xfrm>
        </p:spPr>
        <p:txBody>
          <a:bodyPr lIns="90000" tIns="45000" rIns="90000" bIns="45000"/>
          <a:lstStyle/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b="1" smtClean="0">
                <a:latin typeface="Arial" charset="0"/>
                <a:cs typeface="Arial" charset="0"/>
              </a:rPr>
              <a:t>Generalità</a:t>
            </a: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smtClean="0">
                <a:latin typeface="Arial" charset="0"/>
                <a:cs typeface="Arial" charset="0"/>
              </a:rPr>
              <a:t>Z.E., 82 anni, pensionato</a:t>
            </a: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b="1" smtClean="0">
                <a:latin typeface="Arial" charset="0"/>
                <a:cs typeface="Arial" charset="0"/>
              </a:rPr>
              <a:t>Anamnesi patologica remota</a:t>
            </a: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smtClean="0">
                <a:latin typeface="Arial" charset="0"/>
                <a:cs typeface="Arial" charset="0"/>
              </a:rPr>
              <a:t>Ipertensione arteriosa non in trattamento da circa 3 mesi per compenso pressorio</a:t>
            </a: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smtClean="0">
                <a:latin typeface="Arial" charset="0"/>
                <a:cs typeface="Arial" charset="0"/>
              </a:rPr>
              <a:t>Ex fumatore (&gt;30 anni)</a:t>
            </a: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smtClean="0">
                <a:latin typeface="Arial" charset="0"/>
                <a:cs typeface="Arial" charset="0"/>
              </a:rPr>
              <a:t>Ricorda i comuni esantemi dell’infanzia</a:t>
            </a: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smtClean="0">
                <a:latin typeface="Arial" charset="0"/>
                <a:cs typeface="Arial" charset="0"/>
              </a:rPr>
              <a:t>Ernioplastica inguinale sinistra a 60 anni</a:t>
            </a: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smtClean="0">
                <a:latin typeface="Arial" charset="0"/>
                <a:cs typeface="Arial" charset="0"/>
              </a:rPr>
              <a:t>Nega allergie a farmaci o alimenti</a:t>
            </a: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smtClean="0">
                <a:latin typeface="Arial" charset="0"/>
                <a:cs typeface="Arial" charset="0"/>
              </a:rPr>
              <a:t>Nega carenza di G6PD</a:t>
            </a: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093913"/>
            <a:ext cx="72247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ttangolo 4"/>
          <p:cNvSpPr>
            <a:spLocks noChangeArrowheads="1"/>
          </p:cNvSpPr>
          <p:nvPr/>
        </p:nvSpPr>
        <p:spPr bwMode="auto">
          <a:xfrm>
            <a:off x="500063" y="5818188"/>
            <a:ext cx="78882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sz="2400" i="1" dirty="0">
                <a:solidFill>
                  <a:srgbClr val="000000"/>
                </a:solidFill>
                <a:latin typeface="Comic Sans MS" pitchFamily="64" charset="0"/>
              </a:rPr>
              <a:t>I tipi ulcerativi si riscontrano di frequente nei tumori avanzati </a:t>
            </a:r>
            <a:r>
              <a:rPr lang="it-IT" sz="2400" baseline="30000" dirty="0" smtClean="0">
                <a:solidFill>
                  <a:srgbClr val="000000"/>
                </a:solidFill>
                <a:latin typeface="Calibri" charset="0"/>
              </a:rPr>
              <a:t>(3)</a:t>
            </a:r>
            <a:endParaRPr lang="it-IT" sz="2400" baseline="30000" dirty="0">
              <a:solidFill>
                <a:srgbClr val="FFFFFF"/>
              </a:solidFill>
            </a:endParaRPr>
          </a:p>
        </p:txBody>
      </p:sp>
      <p:sp>
        <p:nvSpPr>
          <p:cNvPr id="46084" name="Rettangolo 5"/>
          <p:cNvSpPr>
            <a:spLocks noChangeArrowheads="1"/>
          </p:cNvSpPr>
          <p:nvPr/>
        </p:nvSpPr>
        <p:spPr bwMode="auto">
          <a:xfrm>
            <a:off x="500063" y="620713"/>
            <a:ext cx="788828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sz="2400" i="1" dirty="0" smtClean="0">
                <a:solidFill>
                  <a:srgbClr val="000000"/>
                </a:solidFill>
                <a:latin typeface="Comic Sans MS" pitchFamily="64" charset="0"/>
              </a:rPr>
              <a:t>Secondo l’aspetto </a:t>
            </a:r>
            <a:r>
              <a:rPr lang="it-IT" sz="2400" i="1" dirty="0">
                <a:solidFill>
                  <a:srgbClr val="000000"/>
                </a:solidFill>
                <a:latin typeface="Comic Sans MS" pitchFamily="64" charset="0"/>
              </a:rPr>
              <a:t>macroscopico </a:t>
            </a:r>
            <a:r>
              <a:rPr lang="it-IT" sz="2400" i="1" dirty="0" smtClean="0">
                <a:solidFill>
                  <a:srgbClr val="000000"/>
                </a:solidFill>
                <a:latin typeface="Comic Sans MS" pitchFamily="64" charset="0"/>
              </a:rPr>
              <a:t>gli </a:t>
            </a:r>
            <a:r>
              <a:rPr lang="it-IT" sz="2400" i="1" dirty="0" err="1" smtClean="0">
                <a:solidFill>
                  <a:srgbClr val="000000"/>
                </a:solidFill>
                <a:latin typeface="Comic Sans MS" pitchFamily="64" charset="0"/>
              </a:rPr>
              <a:t>ampullomi</a:t>
            </a:r>
            <a:r>
              <a:rPr lang="it-IT" sz="2400" i="1" dirty="0" smtClean="0">
                <a:solidFill>
                  <a:srgbClr val="000000"/>
                </a:solidFill>
                <a:latin typeface="Comic Sans MS" pitchFamily="64" charset="0"/>
              </a:rPr>
              <a:t> si dividono in aggettanti</a:t>
            </a:r>
            <a:r>
              <a:rPr lang="it-IT" sz="2400" i="1" dirty="0">
                <a:solidFill>
                  <a:srgbClr val="000000"/>
                </a:solidFill>
                <a:latin typeface="Comic Sans MS" pitchFamily="64" charset="0"/>
              </a:rPr>
              <a:t>, </a:t>
            </a:r>
            <a:r>
              <a:rPr lang="it-IT" sz="2400" i="1" dirty="0" smtClean="0">
                <a:solidFill>
                  <a:srgbClr val="000000"/>
                </a:solidFill>
                <a:latin typeface="Comic Sans MS" pitchFamily="64" charset="0"/>
              </a:rPr>
              <a:t>ulcerati e misti</a:t>
            </a:r>
            <a:r>
              <a:rPr lang="it-IT" sz="2400" baseline="30000" dirty="0" smtClean="0">
                <a:solidFill>
                  <a:srgbClr val="000000"/>
                </a:solidFill>
                <a:latin typeface="Calibri" charset="0"/>
              </a:rPr>
              <a:t>(3) </a:t>
            </a:r>
            <a:endParaRPr lang="it-IT" sz="2400" baseline="30000" dirty="0">
              <a:solidFill>
                <a:srgbClr val="000000"/>
              </a:solidFill>
              <a:latin typeface="Calibri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sz="2400" i="1" dirty="0">
                <a:solidFill>
                  <a:srgbClr val="000000"/>
                </a:solidFill>
                <a:latin typeface="Comic Sans MS" pitchFamily="64" charset="0"/>
              </a:rPr>
              <a:t>Il nostro caso rientra nel gruppo degli </a:t>
            </a:r>
            <a:r>
              <a:rPr lang="it-IT" sz="2400" i="1" dirty="0" err="1">
                <a:solidFill>
                  <a:srgbClr val="000000"/>
                </a:solidFill>
                <a:latin typeface="Comic Sans MS" pitchFamily="64" charset="0"/>
              </a:rPr>
              <a:t>ampullomi</a:t>
            </a:r>
            <a:r>
              <a:rPr lang="it-IT" sz="2400" i="1" dirty="0">
                <a:solidFill>
                  <a:srgbClr val="000000"/>
                </a:solidFill>
                <a:latin typeface="Comic Sans MS" pitchFamily="64" charset="0"/>
              </a:rPr>
              <a:t> misti, a predominanza aggettante.</a:t>
            </a:r>
            <a:endParaRPr lang="it-IT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Esami diagnostici e decorso clinico 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987425"/>
            <a:ext cx="74850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i="1">
                <a:solidFill>
                  <a:srgbClr val="000000"/>
                </a:solidFill>
                <a:latin typeface="Comic Sans MS" pitchFamily="64" charset="0"/>
              </a:rPr>
              <a:t>Quadro</a:t>
            </a:r>
            <a:r>
              <a:rPr lang="it-IT" altLang="it-IT" sz="2800" i="1">
                <a:solidFill>
                  <a:srgbClr val="000000"/>
                </a:solidFill>
                <a:latin typeface="Comic Sans MS" pitchFamily="64" charset="0"/>
              </a:rPr>
              <a:t> EUS: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 t="8301" b="7809"/>
          <a:stretch>
            <a:fillRect/>
          </a:stretch>
        </p:blipFill>
        <p:spPr bwMode="auto">
          <a:xfrm>
            <a:off x="0" y="1566863"/>
            <a:ext cx="4316413" cy="271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 t="10240" b="9267"/>
          <a:stretch>
            <a:fillRect/>
          </a:stretch>
        </p:blipFill>
        <p:spPr bwMode="auto">
          <a:xfrm>
            <a:off x="4645025" y="1566863"/>
            <a:ext cx="4498975" cy="2716212"/>
          </a:xfrm>
          <a:prstGeom prst="rect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ffectLst/>
        </p:spPr>
      </p:pic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457325" y="1571625"/>
            <a:ext cx="1127125" cy="1084263"/>
          </a:xfrm>
          <a:prstGeom prst="ellips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6170613" y="1566863"/>
            <a:ext cx="1127125" cy="1084262"/>
          </a:xfrm>
          <a:prstGeom prst="ellips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/>
          </a:p>
        </p:txBody>
      </p:sp>
      <p:cxnSp>
        <p:nvCxnSpPr>
          <p:cNvPr id="48136" name="AutoShape 8"/>
          <p:cNvCxnSpPr>
            <a:cxnSpLocks noChangeShapeType="1"/>
          </p:cNvCxnSpPr>
          <p:nvPr/>
        </p:nvCxnSpPr>
        <p:spPr bwMode="auto">
          <a:xfrm rot="5400000">
            <a:off x="876300" y="3798888"/>
            <a:ext cx="2287587" cy="1588"/>
          </a:xfrm>
          <a:prstGeom prst="bentConnector2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48137" name="AutoShape 9"/>
          <p:cNvCxnSpPr>
            <a:cxnSpLocks noChangeShapeType="1"/>
          </p:cNvCxnSpPr>
          <p:nvPr/>
        </p:nvCxnSpPr>
        <p:spPr bwMode="auto">
          <a:xfrm rot="5400000">
            <a:off x="5576888" y="3794125"/>
            <a:ext cx="2287588" cy="1587"/>
          </a:xfrm>
          <a:prstGeom prst="bentConnector2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467544" y="5013176"/>
            <a:ext cx="3709988" cy="830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altLang="it-IT" sz="2400">
                <a:solidFill>
                  <a:srgbClr val="000000"/>
                </a:solidFill>
                <a:latin typeface="Calibri" charset="0"/>
              </a:rPr>
              <a:t>Via biliare principale dilatata (14 mm di diametro)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4644008" y="5013176"/>
            <a:ext cx="4329113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</a:rPr>
              <a:t>Area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</a:rPr>
              <a:t>ipoecogena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</a:rPr>
              <a:t> di circa 2 cm, margini sfumati, che supera la tonaca muscolare (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</a:rPr>
              <a:t>ampulloma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</a:rPr>
              <a:t> localmente avanzato).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fld id="{1BD420E8-59F7-4D98-89D6-4B9DE8860A9C}" type="slidenum">
              <a:rPr lang="it-IT" altLang="it-IT" sz="1400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</a:tabLst>
              </a:pPr>
              <a:t>22</a:t>
            </a:fld>
            <a:endParaRPr lang="it-IT" altLang="it-IT" sz="1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 dirty="0">
                <a:solidFill>
                  <a:srgbClr val="000000"/>
                </a:solidFill>
                <a:latin typeface="Corbel" pitchFamily="32" charset="0"/>
                <a:cs typeface="Arial" charset="0"/>
              </a:rPr>
              <a:t>Esami diagnostici e decorso clinico 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7450"/>
            <a:ext cx="9144000" cy="448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0181" name="Line 4"/>
          <p:cNvSpPr>
            <a:spLocks noChangeShapeType="1"/>
          </p:cNvSpPr>
          <p:nvPr/>
        </p:nvSpPr>
        <p:spPr bwMode="auto">
          <a:xfrm>
            <a:off x="3168650" y="2062163"/>
            <a:ext cx="755650" cy="1587"/>
          </a:xfrm>
          <a:prstGeom prst="line">
            <a:avLst/>
          </a:prstGeom>
          <a:noFill/>
          <a:ln w="1015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201613" y="5868988"/>
            <a:ext cx="8739187" cy="830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400" i="1">
                <a:solidFill>
                  <a:srgbClr val="000000"/>
                </a:solidFill>
                <a:latin typeface="Comic Sans MS" pitchFamily="64" charset="0"/>
              </a:rPr>
              <a:t>L’esame istologico conferma la diagnosi di Adenocarcinoma dell’Ampolla di Vater.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Analisi della letteratura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Epidemiologia e fattori di rischio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2B183EE2-46A7-4380-9934-2EB6E685E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285875"/>
            <a:ext cx="8304213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2400" dirty="0">
                <a:latin typeface="Times New Roman" panose="02020603050405020304" pitchFamily="18" charset="0"/>
              </a:rPr>
              <a:t>Tumori dell’ampolla di Vater: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latin typeface="Times New Roman" panose="02020603050405020304" pitchFamily="18" charset="0"/>
              </a:rPr>
              <a:t>neoplasie maligne </a:t>
            </a:r>
            <a:r>
              <a:rPr lang="it-IT" altLang="it-IT" sz="2400" b="1" dirty="0">
                <a:latin typeface="Times New Roman" panose="02020603050405020304" pitchFamily="18" charset="0"/>
              </a:rPr>
              <a:t>rare</a:t>
            </a:r>
            <a:r>
              <a:rPr lang="it-IT" altLang="it-IT" sz="2400" dirty="0">
                <a:latin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latin typeface="Times New Roman" panose="02020603050405020304" pitchFamily="18" charset="0"/>
              </a:rPr>
              <a:t>il tipo istologico più frequente è l’</a:t>
            </a:r>
            <a:r>
              <a:rPr lang="it-IT" altLang="it-IT" sz="2400" b="1" dirty="0">
                <a:latin typeface="Times New Roman" panose="02020603050405020304" pitchFamily="18" charset="0"/>
              </a:rPr>
              <a:t>adenocarcinoma, l</a:t>
            </a:r>
            <a:r>
              <a:rPr lang="it-IT" altLang="it-IT" sz="2400" dirty="0">
                <a:latin typeface="Times New Roman" panose="02020603050405020304" pitchFamily="18" charset="0"/>
              </a:rPr>
              <a:t>a sua lesione precancerosa  è l’adenoma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latin typeface="Times New Roman" panose="02020603050405020304" pitchFamily="18" charset="0"/>
              </a:rPr>
              <a:t>prevalenza tra 1-9 casi/100.000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latin typeface="Times New Roman" panose="02020603050405020304" pitchFamily="18" charset="0"/>
              </a:rPr>
              <a:t>più frequente in </a:t>
            </a:r>
            <a:r>
              <a:rPr lang="it-IT" altLang="it-IT" sz="2400" b="1" dirty="0">
                <a:latin typeface="Times New Roman" panose="02020603050405020304" pitchFamily="18" charset="0"/>
              </a:rPr>
              <a:t>età avanzata </a:t>
            </a:r>
            <a:r>
              <a:rPr lang="it-IT" altLang="it-IT" sz="2400" dirty="0">
                <a:latin typeface="Times New Roman" panose="02020603050405020304" pitchFamily="18" charset="0"/>
              </a:rPr>
              <a:t>(età media 70 anni) e nel </a:t>
            </a:r>
            <a:r>
              <a:rPr lang="it-IT" altLang="it-IT" sz="2400" b="1" dirty="0">
                <a:latin typeface="Times New Roman" panose="02020603050405020304" pitchFamily="18" charset="0"/>
              </a:rPr>
              <a:t>sesso maschile</a:t>
            </a:r>
            <a:r>
              <a:rPr lang="it-IT" altLang="it-IT" sz="2400" baseline="30000" dirty="0">
                <a:latin typeface="Times New Roman" panose="02020603050405020304" pitchFamily="18" charset="0"/>
              </a:rPr>
              <a:t> </a:t>
            </a:r>
            <a:r>
              <a:rPr lang="it-IT" altLang="it-IT" sz="2400" baseline="30000" dirty="0" smtClean="0">
                <a:latin typeface="Calibri" panose="020F0502020204030204" pitchFamily="34" charset="0"/>
              </a:rPr>
              <a:t>(4)</a:t>
            </a:r>
            <a:endParaRPr lang="it-IT" altLang="it-IT" sz="2400" baseline="30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latin typeface="Times New Roman" panose="02020603050405020304" pitchFamily="18" charset="0"/>
              </a:rPr>
              <a:t>fattori di rischio maggiori sono la Poliposi Adenomatosa Familiare (</a:t>
            </a:r>
            <a:r>
              <a:rPr lang="it-IT" altLang="it-IT" sz="2400" b="1" dirty="0">
                <a:latin typeface="Times New Roman" panose="02020603050405020304" pitchFamily="18" charset="0"/>
              </a:rPr>
              <a:t>FAP</a:t>
            </a:r>
            <a:r>
              <a:rPr lang="it-IT" altLang="it-IT" sz="2400" dirty="0">
                <a:latin typeface="Times New Roman" panose="02020603050405020304" pitchFamily="18" charset="0"/>
              </a:rPr>
              <a:t>) e l’AIDS.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latin typeface="Times New Roman" panose="02020603050405020304" pitchFamily="18" charset="0"/>
              </a:rPr>
              <a:t>tra i fattori di rischio possibili figurano la colecistectomia, la </a:t>
            </a:r>
            <a:r>
              <a:rPr lang="it-IT" altLang="it-IT" sz="2400" dirty="0" err="1">
                <a:latin typeface="Times New Roman" panose="02020603050405020304" pitchFamily="18" charset="0"/>
              </a:rPr>
              <a:t>sfinterotomia</a:t>
            </a:r>
            <a:r>
              <a:rPr lang="it-IT" altLang="it-IT" sz="2400" dirty="0">
                <a:latin typeface="Times New Roman" panose="02020603050405020304" pitchFamily="18" charset="0"/>
              </a:rPr>
              <a:t> e il </a:t>
            </a:r>
            <a:r>
              <a:rPr lang="it-IT" altLang="it-IT" sz="2400" dirty="0" smtClean="0">
                <a:latin typeface="Times New Roman" panose="02020603050405020304" pitchFamily="18" charset="0"/>
              </a:rPr>
              <a:t>fumo</a:t>
            </a:r>
            <a:r>
              <a:rPr lang="it-IT" altLang="it-IT" sz="2400" baseline="30000" dirty="0" smtClean="0">
                <a:latin typeface="Calibri" panose="020F0502020204030204" pitchFamily="34" charset="0"/>
              </a:rPr>
              <a:t>(5-6)</a:t>
            </a:r>
            <a:endParaRPr lang="it-IT" altLang="it-IT" sz="2400" baseline="30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Analisi della letteratura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Clinica e analisi di laboratorio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500063" y="1069975"/>
            <a:ext cx="8015287" cy="526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Il sintomo di manifestazione più comune è l’</a:t>
            </a:r>
            <a:r>
              <a:rPr lang="it-IT" altLang="it-IT" sz="2400" b="1" dirty="0">
                <a:solidFill>
                  <a:srgbClr val="000000"/>
                </a:solidFill>
                <a:latin typeface="Times New Roman" pitchFamily="16" charset="0"/>
              </a:rPr>
              <a:t>ittero</a:t>
            </a: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,  che appare precocemente rispetto ad altre neoplasie dell’albero biliare, portando ad una diagnosi precoce e di conseguenza ad un miglior tasso di sopravvivenza.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Spesso il paziente sviluppa un ittero non associato a dolore addominale, con colecisti palpabile.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Se l'ittero si associa a colecistite, può essere presente anche dolore in ipocondrio destro.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Agli esami di laboratorio sono di comune riscontro rialzi degli indici di colestasi (fosfatasi alcalina, bilirubina, </a:t>
            </a:r>
            <a:r>
              <a:rPr lang="it-IT" altLang="it-IT" sz="2400" dirty="0" err="1">
                <a:solidFill>
                  <a:srgbClr val="000000"/>
                </a:solidFill>
                <a:latin typeface="Times New Roman" pitchFamily="16" charset="0"/>
              </a:rPr>
              <a:t>gamma-gt</a:t>
            </a: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) e anche delle transaminasi, seppur lievi.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Il </a:t>
            </a:r>
            <a:r>
              <a:rPr lang="it-IT" altLang="it-IT" sz="2400" dirty="0" err="1">
                <a:solidFill>
                  <a:srgbClr val="000000"/>
                </a:solidFill>
                <a:latin typeface="Times New Roman" pitchFamily="16" charset="0"/>
              </a:rPr>
              <a:t>marker</a:t>
            </a: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 di riferimento è il CA 19.9, che può essere utile nel follow-up </a:t>
            </a:r>
            <a:r>
              <a:rPr lang="it-IT" altLang="it-IT" sz="2400" baseline="30000" dirty="0" smtClean="0">
                <a:solidFill>
                  <a:srgbClr val="000000"/>
                </a:solidFill>
                <a:latin typeface="Times New Roman" pitchFamily="16" charset="0"/>
              </a:rPr>
              <a:t>(4)</a:t>
            </a:r>
            <a:r>
              <a:rPr lang="it-IT" altLang="it-IT" sz="2400" dirty="0" smtClean="0">
                <a:solidFill>
                  <a:srgbClr val="000000"/>
                </a:solidFill>
                <a:latin typeface="Times New Roman" pitchFamily="16" charset="0"/>
              </a:rPr>
              <a:t>.</a:t>
            </a:r>
            <a:endParaRPr lang="it-IT" altLang="it-IT" sz="24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Analisi della letteratura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Diagnostica 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71475" y="1320800"/>
            <a:ext cx="8324850" cy="526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Il primo strumento di diagnostica per immagini da utilizzare in caso di colestasi è </a:t>
            </a:r>
            <a:r>
              <a:rPr lang="it-IT" altLang="it-IT" sz="2400" b="1" dirty="0">
                <a:solidFill>
                  <a:srgbClr val="000000"/>
                </a:solidFill>
                <a:latin typeface="Times New Roman" pitchFamily="16" charset="0"/>
              </a:rPr>
              <a:t>l’ecografia epatica e della colecisti</a:t>
            </a: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. </a:t>
            </a:r>
            <a:r>
              <a:rPr lang="it-IT" altLang="it-IT" dirty="0" smtClean="0">
                <a:solidFill>
                  <a:srgbClr val="000000"/>
                </a:solidFill>
                <a:latin typeface="Times New Roman" pitchFamily="16" charset="0"/>
              </a:rPr>
              <a:t>(1-2-3)</a:t>
            </a:r>
            <a:endParaRPr lang="it-IT" altLang="it-IT" dirty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 dirty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L’assenza di difetti di riempimento mobili con cono d’ombra posteriore fondamentalmente esclude la diagnosi di colelitiasi.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 dirty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I tumori dell’Ampolla di </a:t>
            </a:r>
            <a:r>
              <a:rPr lang="it-IT" altLang="it-IT" sz="2400" dirty="0" err="1">
                <a:solidFill>
                  <a:srgbClr val="000000"/>
                </a:solidFill>
                <a:latin typeface="Times New Roman" pitchFamily="16" charset="0"/>
              </a:rPr>
              <a:t>Vater</a:t>
            </a: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 possono essere dedotti attraverso </a:t>
            </a:r>
            <a:r>
              <a:rPr lang="it-IT" altLang="it-IT" sz="2400" b="1" dirty="0">
                <a:solidFill>
                  <a:srgbClr val="000000"/>
                </a:solidFill>
                <a:latin typeface="Times New Roman" pitchFamily="16" charset="0"/>
              </a:rPr>
              <a:t>segni indiretti</a:t>
            </a: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: dilatazione delle vie biliari, e a monte della colecisti e del segmento epatico coinvolto.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 dirty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Il secondo </a:t>
            </a:r>
            <a:r>
              <a:rPr lang="it-IT" altLang="it-IT" sz="2400" dirty="0" err="1">
                <a:solidFill>
                  <a:srgbClr val="000000"/>
                </a:solidFill>
                <a:latin typeface="Times New Roman" pitchFamily="16" charset="0"/>
              </a:rPr>
              <a:t>step</a:t>
            </a: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 è la </a:t>
            </a:r>
            <a:r>
              <a:rPr lang="it-IT" altLang="it-IT" sz="2400" b="1" dirty="0">
                <a:solidFill>
                  <a:srgbClr val="000000"/>
                </a:solidFill>
                <a:latin typeface="Times New Roman" pitchFamily="16" charset="0"/>
              </a:rPr>
              <a:t>TC </a:t>
            </a:r>
            <a:r>
              <a:rPr lang="it-IT" altLang="it-IT" sz="2400" b="1" dirty="0" err="1">
                <a:solidFill>
                  <a:srgbClr val="000000"/>
                </a:solidFill>
                <a:latin typeface="Times New Roman" pitchFamily="16" charset="0"/>
              </a:rPr>
              <a:t>multiplanare</a:t>
            </a: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, ma se il sospetto è fortemente indirizzato verso la diagnosi di </a:t>
            </a:r>
            <a:r>
              <a:rPr lang="it-IT" altLang="it-IT" sz="2400" dirty="0" err="1">
                <a:solidFill>
                  <a:srgbClr val="000000"/>
                </a:solidFill>
                <a:latin typeface="Times New Roman" pitchFamily="16" charset="0"/>
              </a:rPr>
              <a:t>Ampulloma</a:t>
            </a: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, si può passare direttamente all’endoscopia con </a:t>
            </a:r>
            <a:r>
              <a:rPr lang="it-IT" altLang="it-IT" sz="2400" dirty="0" err="1">
                <a:solidFill>
                  <a:srgbClr val="000000"/>
                </a:solidFill>
                <a:latin typeface="Times New Roman" pitchFamily="16" charset="0"/>
              </a:rPr>
              <a:t>agobiopsia</a:t>
            </a: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. La TC individua l’estensione locale, a distanza, e </a:t>
            </a:r>
            <a:r>
              <a:rPr lang="it-IT" altLang="it-IT" sz="2400" dirty="0" err="1">
                <a:solidFill>
                  <a:srgbClr val="000000"/>
                </a:solidFill>
                <a:latin typeface="Times New Roman" pitchFamily="16" charset="0"/>
              </a:rPr>
              <a:t>linfonodale</a:t>
            </a:r>
            <a:r>
              <a:rPr lang="it-IT" altLang="it-IT" sz="2400" dirty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71475" y="500063"/>
            <a:ext cx="4344988" cy="112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Analisi della letteratura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Diagnostica 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71475" y="1320800"/>
            <a:ext cx="4344988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>
                <a:solidFill>
                  <a:srgbClr val="000000"/>
                </a:solidFill>
                <a:latin typeface="Times New Roman" pitchFamily="16" charset="0"/>
              </a:rPr>
              <a:t>Il terzo step include diversi strumenti: </a:t>
            </a:r>
            <a:r>
              <a:rPr lang="it-IT" altLang="it-IT" sz="2400" b="1">
                <a:solidFill>
                  <a:srgbClr val="000000"/>
                </a:solidFill>
                <a:latin typeface="Times New Roman" pitchFamily="16" charset="0"/>
              </a:rPr>
              <a:t>colangio-RM</a:t>
            </a:r>
            <a:r>
              <a:rPr lang="it-IT" altLang="it-IT" sz="240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it-IT" altLang="it-IT" sz="2400" b="1">
                <a:solidFill>
                  <a:srgbClr val="000000"/>
                </a:solidFill>
                <a:latin typeface="Times New Roman" pitchFamily="16" charset="0"/>
              </a:rPr>
              <a:t>ERCP</a:t>
            </a:r>
            <a:r>
              <a:rPr lang="it-IT" altLang="it-IT" sz="240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it-IT" altLang="it-IT" sz="2400" b="1">
                <a:solidFill>
                  <a:srgbClr val="000000"/>
                </a:solidFill>
                <a:latin typeface="Times New Roman" pitchFamily="16" charset="0"/>
              </a:rPr>
              <a:t>EUS </a:t>
            </a:r>
            <a:r>
              <a:rPr lang="it-IT" altLang="it-IT" sz="2400">
                <a:solidFill>
                  <a:srgbClr val="000000"/>
                </a:solidFill>
                <a:latin typeface="Times New Roman" pitchFamily="16" charset="0"/>
              </a:rPr>
              <a:t>ed </a:t>
            </a:r>
            <a:r>
              <a:rPr lang="it-IT" altLang="it-IT" sz="2400" b="1">
                <a:solidFill>
                  <a:srgbClr val="000000"/>
                </a:solidFill>
                <a:latin typeface="Times New Roman" pitchFamily="16" charset="0"/>
              </a:rPr>
              <a:t>IDUS</a:t>
            </a:r>
            <a:r>
              <a:rPr lang="it-IT" altLang="it-IT" sz="2400">
                <a:solidFill>
                  <a:srgbClr val="000000"/>
                </a:solidFill>
                <a:latin typeface="Times New Roman" pitchFamily="16" charset="0"/>
              </a:rPr>
              <a:t> (Intra Ductal Ultra Sonography). Questi vanno utilizzati per definire l’invasività locale delle neoplasie del tratto biliare.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>
                <a:solidFill>
                  <a:srgbClr val="000000"/>
                </a:solidFill>
                <a:latin typeface="Times New Roman" pitchFamily="16" charset="0"/>
              </a:rPr>
              <a:t>La </a:t>
            </a:r>
            <a:r>
              <a:rPr lang="it-IT" altLang="it-IT" sz="2400" b="1">
                <a:solidFill>
                  <a:srgbClr val="000000"/>
                </a:solidFill>
                <a:latin typeface="Times New Roman" pitchFamily="16" charset="0"/>
              </a:rPr>
              <a:t>diagnosi cito/istologica </a:t>
            </a:r>
            <a:r>
              <a:rPr lang="it-IT" altLang="it-IT" sz="2400">
                <a:solidFill>
                  <a:srgbClr val="000000"/>
                </a:solidFill>
                <a:latin typeface="Times New Roman" pitchFamily="16" charset="0"/>
              </a:rPr>
              <a:t>deve essere completata per tumori delle vie biliari resecabili e non </a:t>
            </a:r>
            <a:r>
              <a:rPr lang="it-IT" altLang="it-IT" sz="2400" baseline="30000">
                <a:solidFill>
                  <a:srgbClr val="000000"/>
                </a:solidFill>
                <a:latin typeface="Times New Roman" pitchFamily="16" charset="0"/>
              </a:rPr>
              <a:t>(2)</a:t>
            </a:r>
          </a:p>
        </p:txBody>
      </p:sp>
      <p:pic>
        <p:nvPicPr>
          <p:cNvPr id="58372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69900"/>
            <a:ext cx="42799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Analisi della letteratura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Trattamento 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2588" y="1414463"/>
            <a:ext cx="8132762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>
                <a:solidFill>
                  <a:srgbClr val="000000"/>
                </a:solidFill>
                <a:latin typeface="Times New Roman" pitchFamily="16" charset="0"/>
              </a:rPr>
              <a:t>Il trattamento di prima scelta per i carcinomi dell’Ampolla di Vater resecabili è la </a:t>
            </a:r>
            <a:r>
              <a:rPr lang="it-IT" altLang="it-IT" sz="2400" b="1">
                <a:solidFill>
                  <a:srgbClr val="000000"/>
                </a:solidFill>
                <a:latin typeface="Times New Roman" pitchFamily="16" charset="0"/>
              </a:rPr>
              <a:t>duodenocefalopancreasectomia</a:t>
            </a:r>
            <a:r>
              <a:rPr lang="it-IT" altLang="it-IT" sz="2400">
                <a:solidFill>
                  <a:srgbClr val="000000"/>
                </a:solidFill>
                <a:latin typeface="Times New Roman" pitchFamily="16" charset="0"/>
              </a:rPr>
              <a:t>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>
                <a:solidFill>
                  <a:srgbClr val="000000"/>
                </a:solidFill>
                <a:latin typeface="Times New Roman" pitchFamily="16" charset="0"/>
              </a:rPr>
              <a:t>La papillectomia e/o resezione locale non sono indicati nel caso di carcinomi.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 b="1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>
                <a:solidFill>
                  <a:srgbClr val="000000"/>
                </a:solidFill>
                <a:latin typeface="Times New Roman" pitchFamily="16" charset="0"/>
              </a:rPr>
              <a:t>La </a:t>
            </a:r>
            <a:r>
              <a:rPr lang="it-IT" altLang="it-IT" sz="2400" b="1">
                <a:solidFill>
                  <a:srgbClr val="000000"/>
                </a:solidFill>
                <a:latin typeface="Times New Roman" pitchFamily="16" charset="0"/>
              </a:rPr>
              <a:t>chemioterapia adiuvante </a:t>
            </a:r>
            <a:r>
              <a:rPr lang="it-IT" altLang="it-IT" sz="2400">
                <a:solidFill>
                  <a:srgbClr val="000000"/>
                </a:solidFill>
                <a:latin typeface="Times New Roman" pitchFamily="16" charset="0"/>
              </a:rPr>
              <a:t>con gemcitabina e cisplatino è fortemente raccomandata.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>
                <a:solidFill>
                  <a:srgbClr val="000000"/>
                </a:solidFill>
                <a:latin typeface="Times New Roman" pitchFamily="16" charset="0"/>
              </a:rPr>
              <a:t>Sono considerate </a:t>
            </a:r>
            <a:r>
              <a:rPr lang="it-IT" altLang="it-IT" sz="2400" b="1">
                <a:solidFill>
                  <a:srgbClr val="000000"/>
                </a:solidFill>
                <a:latin typeface="Times New Roman" pitchFamily="16" charset="0"/>
              </a:rPr>
              <a:t>non resecabili </a:t>
            </a:r>
            <a:r>
              <a:rPr lang="it-IT" altLang="it-IT" sz="2400">
                <a:solidFill>
                  <a:srgbClr val="000000"/>
                </a:solidFill>
                <a:latin typeface="Times New Roman" pitchFamily="16" charset="0"/>
              </a:rPr>
              <a:t>le neoplasie che hanno invaso fegato, polmoni, ossa, peritoneo e linfonodi para-aortici o extra-addominali.</a:t>
            </a:r>
            <a:r>
              <a:rPr lang="it-IT" altLang="it-IT" sz="2400" baseline="30000">
                <a:solidFill>
                  <a:srgbClr val="000000"/>
                </a:solidFill>
                <a:latin typeface="Times New Roman" pitchFamily="16" charset="0"/>
              </a:rPr>
              <a:t>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00063" y="692150"/>
            <a:ext cx="8143875" cy="600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i="1">
                <a:solidFill>
                  <a:srgbClr val="000000"/>
                </a:solidFill>
                <a:latin typeface="Comic Sans MS" pitchFamily="64" charset="0"/>
              </a:rPr>
              <a:t>Nel nostro caso…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 i="1">
              <a:solidFill>
                <a:srgbClr val="000000"/>
              </a:solidFill>
              <a:latin typeface="Comic Sans MS" pitchFamily="6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i="1">
                <a:solidFill>
                  <a:srgbClr val="000000"/>
                </a:solidFill>
                <a:latin typeface="Comic Sans MS" pitchFamily="64" charset="0"/>
              </a:rPr>
              <a:t>-La presentazione clinica è stata tipica dei casi che si associano a colecistite, anche se l'ittero è stato transitorio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 i="1">
              <a:solidFill>
                <a:srgbClr val="000000"/>
              </a:solidFill>
              <a:latin typeface="Comic Sans MS" pitchFamily="6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i="1">
                <a:solidFill>
                  <a:srgbClr val="000000"/>
                </a:solidFill>
                <a:latin typeface="Comic Sans MS" pitchFamily="64" charset="0"/>
              </a:rPr>
              <a:t>-L’iter diagnostico è stato corretto (ecografia addominale - colangio-RM –TC)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 i="1">
              <a:solidFill>
                <a:srgbClr val="000000"/>
              </a:solidFill>
              <a:latin typeface="Comic Sans MS" pitchFamily="6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 i="1">
                <a:solidFill>
                  <a:srgbClr val="000000"/>
                </a:solidFill>
                <a:latin typeface="Comic Sans MS" pitchFamily="64" charset="0"/>
              </a:rPr>
              <a:t>-L'esecuzione di un'EUS con FNA è stata risolutiva dal punto di vista diagnostico e ha chiarito perché l’ittero si sia risolto spontaneamente (ulcerazione dell’ampulloma)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 i="1">
              <a:solidFill>
                <a:srgbClr val="000000"/>
              </a:solidFill>
              <a:latin typeface="Comic Sans MS" pitchFamily="6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>
                <a:solidFill>
                  <a:srgbClr val="000000"/>
                </a:solidFill>
                <a:latin typeface="Calibri" charset="0"/>
              </a:rPr>
              <a:t>Il 13/12 il paziente viene informato del risultato dell’esame istologico e viene programmato un intervento di duodenocefalopancreasectomia</a:t>
            </a:r>
            <a:endParaRPr lang="it-IT" altLang="it-IT" sz="2400" i="1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 altLang="it-IT" sz="2800" b="1">
              <a:solidFill>
                <a:srgbClr val="000000"/>
              </a:solidFill>
              <a:latin typeface="Corbel" pitchFamily="32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Take home messages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74638" y="1489075"/>
            <a:ext cx="8474075" cy="4892675"/>
          </a:xfrm>
          <a:prstGeom prst="rect">
            <a:avLst/>
          </a:prstGeom>
          <a:noFill/>
          <a:ln w="19080">
            <a:solidFill>
              <a:srgbClr val="002060"/>
            </a:solidFill>
            <a:round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>
                <a:solidFill>
                  <a:srgbClr val="000000"/>
                </a:solidFill>
                <a:latin typeface="Calibri" charset="0"/>
              </a:rPr>
              <a:t>Le neoplasie del tratto biliare distale possono esordire con quadri di colecistite.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 b="1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>
                <a:solidFill>
                  <a:srgbClr val="000000"/>
                </a:solidFill>
                <a:latin typeface="Calibri" charset="0"/>
              </a:rPr>
              <a:t>All’ecografia addominale possono essere presenti segni indiretti che possono far sospettare una neoplasia delle VB.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>
                <a:solidFill>
                  <a:srgbClr val="000000"/>
                </a:solidFill>
                <a:latin typeface="Calibri" charset="0"/>
              </a:rPr>
              <a:t>In caso di ittero fugace, oltre alla diagnosi di litiasi della VB, va esclusa anche una neoplasia del tratto biliare.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240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400">
                <a:solidFill>
                  <a:srgbClr val="000000"/>
                </a:solidFill>
                <a:latin typeface="Calibri" charset="0"/>
              </a:rPr>
              <a:t>Le indagini endoscopiche possono aiutare ad arrivare ad una diagnosi definitiva, soprattutto nei casi in cui la radiologia tradizionale con TC e RMN non è riuscita a dirimere fra calcoli e neoplasie delle VB.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728663"/>
            <a:ext cx="7886700" cy="1325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330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28650" y="1069975"/>
            <a:ext cx="7886700" cy="532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800" b="1">
                <a:solidFill>
                  <a:srgbClr val="000000"/>
                </a:solidFill>
                <a:cs typeface="Arial" charset="0"/>
              </a:rPr>
              <a:t>Anamnesi patologica recente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>
                <a:solidFill>
                  <a:srgbClr val="000000"/>
                </a:solidFill>
                <a:cs typeface="Arial" charset="0"/>
              </a:rPr>
              <a:t>Il paziente si è presentato in data </a:t>
            </a:r>
            <a:r>
              <a:rPr lang="it-IT" altLang="it-IT" sz="2400" b="1">
                <a:solidFill>
                  <a:srgbClr val="000000"/>
                </a:solidFill>
                <a:cs typeface="Arial" charset="0"/>
              </a:rPr>
              <a:t>17 Novembre 2018 </a:t>
            </a:r>
            <a:r>
              <a:rPr lang="it-IT" altLang="it-IT" sz="2400">
                <a:solidFill>
                  <a:srgbClr val="000000"/>
                </a:solidFill>
                <a:cs typeface="Arial" charset="0"/>
              </a:rPr>
              <a:t>al Pronto Soccorso dell’AOUCA per  dolore epigastrico gravativo, non irradiato, associato ad intensa sudorazione e febbre.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>
                <a:solidFill>
                  <a:srgbClr val="000000"/>
                </a:solidFill>
                <a:cs typeface="Arial" charset="0"/>
              </a:rPr>
              <a:t>La sintomatologia dolorosa si è ridotta spontaneamente nell'arco di 1 ora circa.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>
                <a:solidFill>
                  <a:srgbClr val="000000"/>
                </a:solidFill>
                <a:cs typeface="Arial" charset="0"/>
              </a:rPr>
              <a:t>Riferiti pregressi episodi di dolore addominale con caratteristiche analoghe nei mesi precedenti.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>
                <a:solidFill>
                  <a:srgbClr val="000000"/>
                </a:solidFill>
                <a:cs typeface="Arial" charset="0"/>
              </a:rPr>
              <a:t>Nessuna terapia domiciliare.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Presentazione del paziente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468313" y="935038"/>
            <a:ext cx="7978775" cy="4861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1) Masaru Miyazaki et al. </a:t>
            </a:r>
            <a:r>
              <a:rPr lang="en-US" sz="1400" b="1" dirty="0">
                <a:solidFill>
                  <a:srgbClr val="000000"/>
                </a:solidFill>
              </a:rPr>
              <a:t>Clinical practice guidelines for the management of </a:t>
            </a:r>
            <a:r>
              <a:rPr lang="en-US" sz="1400" b="1" dirty="0" err="1">
                <a:solidFill>
                  <a:srgbClr val="000000"/>
                </a:solidFill>
              </a:rPr>
              <a:t>biliary</a:t>
            </a:r>
            <a:r>
              <a:rPr lang="en-US" sz="1400" b="1" dirty="0">
                <a:solidFill>
                  <a:srgbClr val="000000"/>
                </a:solidFill>
              </a:rPr>
              <a:t> tract cancers 2015: the 2nd English edition.</a:t>
            </a:r>
            <a:r>
              <a:rPr lang="en-US" sz="1400" dirty="0">
                <a:solidFill>
                  <a:srgbClr val="000000"/>
                </a:solidFill>
              </a:rPr>
              <a:t> Japanese Society of </a:t>
            </a:r>
            <a:r>
              <a:rPr lang="en-US" sz="1400" dirty="0" err="1">
                <a:solidFill>
                  <a:srgbClr val="000000"/>
                </a:solidFill>
              </a:rPr>
              <a:t>Hepato</a:t>
            </a:r>
            <a:r>
              <a:rPr lang="en-US" sz="1400" dirty="0">
                <a:solidFill>
                  <a:srgbClr val="000000"/>
                </a:solidFill>
              </a:rPr>
              <a:t>‐</a:t>
            </a:r>
            <a:r>
              <a:rPr lang="en-US" sz="1400" dirty="0" err="1">
                <a:solidFill>
                  <a:srgbClr val="000000"/>
                </a:solidFill>
              </a:rPr>
              <a:t>Biliary</a:t>
            </a:r>
            <a:r>
              <a:rPr lang="en-US" sz="1400" dirty="0">
                <a:solidFill>
                  <a:srgbClr val="000000"/>
                </a:solidFill>
              </a:rPr>
              <a:t>‐Pancreatic Surgery (2015)</a:t>
            </a:r>
            <a:endParaRPr lang="it-IT" sz="1400" dirty="0">
              <a:solidFill>
                <a:srgbClr val="000000"/>
              </a:solidFill>
            </a:endParaRPr>
          </a:p>
          <a:p>
            <a:pPr eaLnBrk="1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1400" dirty="0">
                <a:solidFill>
                  <a:srgbClr val="000000"/>
                </a:solidFill>
              </a:rPr>
              <a:t>2)Alvaro, D., </a:t>
            </a:r>
            <a:r>
              <a:rPr lang="it-IT" sz="1400" dirty="0" err="1">
                <a:solidFill>
                  <a:srgbClr val="000000"/>
                </a:solidFill>
              </a:rPr>
              <a:t>Cannizzaro</a:t>
            </a:r>
            <a:r>
              <a:rPr lang="it-IT" sz="1400" dirty="0">
                <a:solidFill>
                  <a:srgbClr val="000000"/>
                </a:solidFill>
              </a:rPr>
              <a:t>, R., </a:t>
            </a:r>
            <a:r>
              <a:rPr lang="it-IT" sz="1400" dirty="0" err="1">
                <a:solidFill>
                  <a:srgbClr val="000000"/>
                </a:solidFill>
              </a:rPr>
              <a:t>Labianca</a:t>
            </a:r>
            <a:r>
              <a:rPr lang="it-IT" sz="1400" dirty="0">
                <a:solidFill>
                  <a:srgbClr val="000000"/>
                </a:solidFill>
              </a:rPr>
              <a:t>, R., </a:t>
            </a:r>
            <a:r>
              <a:rPr lang="it-IT" sz="1400" dirty="0" err="1">
                <a:solidFill>
                  <a:srgbClr val="000000"/>
                </a:solidFill>
              </a:rPr>
              <a:t>Valvo</a:t>
            </a:r>
            <a:r>
              <a:rPr lang="it-IT" sz="1400" dirty="0">
                <a:solidFill>
                  <a:srgbClr val="000000"/>
                </a:solidFill>
              </a:rPr>
              <a:t>, F., &amp; </a:t>
            </a:r>
            <a:r>
              <a:rPr lang="it-IT" sz="1400" dirty="0" err="1">
                <a:solidFill>
                  <a:srgbClr val="000000"/>
                </a:solidFill>
              </a:rPr>
              <a:t>Farinati</a:t>
            </a:r>
            <a:r>
              <a:rPr lang="it-IT" sz="1400" dirty="0">
                <a:solidFill>
                  <a:srgbClr val="000000"/>
                </a:solidFill>
              </a:rPr>
              <a:t>, F.</a:t>
            </a:r>
            <a:r>
              <a:rPr lang="it-IT" sz="1400" b="1" dirty="0">
                <a:solidFill>
                  <a:srgbClr val="000000"/>
                </a:solidFill>
              </a:rPr>
              <a:t> </a:t>
            </a:r>
            <a:r>
              <a:rPr lang="it-IT" sz="1400" b="1" dirty="0" err="1">
                <a:solidFill>
                  <a:srgbClr val="000000"/>
                </a:solidFill>
              </a:rPr>
              <a:t>Cholangiocarcinoma</a:t>
            </a:r>
            <a:r>
              <a:rPr lang="it-IT" sz="1400" b="1" dirty="0">
                <a:solidFill>
                  <a:srgbClr val="000000"/>
                </a:solidFill>
              </a:rPr>
              <a:t>: A position </a:t>
            </a:r>
            <a:r>
              <a:rPr lang="it-IT" sz="1400" b="1" dirty="0" err="1">
                <a:solidFill>
                  <a:srgbClr val="000000"/>
                </a:solidFill>
              </a:rPr>
              <a:t>paper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by</a:t>
            </a:r>
            <a:r>
              <a:rPr lang="it-IT" sz="1400" b="1" dirty="0">
                <a:solidFill>
                  <a:srgbClr val="000000"/>
                </a:solidFill>
              </a:rPr>
              <a:t> the </a:t>
            </a:r>
            <a:r>
              <a:rPr lang="it-IT" sz="1400" b="1" dirty="0" err="1">
                <a:solidFill>
                  <a:srgbClr val="000000"/>
                </a:solidFill>
              </a:rPr>
              <a:t>Italian</a:t>
            </a:r>
            <a:r>
              <a:rPr lang="it-IT" sz="1400" b="1" dirty="0">
                <a:solidFill>
                  <a:srgbClr val="000000"/>
                </a:solidFill>
              </a:rPr>
              <a:t> Society </a:t>
            </a:r>
            <a:r>
              <a:rPr lang="it-IT" sz="1400" b="1" dirty="0" err="1">
                <a:solidFill>
                  <a:srgbClr val="000000"/>
                </a:solidFill>
              </a:rPr>
              <a:t>of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Gastroenterology</a:t>
            </a:r>
            <a:r>
              <a:rPr lang="it-IT" sz="1400" b="1" dirty="0">
                <a:solidFill>
                  <a:srgbClr val="000000"/>
                </a:solidFill>
              </a:rPr>
              <a:t> (SIGE), the </a:t>
            </a:r>
            <a:r>
              <a:rPr lang="it-IT" sz="1400" b="1" dirty="0" err="1">
                <a:solidFill>
                  <a:srgbClr val="000000"/>
                </a:solidFill>
              </a:rPr>
              <a:t>Italian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Association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of</a:t>
            </a:r>
            <a:r>
              <a:rPr lang="it-IT" sz="1400" b="1" dirty="0">
                <a:solidFill>
                  <a:srgbClr val="000000"/>
                </a:solidFill>
              </a:rPr>
              <a:t> Hospital </a:t>
            </a:r>
            <a:r>
              <a:rPr lang="it-IT" sz="1400" b="1" dirty="0" err="1">
                <a:solidFill>
                  <a:srgbClr val="000000"/>
                </a:solidFill>
              </a:rPr>
              <a:t>Gastroenterology</a:t>
            </a:r>
            <a:r>
              <a:rPr lang="it-IT" sz="1400" b="1" dirty="0">
                <a:solidFill>
                  <a:srgbClr val="000000"/>
                </a:solidFill>
              </a:rPr>
              <a:t> (AIGO), the </a:t>
            </a:r>
            <a:r>
              <a:rPr lang="it-IT" sz="1400" b="1" dirty="0" err="1">
                <a:solidFill>
                  <a:srgbClr val="000000"/>
                </a:solidFill>
              </a:rPr>
              <a:t>Italian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Association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of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Medical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Oncology</a:t>
            </a:r>
            <a:r>
              <a:rPr lang="it-IT" sz="1400" b="1" dirty="0">
                <a:solidFill>
                  <a:srgbClr val="000000"/>
                </a:solidFill>
              </a:rPr>
              <a:t> (AIOM) and the </a:t>
            </a:r>
            <a:r>
              <a:rPr lang="it-IT" sz="1400" b="1" dirty="0" err="1">
                <a:solidFill>
                  <a:srgbClr val="000000"/>
                </a:solidFill>
              </a:rPr>
              <a:t>Italian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Association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of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Oncological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Radiotherapy</a:t>
            </a:r>
            <a:r>
              <a:rPr lang="it-IT" sz="1400" b="1" dirty="0">
                <a:solidFill>
                  <a:srgbClr val="000000"/>
                </a:solidFill>
              </a:rPr>
              <a:t> (AIRO). </a:t>
            </a:r>
            <a:r>
              <a:rPr lang="it-IT" sz="1400" dirty="0">
                <a:solidFill>
                  <a:srgbClr val="000000"/>
                </a:solidFill>
              </a:rPr>
              <a:t>Digestive and </a:t>
            </a:r>
            <a:r>
              <a:rPr lang="it-IT" sz="1400" dirty="0" err="1">
                <a:solidFill>
                  <a:srgbClr val="000000"/>
                </a:solidFill>
              </a:rPr>
              <a:t>Liver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Disease</a:t>
            </a:r>
            <a:r>
              <a:rPr lang="it-IT" sz="1400" dirty="0">
                <a:solidFill>
                  <a:srgbClr val="000000"/>
                </a:solidFill>
              </a:rPr>
              <a:t> (2010</a:t>
            </a:r>
            <a:r>
              <a:rPr lang="it-IT" sz="1400" dirty="0" smtClean="0">
                <a:solidFill>
                  <a:srgbClr val="000000"/>
                </a:solidFill>
              </a:rPr>
              <a:t>)</a:t>
            </a:r>
          </a:p>
          <a:p>
            <a:pPr eaLnBrk="1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1400" dirty="0" smtClean="0">
                <a:solidFill>
                  <a:srgbClr val="000000"/>
                </a:solidFill>
              </a:rPr>
              <a:t>3) </a:t>
            </a:r>
            <a:r>
              <a:rPr lang="it-IT" sz="1400" dirty="0" err="1">
                <a:solidFill>
                  <a:srgbClr val="000000"/>
                </a:solidFill>
              </a:rPr>
              <a:t>Tsukada</a:t>
            </a:r>
            <a:r>
              <a:rPr lang="it-IT" sz="1400" dirty="0">
                <a:solidFill>
                  <a:srgbClr val="000000"/>
                </a:solidFill>
              </a:rPr>
              <a:t>, K., </a:t>
            </a:r>
            <a:r>
              <a:rPr lang="it-IT" sz="1400" dirty="0" err="1">
                <a:solidFill>
                  <a:srgbClr val="000000"/>
                </a:solidFill>
              </a:rPr>
              <a:t>Takada</a:t>
            </a:r>
            <a:r>
              <a:rPr lang="it-IT" sz="1400" dirty="0">
                <a:solidFill>
                  <a:srgbClr val="000000"/>
                </a:solidFill>
              </a:rPr>
              <a:t>, T., </a:t>
            </a:r>
            <a:r>
              <a:rPr lang="it-IT" sz="1400" dirty="0" err="1">
                <a:solidFill>
                  <a:srgbClr val="000000"/>
                </a:solidFill>
              </a:rPr>
              <a:t>Miyazaki</a:t>
            </a:r>
            <a:r>
              <a:rPr lang="it-IT" sz="1400" dirty="0">
                <a:solidFill>
                  <a:srgbClr val="000000"/>
                </a:solidFill>
              </a:rPr>
              <a:t>, M., </a:t>
            </a:r>
            <a:r>
              <a:rPr lang="it-IT" sz="1400" dirty="0" err="1">
                <a:solidFill>
                  <a:srgbClr val="000000"/>
                </a:solidFill>
              </a:rPr>
              <a:t>Miyakawa</a:t>
            </a:r>
            <a:r>
              <a:rPr lang="it-IT" sz="1400" dirty="0">
                <a:solidFill>
                  <a:srgbClr val="000000"/>
                </a:solidFill>
              </a:rPr>
              <a:t>, S., </a:t>
            </a:r>
            <a:r>
              <a:rPr lang="it-IT" sz="1400" dirty="0" err="1">
                <a:solidFill>
                  <a:srgbClr val="000000"/>
                </a:solidFill>
              </a:rPr>
              <a:t>Nagino</a:t>
            </a:r>
            <a:r>
              <a:rPr lang="it-IT" sz="1400" dirty="0">
                <a:solidFill>
                  <a:srgbClr val="000000"/>
                </a:solidFill>
              </a:rPr>
              <a:t>, M., </a:t>
            </a:r>
            <a:r>
              <a:rPr lang="it-IT" sz="1400" dirty="0" err="1">
                <a:solidFill>
                  <a:srgbClr val="000000"/>
                </a:solidFill>
              </a:rPr>
              <a:t>Kondo</a:t>
            </a:r>
            <a:r>
              <a:rPr lang="it-IT" sz="1400" dirty="0">
                <a:solidFill>
                  <a:srgbClr val="000000"/>
                </a:solidFill>
              </a:rPr>
              <a:t>, S., … </a:t>
            </a:r>
            <a:r>
              <a:rPr lang="it-IT" sz="1400" dirty="0" err="1">
                <a:solidFill>
                  <a:srgbClr val="000000"/>
                </a:solidFill>
              </a:rPr>
              <a:t>Miura</a:t>
            </a:r>
            <a:r>
              <a:rPr lang="it-IT" sz="1400" dirty="0">
                <a:solidFill>
                  <a:srgbClr val="000000"/>
                </a:solidFill>
              </a:rPr>
              <a:t>, F. </a:t>
            </a:r>
            <a:r>
              <a:rPr lang="it-IT" sz="1400" b="1" dirty="0" err="1">
                <a:solidFill>
                  <a:srgbClr val="000000"/>
                </a:solidFill>
              </a:rPr>
              <a:t>Diagnosis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of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biliary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tract</a:t>
            </a:r>
            <a:r>
              <a:rPr lang="it-IT" sz="1400" b="1" dirty="0">
                <a:solidFill>
                  <a:srgbClr val="000000"/>
                </a:solidFill>
              </a:rPr>
              <a:t> and </a:t>
            </a:r>
            <a:r>
              <a:rPr lang="it-IT" sz="1400" b="1" dirty="0" err="1">
                <a:solidFill>
                  <a:srgbClr val="000000"/>
                </a:solidFill>
              </a:rPr>
              <a:t>ampullary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carcinomas</a:t>
            </a:r>
            <a:r>
              <a:rPr lang="it-IT" sz="1400" dirty="0">
                <a:solidFill>
                  <a:srgbClr val="000000"/>
                </a:solidFill>
              </a:rPr>
              <a:t>. Journal </a:t>
            </a:r>
            <a:r>
              <a:rPr lang="it-IT" sz="1400" dirty="0" err="1">
                <a:solidFill>
                  <a:srgbClr val="000000"/>
                </a:solidFill>
              </a:rPr>
              <a:t>of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Hepato-Biliary-Pancreatic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Surgery</a:t>
            </a:r>
            <a:r>
              <a:rPr lang="it-IT" sz="1400" dirty="0">
                <a:solidFill>
                  <a:srgbClr val="000000"/>
                </a:solidFill>
              </a:rPr>
              <a:t> (2008</a:t>
            </a:r>
            <a:r>
              <a:rPr lang="it-IT" sz="1400" dirty="0" smtClean="0">
                <a:solidFill>
                  <a:srgbClr val="000000"/>
                </a:solidFill>
              </a:rPr>
              <a:t>)</a:t>
            </a:r>
            <a:endParaRPr lang="it-IT" sz="1400" dirty="0">
              <a:solidFill>
                <a:srgbClr val="000000"/>
              </a:solidFill>
            </a:endParaRPr>
          </a:p>
          <a:p>
            <a:pPr eaLnBrk="1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1400" dirty="0" smtClean="0">
                <a:solidFill>
                  <a:srgbClr val="000000"/>
                </a:solidFill>
              </a:rPr>
              <a:t>4) </a:t>
            </a:r>
            <a:r>
              <a:rPr lang="it-IT" sz="1400" dirty="0" err="1">
                <a:solidFill>
                  <a:srgbClr val="000000"/>
                </a:solidFill>
              </a:rPr>
              <a:t>Kamarajah</a:t>
            </a:r>
            <a:r>
              <a:rPr lang="it-IT" sz="1400" dirty="0">
                <a:solidFill>
                  <a:srgbClr val="000000"/>
                </a:solidFill>
              </a:rPr>
              <a:t>, S. K. </a:t>
            </a:r>
            <a:r>
              <a:rPr lang="it-IT" sz="1400" b="1" dirty="0" err="1">
                <a:solidFill>
                  <a:srgbClr val="000000"/>
                </a:solidFill>
              </a:rPr>
              <a:t>Pancreaticoduodenectomy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for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periampullary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tumours</a:t>
            </a:r>
            <a:r>
              <a:rPr lang="it-IT" sz="1400" b="1" dirty="0">
                <a:solidFill>
                  <a:srgbClr val="000000"/>
                </a:solidFill>
              </a:rPr>
              <a:t>: a </a:t>
            </a:r>
            <a:r>
              <a:rPr lang="it-IT" sz="1400" b="1" dirty="0" err="1">
                <a:solidFill>
                  <a:srgbClr val="000000"/>
                </a:solidFill>
              </a:rPr>
              <a:t>review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article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based</a:t>
            </a:r>
            <a:r>
              <a:rPr lang="it-IT" sz="1400" b="1" dirty="0">
                <a:solidFill>
                  <a:srgbClr val="000000"/>
                </a:solidFill>
              </a:rPr>
              <a:t> on </a:t>
            </a:r>
            <a:r>
              <a:rPr lang="it-IT" sz="1400" b="1" dirty="0" err="1">
                <a:solidFill>
                  <a:srgbClr val="000000"/>
                </a:solidFill>
              </a:rPr>
              <a:t>Surveillance</a:t>
            </a:r>
            <a:r>
              <a:rPr lang="it-IT" sz="1400" b="1" dirty="0">
                <a:solidFill>
                  <a:srgbClr val="000000"/>
                </a:solidFill>
              </a:rPr>
              <a:t>, End </a:t>
            </a:r>
            <a:r>
              <a:rPr lang="it-IT" sz="1400" b="1" dirty="0" err="1">
                <a:solidFill>
                  <a:srgbClr val="000000"/>
                </a:solidFill>
              </a:rPr>
              <a:t>Results</a:t>
            </a:r>
            <a:r>
              <a:rPr lang="it-IT" sz="1400" b="1" dirty="0">
                <a:solidFill>
                  <a:srgbClr val="000000"/>
                </a:solidFill>
              </a:rPr>
              <a:t> and </a:t>
            </a:r>
            <a:r>
              <a:rPr lang="it-IT" sz="1400" b="1" dirty="0" err="1">
                <a:solidFill>
                  <a:srgbClr val="000000"/>
                </a:solidFill>
              </a:rPr>
              <a:t>Epidemiology</a:t>
            </a:r>
            <a:r>
              <a:rPr lang="it-IT" sz="1400" b="1" dirty="0">
                <a:solidFill>
                  <a:srgbClr val="000000"/>
                </a:solidFill>
              </a:rPr>
              <a:t> (SEER) database. </a:t>
            </a:r>
            <a:r>
              <a:rPr lang="it-IT" sz="1400" dirty="0" err="1">
                <a:solidFill>
                  <a:srgbClr val="000000"/>
                </a:solidFill>
              </a:rPr>
              <a:t>Clinical</a:t>
            </a:r>
            <a:r>
              <a:rPr lang="it-IT" sz="1400" dirty="0">
                <a:solidFill>
                  <a:srgbClr val="000000"/>
                </a:solidFill>
              </a:rPr>
              <a:t> and </a:t>
            </a:r>
            <a:r>
              <a:rPr lang="it-IT" sz="1400" dirty="0" err="1">
                <a:solidFill>
                  <a:srgbClr val="000000"/>
                </a:solidFill>
              </a:rPr>
              <a:t>Translational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Oncology</a:t>
            </a:r>
            <a:r>
              <a:rPr lang="it-IT" sz="1400" dirty="0">
                <a:solidFill>
                  <a:srgbClr val="000000"/>
                </a:solidFill>
              </a:rPr>
              <a:t> (2018)</a:t>
            </a:r>
          </a:p>
          <a:p>
            <a:pPr eaLnBrk="1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1400" dirty="0" smtClean="0">
                <a:solidFill>
                  <a:srgbClr val="000000"/>
                </a:solidFill>
              </a:rPr>
              <a:t>5)</a:t>
            </a:r>
            <a:r>
              <a:rPr lang="it-IT" sz="1400" dirty="0" err="1" smtClean="0">
                <a:solidFill>
                  <a:srgbClr val="000000"/>
                </a:solidFill>
              </a:rPr>
              <a:t>Piet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>
                <a:solidFill>
                  <a:srgbClr val="000000"/>
                </a:solidFill>
              </a:rPr>
              <a:t>C. de </a:t>
            </a:r>
            <a:r>
              <a:rPr lang="it-IT" sz="1400" dirty="0" err="1">
                <a:solidFill>
                  <a:srgbClr val="000000"/>
                </a:solidFill>
              </a:rPr>
              <a:t>Groen</a:t>
            </a:r>
            <a:r>
              <a:rPr lang="it-IT" sz="1400" dirty="0">
                <a:solidFill>
                  <a:srgbClr val="000000"/>
                </a:solidFill>
              </a:rPr>
              <a:t>, M.D., Gregory J. </a:t>
            </a:r>
            <a:r>
              <a:rPr lang="it-IT" sz="1400" dirty="0" err="1">
                <a:solidFill>
                  <a:srgbClr val="000000"/>
                </a:solidFill>
              </a:rPr>
              <a:t>Gores</a:t>
            </a:r>
            <a:r>
              <a:rPr lang="it-IT" sz="1400" dirty="0">
                <a:solidFill>
                  <a:srgbClr val="000000"/>
                </a:solidFill>
              </a:rPr>
              <a:t>, M.D., Nicholas F. </a:t>
            </a:r>
            <a:r>
              <a:rPr lang="it-IT" sz="1400" dirty="0" err="1">
                <a:solidFill>
                  <a:srgbClr val="000000"/>
                </a:solidFill>
              </a:rPr>
              <a:t>LaRusso</a:t>
            </a:r>
            <a:r>
              <a:rPr lang="it-IT" sz="1400" dirty="0">
                <a:solidFill>
                  <a:srgbClr val="000000"/>
                </a:solidFill>
              </a:rPr>
              <a:t>, M.D., Leonard L. </a:t>
            </a:r>
            <a:r>
              <a:rPr lang="it-IT" sz="1400" dirty="0" err="1">
                <a:solidFill>
                  <a:srgbClr val="000000"/>
                </a:solidFill>
              </a:rPr>
              <a:t>Gunderson</a:t>
            </a:r>
            <a:r>
              <a:rPr lang="it-IT" sz="1400" dirty="0">
                <a:solidFill>
                  <a:srgbClr val="000000"/>
                </a:solidFill>
              </a:rPr>
              <a:t>, M.D., and David </a:t>
            </a:r>
            <a:r>
              <a:rPr lang="it-IT" sz="1400" dirty="0" err="1">
                <a:solidFill>
                  <a:srgbClr val="000000"/>
                </a:solidFill>
              </a:rPr>
              <a:t>M.Nagorney</a:t>
            </a:r>
            <a:r>
              <a:rPr lang="it-IT" sz="1400" dirty="0">
                <a:solidFill>
                  <a:srgbClr val="000000"/>
                </a:solidFill>
              </a:rPr>
              <a:t>, M.D.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Biliary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Tract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Cancers</a:t>
            </a:r>
            <a:r>
              <a:rPr lang="it-IT" sz="1400" b="1" dirty="0">
                <a:solidFill>
                  <a:srgbClr val="000000"/>
                </a:solidFill>
              </a:rPr>
              <a:t>.</a:t>
            </a:r>
            <a:r>
              <a:rPr lang="it-IT" sz="1400" dirty="0">
                <a:solidFill>
                  <a:srgbClr val="000000"/>
                </a:solidFill>
              </a:rPr>
              <a:t> NEJM (1999)</a:t>
            </a:r>
          </a:p>
          <a:p>
            <a:pPr eaLnBrk="1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1400" dirty="0" smtClean="0">
                <a:solidFill>
                  <a:srgbClr val="000000"/>
                </a:solidFill>
              </a:rPr>
              <a:t>6</a:t>
            </a:r>
            <a:r>
              <a:rPr lang="it-IT" sz="1400" dirty="0">
                <a:solidFill>
                  <a:srgbClr val="000000"/>
                </a:solidFill>
              </a:rPr>
              <a:t>) </a:t>
            </a:r>
            <a:r>
              <a:rPr lang="it-IT" sz="1400" dirty="0" err="1">
                <a:solidFill>
                  <a:srgbClr val="000000"/>
                </a:solidFill>
              </a:rPr>
              <a:t>Miyazaki</a:t>
            </a:r>
            <a:r>
              <a:rPr lang="it-IT" sz="1400" dirty="0">
                <a:solidFill>
                  <a:srgbClr val="000000"/>
                </a:solidFill>
              </a:rPr>
              <a:t>, M., </a:t>
            </a:r>
            <a:r>
              <a:rPr lang="it-IT" sz="1400" dirty="0" err="1">
                <a:solidFill>
                  <a:srgbClr val="000000"/>
                </a:solidFill>
              </a:rPr>
              <a:t>Takada</a:t>
            </a:r>
            <a:r>
              <a:rPr lang="it-IT" sz="1400" dirty="0">
                <a:solidFill>
                  <a:srgbClr val="000000"/>
                </a:solidFill>
              </a:rPr>
              <a:t>, T., </a:t>
            </a:r>
            <a:r>
              <a:rPr lang="it-IT" sz="1400" dirty="0" err="1">
                <a:solidFill>
                  <a:srgbClr val="000000"/>
                </a:solidFill>
              </a:rPr>
              <a:t>Miyakawa</a:t>
            </a:r>
            <a:r>
              <a:rPr lang="it-IT" sz="1400" dirty="0">
                <a:solidFill>
                  <a:srgbClr val="000000"/>
                </a:solidFill>
              </a:rPr>
              <a:t>, S., </a:t>
            </a:r>
            <a:r>
              <a:rPr lang="it-IT" sz="1400" dirty="0" err="1">
                <a:solidFill>
                  <a:srgbClr val="000000"/>
                </a:solidFill>
              </a:rPr>
              <a:t>Tsukada</a:t>
            </a:r>
            <a:r>
              <a:rPr lang="it-IT" sz="1400" dirty="0">
                <a:solidFill>
                  <a:srgbClr val="000000"/>
                </a:solidFill>
              </a:rPr>
              <a:t>, K., </a:t>
            </a:r>
            <a:r>
              <a:rPr lang="it-IT" sz="1400" dirty="0" err="1">
                <a:solidFill>
                  <a:srgbClr val="000000"/>
                </a:solidFill>
              </a:rPr>
              <a:t>Nagino</a:t>
            </a:r>
            <a:r>
              <a:rPr lang="it-IT" sz="1400" dirty="0">
                <a:solidFill>
                  <a:srgbClr val="000000"/>
                </a:solidFill>
              </a:rPr>
              <a:t>, M., </a:t>
            </a:r>
            <a:r>
              <a:rPr lang="it-IT" sz="1400" dirty="0" err="1">
                <a:solidFill>
                  <a:srgbClr val="000000"/>
                </a:solidFill>
              </a:rPr>
              <a:t>Kondo</a:t>
            </a:r>
            <a:r>
              <a:rPr lang="it-IT" sz="1400" dirty="0">
                <a:solidFill>
                  <a:srgbClr val="000000"/>
                </a:solidFill>
              </a:rPr>
              <a:t>, S., … </a:t>
            </a:r>
            <a:r>
              <a:rPr lang="it-IT" sz="1400" dirty="0" err="1">
                <a:solidFill>
                  <a:srgbClr val="000000"/>
                </a:solidFill>
              </a:rPr>
              <a:t>Miura</a:t>
            </a:r>
            <a:r>
              <a:rPr lang="it-IT" sz="1400" dirty="0">
                <a:solidFill>
                  <a:srgbClr val="000000"/>
                </a:solidFill>
              </a:rPr>
              <a:t>, F.</a:t>
            </a:r>
            <a:r>
              <a:rPr lang="it-IT" sz="1400" b="1" dirty="0">
                <a:solidFill>
                  <a:srgbClr val="000000"/>
                </a:solidFill>
              </a:rPr>
              <a:t> </a:t>
            </a:r>
            <a:r>
              <a:rPr lang="it-IT" sz="1400" b="1" dirty="0" err="1">
                <a:solidFill>
                  <a:srgbClr val="000000"/>
                </a:solidFill>
              </a:rPr>
              <a:t>Risk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factors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for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biliary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tract</a:t>
            </a:r>
            <a:r>
              <a:rPr lang="it-IT" sz="1400" b="1" dirty="0">
                <a:solidFill>
                  <a:srgbClr val="000000"/>
                </a:solidFill>
              </a:rPr>
              <a:t> and </a:t>
            </a:r>
            <a:r>
              <a:rPr lang="it-IT" sz="1400" b="1" dirty="0" err="1">
                <a:solidFill>
                  <a:srgbClr val="000000"/>
                </a:solidFill>
              </a:rPr>
              <a:t>ampullary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carcinomas</a:t>
            </a:r>
            <a:r>
              <a:rPr lang="it-IT" sz="1400" b="1" dirty="0">
                <a:solidFill>
                  <a:srgbClr val="000000"/>
                </a:solidFill>
              </a:rPr>
              <a:t> and </a:t>
            </a:r>
            <a:r>
              <a:rPr lang="it-IT" sz="1400" b="1" dirty="0" err="1">
                <a:solidFill>
                  <a:srgbClr val="000000"/>
                </a:solidFill>
              </a:rPr>
              <a:t>prophylactic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surgery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for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these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factors</a:t>
            </a:r>
            <a:r>
              <a:rPr lang="it-IT" sz="1400" b="1" dirty="0">
                <a:solidFill>
                  <a:srgbClr val="000000"/>
                </a:solidFill>
              </a:rPr>
              <a:t>. </a:t>
            </a:r>
            <a:r>
              <a:rPr lang="it-IT" sz="1400" dirty="0">
                <a:solidFill>
                  <a:srgbClr val="000000"/>
                </a:solidFill>
              </a:rPr>
              <a:t>Journal </a:t>
            </a:r>
            <a:r>
              <a:rPr lang="it-IT" sz="1400" dirty="0" err="1">
                <a:solidFill>
                  <a:srgbClr val="000000"/>
                </a:solidFill>
              </a:rPr>
              <a:t>of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Hepato-Biliary-Pancreatic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Surgery</a:t>
            </a:r>
            <a:r>
              <a:rPr lang="it-IT" sz="1400" dirty="0">
                <a:solidFill>
                  <a:srgbClr val="000000"/>
                </a:solidFill>
              </a:rPr>
              <a:t> (2008)</a:t>
            </a:r>
          </a:p>
          <a:p>
            <a:pPr eaLnBrk="1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1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Bibliografia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23888" y="1076325"/>
            <a:ext cx="7886700" cy="285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800" b="1">
                <a:solidFill>
                  <a:srgbClr val="000000"/>
                </a:solidFill>
                <a:cs typeface="Arial" charset="0"/>
              </a:rPr>
              <a:t>Esame obiettivo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23888" y="1446213"/>
            <a:ext cx="7886700" cy="457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>
                <a:solidFill>
                  <a:srgbClr val="000000"/>
                </a:solidFill>
                <a:cs typeface="Arial" charset="0"/>
              </a:rPr>
              <a:t>Vigile, collaborante, orientato nel tempo e nello spazio. Eupnoico.</a:t>
            </a:r>
          </a:p>
          <a:p>
            <a:pPr eaLnBrk="1" hangingPunct="1">
              <a:buClr>
                <a:srgbClr val="00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>
                <a:solidFill>
                  <a:srgbClr val="000000"/>
                </a:solidFill>
                <a:cs typeface="Arial" charset="0"/>
              </a:rPr>
              <a:t>PA: 105/65, SpO2: 94% in AA, TC: 36,5°C</a:t>
            </a:r>
          </a:p>
          <a:p>
            <a:pPr eaLnBrk="1" hangingPunct="1">
              <a:buClr>
                <a:srgbClr val="00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u="sng">
                <a:solidFill>
                  <a:srgbClr val="000000"/>
                </a:solidFill>
                <a:cs typeface="Arial" charset="0"/>
              </a:rPr>
              <a:t>Cute e mucose</a:t>
            </a:r>
            <a:r>
              <a:rPr lang="it-IT" altLang="it-IT" sz="2400">
                <a:solidFill>
                  <a:srgbClr val="000000"/>
                </a:solidFill>
                <a:cs typeface="Arial" charset="0"/>
              </a:rPr>
              <a:t>: itteriche, normoidratate.</a:t>
            </a:r>
          </a:p>
          <a:p>
            <a:pPr eaLnBrk="1" hangingPunct="1">
              <a:buClr>
                <a:srgbClr val="00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u="sng">
                <a:solidFill>
                  <a:srgbClr val="000000"/>
                </a:solidFill>
                <a:cs typeface="Arial" charset="0"/>
              </a:rPr>
              <a:t>Torace, addome</a:t>
            </a:r>
            <a:r>
              <a:rPr lang="it-IT" altLang="it-IT" sz="2400">
                <a:solidFill>
                  <a:srgbClr val="000000"/>
                </a:solidFill>
                <a:cs typeface="Arial" charset="0"/>
              </a:rPr>
              <a:t>: ndr</a:t>
            </a:r>
          </a:p>
          <a:p>
            <a:pPr eaLnBrk="1" hangingPunct="1">
              <a:buClr>
                <a:srgbClr val="00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>
                <a:solidFill>
                  <a:srgbClr val="000000"/>
                </a:solidFill>
                <a:cs typeface="Arial" charset="0"/>
              </a:rPr>
              <a:t>Margine epatico inferiore palpabile a 3 cm dall’arcata inferiore di destra sulla linea emiclaveare. Punto cistico non dolorabile</a:t>
            </a:r>
            <a:r>
              <a:rPr lang="it-IT" altLang="it-IT" sz="2400" b="1">
                <a:solidFill>
                  <a:srgbClr val="000000"/>
                </a:solidFill>
                <a:cs typeface="Arial" charset="0"/>
              </a:rPr>
              <a:t>. </a:t>
            </a:r>
          </a:p>
          <a:p>
            <a:pPr eaLnBrk="1" hangingPunct="1">
              <a:buClr>
                <a:srgbClr val="FF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b="1">
                <a:solidFill>
                  <a:srgbClr val="000000"/>
                </a:solidFill>
                <a:cs typeface="Arial" charset="0"/>
              </a:rPr>
              <a:t>Segno di Murphy negativo.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Presentazione del paziente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>
                <a:solidFill>
                  <a:srgbClr val="000000"/>
                </a:solidFill>
                <a:latin typeface="Corbel" pitchFamily="32" charset="0"/>
                <a:cs typeface="Arial" charset="0"/>
              </a:rPr>
              <a:t>Diagnosi differenziale </a:t>
            </a: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180975" y="1414463"/>
            <a:ext cx="2254250" cy="1179512"/>
          </a:xfrm>
          <a:prstGeom prst="ellipse">
            <a:avLst/>
          </a:prstGeom>
          <a:noFill/>
          <a:ln w="19080">
            <a:solidFill>
              <a:srgbClr val="43729D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Colecistite/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colangite acuta?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892425" y="1909763"/>
            <a:ext cx="2965450" cy="1368425"/>
          </a:xfrm>
          <a:prstGeom prst="ellips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Dolore di causa non-gastroenterologica?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6283325" y="1414463"/>
            <a:ext cx="2476500" cy="1179512"/>
          </a:xfrm>
          <a:prstGeom prst="ellipse">
            <a:avLst/>
          </a:prstGeom>
          <a:noFill/>
          <a:ln w="19080">
            <a:solidFill>
              <a:srgbClr val="43729D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Epatite acuta? Da virus/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Autoimmunità?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5710238" y="3278188"/>
            <a:ext cx="2051050" cy="1179512"/>
          </a:xfrm>
          <a:prstGeom prst="ellipse">
            <a:avLst/>
          </a:prstGeom>
          <a:noFill/>
          <a:ln w="19080">
            <a:solidFill>
              <a:srgbClr val="43729D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Epatopatia da accumulo?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1009650" y="3278188"/>
            <a:ext cx="2051050" cy="1179512"/>
          </a:xfrm>
          <a:prstGeom prst="ellipse">
            <a:avLst/>
          </a:prstGeom>
          <a:noFill/>
          <a:ln w="19080">
            <a:solidFill>
              <a:srgbClr val="43729D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Pancreatite acuta</a:t>
            </a:r>
            <a:r>
              <a:rPr lang="it-IT" altLang="it-IT" sz="1400">
                <a:solidFill>
                  <a:srgbClr val="FFFFFF"/>
                </a:solidFill>
                <a:latin typeface="Corbel" pitchFamily="32" charset="0"/>
              </a:rPr>
              <a:t>?</a:t>
            </a:r>
          </a:p>
        </p:txBody>
      </p:sp>
      <p:cxnSp>
        <p:nvCxnSpPr>
          <p:cNvPr id="15368" name="AutoShape 8"/>
          <p:cNvCxnSpPr>
            <a:cxnSpLocks noChangeShapeType="1"/>
          </p:cNvCxnSpPr>
          <p:nvPr/>
        </p:nvCxnSpPr>
        <p:spPr bwMode="auto">
          <a:xfrm rot="5400000">
            <a:off x="3548063" y="4105275"/>
            <a:ext cx="1655762" cy="1588"/>
          </a:xfrm>
          <a:prstGeom prst="bentConnector2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15369" name="AutoShape 9"/>
          <p:cNvCxnSpPr>
            <a:cxnSpLocks noChangeShapeType="1"/>
          </p:cNvCxnSpPr>
          <p:nvPr/>
        </p:nvCxnSpPr>
        <p:spPr bwMode="auto">
          <a:xfrm rot="5400000">
            <a:off x="6942932" y="3477419"/>
            <a:ext cx="2513012" cy="40005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000000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15370" name="AutoShape 10"/>
          <p:cNvCxnSpPr>
            <a:cxnSpLocks noChangeShapeType="1"/>
          </p:cNvCxnSpPr>
          <p:nvPr/>
        </p:nvCxnSpPr>
        <p:spPr bwMode="auto">
          <a:xfrm rot="16200000" flipH="1">
            <a:off x="6574632" y="4618831"/>
            <a:ext cx="476250" cy="153987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000000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15371" name="AutoShape 11"/>
          <p:cNvCxnSpPr>
            <a:cxnSpLocks noChangeShapeType="1"/>
          </p:cNvCxnSpPr>
          <p:nvPr/>
        </p:nvCxnSpPr>
        <p:spPr bwMode="auto">
          <a:xfrm rot="5400000">
            <a:off x="1731169" y="4628356"/>
            <a:ext cx="476250" cy="134938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000000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15372" name="AutoShape 12"/>
          <p:cNvCxnSpPr>
            <a:cxnSpLocks noChangeShapeType="1"/>
          </p:cNvCxnSpPr>
          <p:nvPr/>
        </p:nvCxnSpPr>
        <p:spPr bwMode="auto">
          <a:xfrm rot="16200000" flipH="1">
            <a:off x="-581024" y="3513137"/>
            <a:ext cx="2513012" cy="328613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000000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80975" y="5083175"/>
            <a:ext cx="24447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Esami di laboratorio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Ecografia addominale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070600" y="5083175"/>
            <a:ext cx="24447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Esami di laboratorio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it-IT" altLang="it-IT" sz="1400">
              <a:solidFill>
                <a:srgbClr val="000000"/>
              </a:solidFill>
              <a:latin typeface="Corbel" pitchFamily="32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062288" y="5083175"/>
            <a:ext cx="2444750" cy="70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Esami di laboratorio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ECG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altLang="it-IT" sz="1400">
                <a:solidFill>
                  <a:srgbClr val="000000"/>
                </a:solidFill>
                <a:latin typeface="Corbel" pitchFamily="32" charset="0"/>
              </a:rPr>
              <a:t>Rx Torace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fld id="{73C120AE-ADD1-4A6E-9464-85370AC3A9F3}" type="slidenum">
              <a:rPr lang="it-IT" altLang="it-IT" sz="1400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</a:tabLst>
              </a:pPr>
              <a:t>6</a:t>
            </a:fld>
            <a:endParaRPr lang="it-IT" altLang="it-IT" sz="1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 dirty="0">
                <a:solidFill>
                  <a:srgbClr val="000000"/>
                </a:solidFill>
                <a:latin typeface="Corbel" pitchFamily="32" charset="0"/>
                <a:cs typeface="Arial" charset="0"/>
              </a:rPr>
              <a:t>Esami diagnostici e decorso clinico 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82588" y="935038"/>
            <a:ext cx="3232150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altLang="it-IT" sz="1400" b="1">
                <a:solidFill>
                  <a:srgbClr val="000000"/>
                </a:solidFill>
              </a:rPr>
              <a:t>Esami di laboratorio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3275" y="1355725"/>
            <a:ext cx="4879975" cy="525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fld id="{2558DDB6-77C9-4FBA-836E-69073C85BE3B}" type="slidenum">
              <a:rPr lang="it-IT" altLang="it-IT" sz="1400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</a:tabLst>
              </a:pPr>
              <a:t>7</a:t>
            </a:fld>
            <a:endParaRPr lang="it-IT" altLang="it-IT" sz="1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 dirty="0">
                <a:solidFill>
                  <a:srgbClr val="000000"/>
                </a:solidFill>
                <a:latin typeface="Corbel" pitchFamily="32" charset="0"/>
                <a:cs typeface="Arial" charset="0"/>
              </a:rPr>
              <a:t>Esami diagnostici e decorso clinico 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82588" y="935038"/>
            <a:ext cx="3232150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altLang="it-IT" sz="1400" b="1">
                <a:solidFill>
                  <a:srgbClr val="000000"/>
                </a:solidFill>
              </a:rPr>
              <a:t>Esami di laboratorio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463" y="1304925"/>
            <a:ext cx="5159375" cy="545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43000" y="500063"/>
            <a:ext cx="68580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b="1" dirty="0">
                <a:solidFill>
                  <a:srgbClr val="000000"/>
                </a:solidFill>
                <a:latin typeface="Corbel" pitchFamily="32" charset="0"/>
                <a:cs typeface="Arial" charset="0"/>
              </a:rPr>
              <a:t>Esami diagnostici e decorso clinico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01675" y="1069975"/>
            <a:ext cx="781367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b="1" dirty="0">
                <a:solidFill>
                  <a:srgbClr val="000000"/>
                </a:solidFill>
              </a:rPr>
              <a:t>ECG</a:t>
            </a:r>
            <a:r>
              <a:rPr lang="it-IT" altLang="it-IT" sz="2400" dirty="0">
                <a:solidFill>
                  <a:srgbClr val="000000"/>
                </a:solidFill>
              </a:rPr>
              <a:t> nei limiti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b="1" dirty="0">
                <a:solidFill>
                  <a:srgbClr val="000000"/>
                </a:solidFill>
              </a:rPr>
              <a:t>RX Torace </a:t>
            </a:r>
            <a:r>
              <a:rPr lang="it-IT" altLang="it-IT" sz="2400" dirty="0">
                <a:solidFill>
                  <a:srgbClr val="000000"/>
                </a:solidFill>
              </a:rPr>
              <a:t>nella norma</a:t>
            </a:r>
            <a:endParaRPr lang="it-IT" altLang="it-IT" sz="2400" b="1" dirty="0">
              <a:solidFill>
                <a:srgbClr val="000000"/>
              </a:solidFill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b="1" dirty="0">
                <a:solidFill>
                  <a:srgbClr val="000000"/>
                </a:solidFill>
              </a:rPr>
              <a:t>Ecografia </a:t>
            </a:r>
            <a:r>
              <a:rPr lang="it-IT" altLang="it-IT" sz="2400" b="1" dirty="0" smtClean="0">
                <a:solidFill>
                  <a:srgbClr val="000000"/>
                </a:solidFill>
              </a:rPr>
              <a:t>addominale:</a:t>
            </a:r>
            <a:endParaRPr lang="it-IT" altLang="it-IT" sz="2400" b="1" dirty="0">
              <a:solidFill>
                <a:srgbClr val="000000"/>
              </a:solidFill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dirty="0">
                <a:solidFill>
                  <a:srgbClr val="000000"/>
                </a:solidFill>
              </a:rPr>
              <a:t>Fegato di dimensione nei limiti, </a:t>
            </a:r>
            <a:r>
              <a:rPr lang="it-IT" altLang="it-IT" sz="2400" dirty="0" err="1">
                <a:solidFill>
                  <a:srgbClr val="000000"/>
                </a:solidFill>
              </a:rPr>
              <a:t>ecostruttura</a:t>
            </a:r>
            <a:r>
              <a:rPr lang="it-IT" altLang="it-IT" sz="2400" dirty="0">
                <a:solidFill>
                  <a:srgbClr val="000000"/>
                </a:solidFill>
              </a:rPr>
              <a:t> omogenea e margini regolari. Non si evidenziano chiare lesioni focali. </a:t>
            </a:r>
            <a:r>
              <a:rPr lang="it-IT" altLang="it-IT" sz="2400" b="1" dirty="0">
                <a:solidFill>
                  <a:srgbClr val="000000"/>
                </a:solidFill>
              </a:rPr>
              <a:t>Colecisti distesa con pareti ispessite fino a 6 mm e </a:t>
            </a:r>
            <a:r>
              <a:rPr lang="it-IT" altLang="it-IT" sz="2400" b="1" dirty="0" err="1">
                <a:solidFill>
                  <a:srgbClr val="000000"/>
                </a:solidFill>
              </a:rPr>
              <a:t>trilaminate</a:t>
            </a:r>
            <a:r>
              <a:rPr lang="it-IT" altLang="it-IT" sz="2400" b="1" dirty="0">
                <a:solidFill>
                  <a:srgbClr val="000000"/>
                </a:solidFill>
              </a:rPr>
              <a:t> come per colecistite acuta</a:t>
            </a:r>
            <a:r>
              <a:rPr lang="it-IT" altLang="it-IT" sz="2400" dirty="0">
                <a:solidFill>
                  <a:srgbClr val="000000"/>
                </a:solidFill>
              </a:rPr>
              <a:t>. Lume mal valutabile. Vie biliari </a:t>
            </a:r>
            <a:r>
              <a:rPr lang="it-IT" altLang="it-IT" sz="2400" dirty="0" err="1">
                <a:solidFill>
                  <a:srgbClr val="000000"/>
                </a:solidFill>
              </a:rPr>
              <a:t>intraepatiche</a:t>
            </a:r>
            <a:r>
              <a:rPr lang="it-IT" altLang="it-IT" sz="2400" dirty="0">
                <a:solidFill>
                  <a:srgbClr val="000000"/>
                </a:solidFill>
              </a:rPr>
              <a:t> dilatate a livello prossimale, </a:t>
            </a:r>
            <a:r>
              <a:rPr lang="it-IT" altLang="it-IT" sz="2400" b="1" dirty="0">
                <a:solidFill>
                  <a:srgbClr val="000000"/>
                </a:solidFill>
              </a:rPr>
              <a:t>via biliare principale </a:t>
            </a:r>
            <a:r>
              <a:rPr lang="it-IT" altLang="it-IT" sz="2400" b="1" dirty="0" err="1">
                <a:solidFill>
                  <a:srgbClr val="000000"/>
                </a:solidFill>
              </a:rPr>
              <a:t>ectasica</a:t>
            </a:r>
            <a:r>
              <a:rPr lang="it-IT" altLang="it-IT" sz="2400" b="1" dirty="0">
                <a:solidFill>
                  <a:srgbClr val="000000"/>
                </a:solidFill>
              </a:rPr>
              <a:t> (diametro </a:t>
            </a:r>
            <a:r>
              <a:rPr lang="it-IT" altLang="it-IT" sz="2400" b="1" dirty="0" err="1">
                <a:solidFill>
                  <a:srgbClr val="000000"/>
                </a:solidFill>
              </a:rPr>
              <a:t>max</a:t>
            </a:r>
            <a:r>
              <a:rPr lang="it-IT" altLang="it-IT" sz="2400" b="1" dirty="0">
                <a:solidFill>
                  <a:srgbClr val="000000"/>
                </a:solidFill>
              </a:rPr>
              <a:t> 11 mm)</a:t>
            </a:r>
            <a:r>
              <a:rPr lang="it-IT" altLang="it-IT" sz="2400" dirty="0">
                <a:solidFill>
                  <a:srgbClr val="000000"/>
                </a:solidFill>
              </a:rPr>
              <a:t> valutabile solo a livello dell’ilo epatico. Assenti immagini di stop riferibili a calcoli nel tratto esplorato. Pancreas non esplorabile per meteorismo.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01675" y="5592763"/>
            <a:ext cx="7813675" cy="1198562"/>
          </a:xfrm>
          <a:prstGeom prst="rect">
            <a:avLst/>
          </a:prstGeom>
          <a:noFill/>
          <a:ln w="3240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altLang="it-IT" sz="2400" i="1">
                <a:solidFill>
                  <a:srgbClr val="000000"/>
                </a:solidFill>
                <a:latin typeface="Comic Sans MS" pitchFamily="64" charset="0"/>
              </a:rPr>
              <a:t>Nonostante la clinica sia caratterizzata da segno di Murphy negativo, gli esami di laboratorio e l’ecografia ci indirizzano verso una precisa diagnosi…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fld id="{0FE0ED70-68C0-4499-8A29-420EE6B2308C}" type="slidenum">
              <a:rPr lang="it-IT" altLang="it-IT" sz="1400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</a:tabLst>
              </a:pPr>
              <a:t>9</a:t>
            </a:fld>
            <a:endParaRPr lang="it-IT" altLang="it-IT" sz="1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144713" y="1824038"/>
            <a:ext cx="4852987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altLang="it-IT" sz="5400" b="1">
                <a:solidFill>
                  <a:srgbClr val="000000"/>
                </a:solidFill>
                <a:latin typeface="Calibri" charset="0"/>
              </a:rPr>
              <a:t>Colecistite acuta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539750" y="3338513"/>
            <a:ext cx="7975600" cy="3106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i="1" dirty="0">
                <a:solidFill>
                  <a:srgbClr val="000000"/>
                </a:solidFill>
                <a:latin typeface="Comic Sans MS" pitchFamily="64" charset="0"/>
              </a:rPr>
              <a:t>Etiologia?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 altLang="it-IT" sz="2800" i="1" dirty="0">
              <a:solidFill>
                <a:srgbClr val="000000"/>
              </a:solidFill>
              <a:latin typeface="Comic Sans MS" pitchFamily="6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i="1" dirty="0">
                <a:solidFill>
                  <a:srgbClr val="000000"/>
                </a:solidFill>
                <a:latin typeface="Comic Sans MS" pitchFamily="64" charset="0"/>
              </a:rPr>
              <a:t>L’ecografia non ha evidenziato calcoli nelle vie biliari, sebbene queste appaiono </a:t>
            </a:r>
            <a:r>
              <a:rPr lang="it-IT" altLang="it-IT" sz="2800" i="1" dirty="0" err="1">
                <a:solidFill>
                  <a:srgbClr val="000000"/>
                </a:solidFill>
                <a:latin typeface="Comic Sans MS" pitchFamily="64" charset="0"/>
              </a:rPr>
              <a:t>dilatate…</a:t>
            </a:r>
            <a:endParaRPr lang="it-IT" altLang="it-IT" sz="2800" i="1" dirty="0">
              <a:solidFill>
                <a:srgbClr val="000000"/>
              </a:solidFill>
              <a:latin typeface="Comic Sans MS" pitchFamily="6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 altLang="it-IT" sz="2800" i="1" dirty="0">
              <a:solidFill>
                <a:srgbClr val="000000"/>
              </a:solidFill>
              <a:latin typeface="Comic Sans MS" pitchFamily="6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i="1" dirty="0">
                <a:solidFill>
                  <a:srgbClr val="000000"/>
                </a:solidFill>
                <a:latin typeface="Comic Sans MS" pitchFamily="64" charset="0"/>
              </a:rPr>
              <a:t>Come dovrebbe procedere l’iter diagnostico-terapeutico?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138238" y="711200"/>
            <a:ext cx="701675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altLang="it-IT" sz="2800" i="1">
                <a:solidFill>
                  <a:srgbClr val="000000"/>
                </a:solidFill>
                <a:latin typeface="Comic Sans MS" pitchFamily="64" charset="0"/>
              </a:rPr>
              <a:t>Prima ipotesi diagnostica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1548</Words>
  <Application>Microsoft Office PowerPoint</Application>
  <PresentationFormat>Presentazione su schermo (4:3)</PresentationFormat>
  <Paragraphs>235</Paragraphs>
  <Slides>30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30</vt:i4>
      </vt:variant>
    </vt:vector>
  </HeadingPairs>
  <TitlesOfParts>
    <vt:vector size="42" baseType="lpstr">
      <vt:lpstr>Arial</vt:lpstr>
      <vt:lpstr>Microsoft YaHei</vt:lpstr>
      <vt:lpstr>Times New Roman</vt:lpstr>
      <vt:lpstr>Calibri</vt:lpstr>
      <vt:lpstr>Lucida Sans Unicode</vt:lpstr>
      <vt:lpstr>Corbel</vt:lpstr>
      <vt:lpstr>Comic Sans MS</vt:lpstr>
      <vt:lpstr>Tema di Office</vt:lpstr>
      <vt:lpstr>Tema di Office</vt:lpstr>
      <vt:lpstr>Tema di Office</vt:lpstr>
      <vt:lpstr>Tema di Office</vt:lpstr>
      <vt:lpstr>Tema di Office</vt:lpstr>
      <vt:lpstr>Un caso di  ittero fugace</vt:lpstr>
      <vt:lpstr>Presentazione del paziente </vt:lpstr>
      <vt:lpstr>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Il paziente viene ricoverato nel reparto di Chirurgia Generale diretto dal Professor Piergiorgio Calò con diagnosi iniziale di Colecistite Acuta.  Viene trattato con antibioticoterapia e digiuno.   Viene richiesta Colangio-RM di completamento diagnostico che viene programmata per il 21 Novembre.  Nel frattempo il paziente diventa apiretico, il dolore diminuisce e diventa localizzato esclusivamente in ipocondrio destro, la bilirubina si riduce progressivamente.      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caso di  ittero fugace</dc:title>
  <dc:creator>Fabio</dc:creator>
  <cp:lastModifiedBy>Fabio</cp:lastModifiedBy>
  <cp:revision>16</cp:revision>
  <cp:lastPrinted>1601-01-01T00:00:00Z</cp:lastPrinted>
  <dcterms:created xsi:type="dcterms:W3CDTF">1601-01-01T00:00:00Z</dcterms:created>
  <dcterms:modified xsi:type="dcterms:W3CDTF">2019-01-12T18:49:38Z</dcterms:modified>
</cp:coreProperties>
</file>