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2.xml" ContentType="application/vnd.openxmlformats-officedocument.presentationml.comment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</p:sldMasterIdLst>
  <p:notesMasterIdLst>
    <p:notesMasterId r:id="rId59"/>
  </p:notesMasterIdLst>
  <p:handoutMasterIdLst>
    <p:handoutMasterId r:id="rId60"/>
  </p:handoutMasterIdLst>
  <p:sldIdLst>
    <p:sldId id="296" r:id="rId5"/>
    <p:sldId id="283" r:id="rId6"/>
    <p:sldId id="284" r:id="rId7"/>
    <p:sldId id="285" r:id="rId8"/>
    <p:sldId id="279" r:id="rId9"/>
    <p:sldId id="286" r:id="rId10"/>
    <p:sldId id="287" r:id="rId11"/>
    <p:sldId id="293" r:id="rId12"/>
    <p:sldId id="291" r:id="rId13"/>
    <p:sldId id="292" r:id="rId14"/>
    <p:sldId id="294" r:id="rId15"/>
    <p:sldId id="333" r:id="rId16"/>
    <p:sldId id="297" r:id="rId17"/>
    <p:sldId id="298" r:id="rId18"/>
    <p:sldId id="288" r:id="rId19"/>
    <p:sldId id="276" r:id="rId20"/>
    <p:sldId id="289" r:id="rId21"/>
    <p:sldId id="299" r:id="rId22"/>
    <p:sldId id="300" r:id="rId23"/>
    <p:sldId id="290" r:id="rId24"/>
    <p:sldId id="281" r:id="rId25"/>
    <p:sldId id="302" r:id="rId26"/>
    <p:sldId id="304" r:id="rId27"/>
    <p:sldId id="303" r:id="rId28"/>
    <p:sldId id="334" r:id="rId29"/>
    <p:sldId id="319" r:id="rId30"/>
    <p:sldId id="335" r:id="rId31"/>
    <p:sldId id="306" r:id="rId32"/>
    <p:sldId id="307" r:id="rId33"/>
    <p:sldId id="316" r:id="rId34"/>
    <p:sldId id="337" r:id="rId35"/>
    <p:sldId id="321" r:id="rId36"/>
    <p:sldId id="305" r:id="rId37"/>
    <p:sldId id="336" r:id="rId38"/>
    <p:sldId id="310" r:id="rId39"/>
    <p:sldId id="311" r:id="rId40"/>
    <p:sldId id="317" r:id="rId41"/>
    <p:sldId id="309" r:id="rId42"/>
    <p:sldId id="320" r:id="rId43"/>
    <p:sldId id="312" r:id="rId44"/>
    <p:sldId id="313" r:id="rId45"/>
    <p:sldId id="318" r:id="rId46"/>
    <p:sldId id="314" r:id="rId47"/>
    <p:sldId id="323" r:id="rId48"/>
    <p:sldId id="315" r:id="rId49"/>
    <p:sldId id="331" r:id="rId50"/>
    <p:sldId id="327" r:id="rId51"/>
    <p:sldId id="338" r:id="rId52"/>
    <p:sldId id="328" r:id="rId53"/>
    <p:sldId id="330" r:id="rId54"/>
    <p:sldId id="325" r:id="rId55"/>
    <p:sldId id="326" r:id="rId56"/>
    <p:sldId id="329" r:id="rId57"/>
    <p:sldId id="339" r:id="rId58"/>
  </p:sldIdLst>
  <p:sldSz cx="12192000" cy="6858000"/>
  <p:notesSz cx="6858000" cy="9144000"/>
  <p:defaultTextStyle>
    <a:defPPr rtl="0"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e" initials="A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F2E2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385" autoAdjust="0"/>
    <p:restoredTop sz="94660" autoAdjust="0"/>
  </p:normalViewPr>
  <p:slideViewPr>
    <p:cSldViewPr snapToGrid="0">
      <p:cViewPr varScale="1">
        <p:scale>
          <a:sx n="73" d="100"/>
          <a:sy n="73" d="100"/>
        </p:scale>
        <p:origin x="-606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2232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handoutMaster" Target="handoutMasters/handoutMaster1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9-12-04T20:56:59.361" idx="1">
    <p:pos x="10" y="10"/>
    <p:text>gliadine sono trasfomrate in sub composti a-b-y-w</p:text>
    <p:extLst>
      <p:ext uri="{C676402C-5697-4E1C-873F-D02D1690AC5C}">
        <p15:threadingInfo xmlns:p15="http://schemas.microsoft.com/office/powerpoint/2012/main" xmlns="" timeZoneBias="-6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9-12-04T20:54:55.896" idx="2">
    <p:pos x="10" y="10"/>
    <p:text>eliminare la a glidina determina perdita delle propietà meccaniche del grano,</p:text>
    <p:extLst>
      <p:ext uri="{C676402C-5697-4E1C-873F-D02D1690AC5C}">
        <p15:threadingInfo xmlns:p15="http://schemas.microsoft.com/office/powerpoint/2012/main" xmlns="" timeZoneBias="-6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07F5806-8714-49CF-93AE-CD06272CDE64}" type="datetime1">
              <a:rPr lang="it-IT" smtClean="0"/>
              <a:pPr rtl="0"/>
              <a:t>11/01/2020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F2C8D43-8168-48C8-91A7-63EACBACA74B}" type="slidenum">
              <a:rPr lang="it-IT" smtClean="0"/>
              <a:pPr rtl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5310998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6EE4876-B49E-4EED-AED8-4D5E41BDE93A}" type="datetime1">
              <a:rPr lang="it-IT" noProof="0" smtClean="0"/>
              <a:pPr rtl="0"/>
              <a:t>11/01/2020</a:t>
            </a:fld>
            <a:endParaRPr lang="it-IT" noProof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603C52C-5E29-41AF-BAA3-8217E886DA08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xmlns="" val="19619617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rtlCol="0" anchor="b">
            <a:normAutofit/>
          </a:bodyPr>
          <a:lstStyle>
            <a:lvl1pPr algn="l">
              <a:defRPr sz="6000"/>
            </a:lvl1pPr>
          </a:lstStyle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 rtlCol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 rtlCol="0"/>
          <a:lstStyle/>
          <a:p>
            <a:pPr rtl="0"/>
            <a:fld id="{A1C3381E-D223-4574-ADBA-A806FE627881}" type="datetime1">
              <a:rPr lang="it-IT" noProof="0" smtClean="0"/>
              <a:pPr rtl="0"/>
              <a:t>11/01/2020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rtlCol="0" anchor="b"/>
          <a:lstStyle>
            <a:lvl1pPr algn="l">
              <a:defRPr sz="3200"/>
            </a:lvl1pPr>
          </a:lstStyle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5516715"/>
            <a:ext cx="10820400" cy="701969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71104F1-ABA7-4149-BDB8-CA4E9AF107F9}" type="datetime1">
              <a:rPr lang="it-IT" noProof="0" smtClean="0"/>
              <a:pPr rtl="0"/>
              <a:t>11/01/2020</a:t>
            </a:fld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rtlCol="0" anchor="ctr"/>
          <a:lstStyle>
            <a:lvl1pPr algn="l">
              <a:defRPr sz="3200"/>
            </a:lvl1pPr>
          </a:lstStyle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24467" y="3649133"/>
            <a:ext cx="10130516" cy="999067"/>
          </a:xfrm>
        </p:spPr>
        <p:txBody>
          <a:bodyPr rtlCol="0"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13A2A418-9007-4396-AD59-EE80FD97D4A5}" type="datetime1">
              <a:rPr lang="it-IT" noProof="0" smtClean="0"/>
              <a:pPr rtl="0"/>
              <a:t>11/01/2020</a:t>
            </a:fld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rtlCol="0" anchor="ctr"/>
          <a:lstStyle>
            <a:lvl1pPr algn="l">
              <a:defRPr sz="3200"/>
            </a:lvl1pPr>
          </a:lstStyle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12" name="Segnaposto testo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rtlCol="0"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396A60D7-958D-42D7-9B55-E9B90BEDE047}" type="datetime1">
              <a:rPr lang="it-IT" noProof="0" smtClean="0"/>
              <a:pPr rtl="0"/>
              <a:t>11/01/2020</a:t>
            </a:fld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9" name="Casella di testo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it-IT" sz="8000" noProof="0">
                <a:solidFill>
                  <a:schemeClr val="tx1"/>
                </a:solidFill>
                <a:effectLst/>
              </a:rPr>
              <a:t>"</a:t>
            </a:r>
          </a:p>
        </p:txBody>
      </p:sp>
      <p:sp>
        <p:nvSpPr>
          <p:cNvPr id="10" name="Casella di testo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it-IT" sz="8000" noProof="0">
                <a:solidFill>
                  <a:schemeClr val="tx1"/>
                </a:solidFill>
                <a:effectLst/>
              </a:rPr>
              <a:t>"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rtlCol="0" anchor="b"/>
          <a:lstStyle>
            <a:lvl1pPr algn="l">
              <a:defRPr sz="3200"/>
            </a:lvl1pPr>
          </a:lstStyle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24467" y="3648315"/>
            <a:ext cx="10144654" cy="999885"/>
          </a:xfrm>
        </p:spPr>
        <p:txBody>
          <a:bodyPr rtlCol="0"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8CA1051D-BE12-455B-B7B1-F48481175009}" type="datetime1">
              <a:rPr lang="it-IT" noProof="0" smtClean="0"/>
              <a:pPr rtl="0"/>
              <a:t>11/01/2020</a:t>
            </a:fld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olo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7" name="Segnaposto testo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8" name="Segnaposto testo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9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10" name="Segnaposto testo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11" name="Segnaposto testo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12" name="Segnaposto testo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2934EB7-D7CC-4563-927D-B3A6BE03ACB7}" type="datetime1">
              <a:rPr lang="it-IT" noProof="0" smtClean="0"/>
              <a:pPr rtl="0"/>
              <a:t>11/01/2020</a:t>
            </a:fld>
            <a:endParaRPr lang="it-IT" noProof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nna 3 immag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olo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19" name="Segnaposto testo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20" name="Segnaposto immagine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21" name="Segnaposto testo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22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23" name="Segnaposto immagine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24" name="Segnaposto testo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25" name="Segnaposto testo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26" name="Segnaposto immagine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27" name="Segnaposto testo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B3BD61D-C8FD-417D-9334-9C846E891635}" type="datetime1">
              <a:rPr lang="it-IT" noProof="0" smtClean="0"/>
              <a:pPr rtl="0"/>
              <a:t>11/01/2020</a:t>
            </a:fld>
            <a:endParaRPr lang="it-IT" noProof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 rtlCol="0"/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4D77347-572F-45A3-B57F-37004A079E77}" type="datetime1">
              <a:rPr lang="it-IT" noProof="0" smtClean="0"/>
              <a:pPr rtl="0"/>
              <a:t>11/01/2020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 rtlCol="0"/>
          <a:lstStyle>
            <a:lvl1pPr algn="l">
              <a:defRPr/>
            </a:lvl1pPr>
          </a:lstStyle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 rtlCol="0"/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86767E37-2CF9-4ACC-BADC-1360C5CB6416}" type="datetime1">
              <a:rPr lang="it-IT" noProof="0" smtClean="0"/>
              <a:pPr rtl="0"/>
              <a:t>11/01/2020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F5CFE0A-09CF-49F1-87BA-07964B777484}" type="datetime1">
              <a:rPr lang="it-IT" noProof="0" smtClean="0"/>
              <a:pPr rtl="0"/>
              <a:t>11/01/2020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rtlCol="0" anchor="b">
            <a:normAutofit/>
          </a:bodyPr>
          <a:lstStyle>
            <a:lvl1pPr algn="r">
              <a:defRPr sz="4000"/>
            </a:lvl1pPr>
          </a:lstStyle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 rtlCol="0"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13F99D48-FBAD-4A7B-BE74-4B4F005F93CF}" type="datetime1">
              <a:rPr lang="it-IT" noProof="0" smtClean="0"/>
              <a:pPr rtl="0"/>
              <a:t>11/01/2020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 rtlCol="0"/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 rtlCol="0"/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D5F1B84-D47C-4860-90E0-3A67A5E164F8}" type="datetime1">
              <a:rPr lang="it-IT" noProof="0" smtClean="0"/>
              <a:pPr rtl="0"/>
              <a:t>11/01/2020</a:t>
            </a:fld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 rtlCol="0"/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 rtlCol="0"/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A6AADD1-5937-43C4-8711-DF400BFAEA5A}" type="datetime1">
              <a:rPr lang="it-IT" noProof="0" smtClean="0"/>
              <a:pPr rtl="0"/>
              <a:t>11/01/2020</a:t>
            </a:fld>
            <a:endParaRPr lang="it-IT" noProof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DB08F13-063C-4F19-AF2D-08C62746C851}" type="datetime1">
              <a:rPr lang="it-IT" noProof="0" smtClean="0"/>
              <a:pPr rtl="0"/>
              <a:t>11/01/2020</a:t>
            </a:fld>
            <a:endParaRPr lang="it-IT" noProof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CCDFBBB-753E-407C-8C05-EA187271F4CC}" type="datetime1">
              <a:rPr lang="it-IT" noProof="0" smtClean="0"/>
              <a:pPr rtl="0"/>
              <a:t>11/01/2020</a:t>
            </a:fld>
            <a:endParaRPr lang="it-IT" noProof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rtlCol="0" anchor="b"/>
          <a:lstStyle>
            <a:lvl1pPr algn="l">
              <a:defRPr sz="3200"/>
            </a:lvl1pPr>
          </a:lstStyle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rtlCol="0" anchor="ctr"/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B3C5AAB-D219-46C2-BC47-4EFA8E8F5736}" type="datetime1">
              <a:rPr lang="it-IT" noProof="0" smtClean="0"/>
              <a:pPr rtl="0"/>
              <a:t>11/01/2020</a:t>
            </a:fld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rtlCol="0" anchor="b"/>
          <a:lstStyle>
            <a:lvl1pPr algn="l">
              <a:defRPr sz="3200"/>
            </a:lvl1pPr>
          </a:lstStyle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27DFD20-EF79-42D9-B033-47B7E727D2E3}" type="datetime1">
              <a:rPr lang="it-IT" noProof="0" smtClean="0"/>
              <a:pPr rtl="0"/>
              <a:t>11/01/2020</a:t>
            </a:fld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49153EC7-C6A3-4140-8C09-2BE7F51541C1}" type="datetime1">
              <a:rPr lang="it-IT" noProof="0" smtClean="0"/>
              <a:pPr rtl="0"/>
              <a:t>11/01/2020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D22F896-40B5-4ADD-8801-0D06FADFA095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?term=Paduano%20R%5bAuthor%5d&amp;cauthor=true&amp;cauthor_uid=25524073" TargetMode="External"/><Relationship Id="rId2" Type="http://schemas.openxmlformats.org/officeDocument/2006/relationships/hyperlink" Target="https://www.ncbi.nlm.nih.gov/pubmed/?term=Altobelli%20E%5bAuthor%5d&amp;cauthor=true&amp;cauthor_uid=25524073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ncbi.nlm.nih.gov/pubmed/25524073" TargetMode="External"/><Relationship Id="rId5" Type="http://schemas.openxmlformats.org/officeDocument/2006/relationships/hyperlink" Target="https://www.ncbi.nlm.nih.gov/pubmed/?term=Di%20Orio%20F%5bAuthor%5d&amp;cauthor=true&amp;cauthor_uid=25524073" TargetMode="External"/><Relationship Id="rId4" Type="http://schemas.openxmlformats.org/officeDocument/2006/relationships/hyperlink" Target="https://www.ncbi.nlm.nih.gov/pubmed/?term=Petrocelli%20R%5bAuthor%5d&amp;cauthor=true&amp;cauthor_uid=25524073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comments" Target="../comments/commen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8707" y="0"/>
            <a:ext cx="10820399" cy="2801935"/>
          </a:xfrm>
        </p:spPr>
        <p:txBody>
          <a:bodyPr/>
          <a:lstStyle/>
          <a:p>
            <a:r>
              <a:rPr lang="it-IT" b="1" dirty="0" err="1">
                <a:solidFill>
                  <a:schemeClr val="bg1"/>
                </a:solidFill>
              </a:rPr>
              <a:t>Evolving</a:t>
            </a:r>
            <a:r>
              <a:rPr lang="it-IT" b="1" dirty="0">
                <a:solidFill>
                  <a:schemeClr val="bg1"/>
                </a:solidFill>
              </a:rPr>
              <a:t> </a:t>
            </a:r>
            <a:r>
              <a:rPr lang="it-IT" b="1" dirty="0" err="1">
                <a:solidFill>
                  <a:schemeClr val="bg1"/>
                </a:solidFill>
              </a:rPr>
              <a:t>therapy</a:t>
            </a:r>
            <a:r>
              <a:rPr lang="it-IT" b="1" dirty="0">
                <a:solidFill>
                  <a:schemeClr val="bg1"/>
                </a:solidFill>
              </a:rPr>
              <a:t> for </a:t>
            </a:r>
            <a:r>
              <a:rPr lang="it-IT" b="1" dirty="0" err="1">
                <a:solidFill>
                  <a:schemeClr val="bg1"/>
                </a:solidFill>
              </a:rPr>
              <a:t>celiac</a:t>
            </a:r>
            <a:r>
              <a:rPr lang="it-IT" b="1" dirty="0">
                <a:solidFill>
                  <a:schemeClr val="bg1"/>
                </a:solidFill>
              </a:rPr>
              <a:t> </a:t>
            </a:r>
            <a:r>
              <a:rPr lang="it-IT" b="1" dirty="0" err="1">
                <a:solidFill>
                  <a:schemeClr val="bg1"/>
                </a:solidFill>
              </a:rPr>
              <a:t>disease</a:t>
            </a:r>
            <a:r>
              <a:rPr lang="it-IT" b="1" dirty="0">
                <a:solidFill>
                  <a:schemeClr val="bg1"/>
                </a:solidFill>
              </a:rPr>
              <a:t/>
            </a:r>
            <a:br>
              <a:rPr lang="it-IT" b="1" dirty="0">
                <a:solidFill>
                  <a:schemeClr val="bg1"/>
                </a:solidFill>
              </a:rPr>
            </a:b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429139" y="2366270"/>
            <a:ext cx="10490200" cy="2125460"/>
          </a:xfrm>
        </p:spPr>
        <p:txBody>
          <a:bodyPr>
            <a:normAutofit/>
          </a:bodyPr>
          <a:lstStyle/>
          <a:p>
            <a:pPr algn="l"/>
            <a:r>
              <a:rPr lang="it-IT" dirty="0">
                <a:solidFill>
                  <a:schemeClr val="bg1"/>
                </a:solidFill>
              </a:rPr>
              <a:t>Dr. F. Abbruzzi</a:t>
            </a:r>
          </a:p>
          <a:p>
            <a:pPr algn="l"/>
            <a:endParaRPr lang="it-IT" dirty="0">
              <a:solidFill>
                <a:schemeClr val="bg1"/>
              </a:solidFill>
            </a:endParaRPr>
          </a:p>
          <a:p>
            <a:pPr algn="l"/>
            <a:r>
              <a:rPr lang="it-IT" b="1" dirty="0">
                <a:solidFill>
                  <a:schemeClr val="bg1"/>
                </a:solidFill>
              </a:rPr>
              <a:t>U.O.C. Gastroenterologia Universitaria</a:t>
            </a:r>
          </a:p>
          <a:p>
            <a:pPr algn="l"/>
            <a:r>
              <a:rPr lang="it-IT" b="1" dirty="0">
                <a:solidFill>
                  <a:schemeClr val="bg1"/>
                </a:solidFill>
              </a:rPr>
              <a:t>Direttore: Prof. A. Di Leo</a:t>
            </a:r>
          </a:p>
          <a:p>
            <a:endParaRPr lang="it-IT" dirty="0">
              <a:solidFill>
                <a:schemeClr val="bg1"/>
              </a:solidFill>
            </a:endParaRPr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12776" y="4633711"/>
            <a:ext cx="3579224" cy="2224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7101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1475491"/>
            <a:ext cx="52533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00100" lvl="1" indent="-342900">
              <a:buFont typeface="Wingdings" pitchFamily="2" charset="2"/>
              <a:buChar char="ü"/>
            </a:pPr>
            <a:r>
              <a:rPr lang="it-IT" b="1" dirty="0">
                <a:solidFill>
                  <a:schemeClr val="bg1"/>
                </a:solidFill>
              </a:rPr>
              <a:t>Digestione </a:t>
            </a:r>
            <a:r>
              <a:rPr lang="it-IT" b="1" dirty="0" err="1">
                <a:solidFill>
                  <a:schemeClr val="bg1"/>
                </a:solidFill>
              </a:rPr>
              <a:t>intraluminale</a:t>
            </a:r>
            <a:r>
              <a:rPr lang="it-IT" b="1" dirty="0">
                <a:solidFill>
                  <a:schemeClr val="bg1"/>
                </a:solidFill>
              </a:rPr>
              <a:t> con </a:t>
            </a:r>
            <a:r>
              <a:rPr lang="it-IT" b="1" dirty="0" err="1">
                <a:solidFill>
                  <a:schemeClr val="bg1"/>
                </a:solidFill>
              </a:rPr>
              <a:t>glutenasi</a:t>
            </a:r>
            <a:endParaRPr lang="it-IT" b="1" dirty="0">
              <a:solidFill>
                <a:schemeClr val="bg1"/>
              </a:solidFill>
            </a:endParaRPr>
          </a:p>
          <a:p>
            <a:pPr marL="800100" lvl="1" indent="-342900">
              <a:buFont typeface="Wingdings" pitchFamily="2" charset="2"/>
              <a:buChar char="ü"/>
            </a:pP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0" y="2029489"/>
            <a:ext cx="6492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solidFill>
                  <a:schemeClr val="bg1"/>
                </a:solidFill>
              </a:rPr>
              <a:t>   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509451" y="2398821"/>
            <a:ext cx="105939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AN – PEP: </a:t>
            </a:r>
            <a:r>
              <a:rPr lang="it-IT" dirty="0">
                <a:solidFill>
                  <a:schemeClr val="bg1"/>
                </a:solidFill>
              </a:rPr>
              <a:t>peptidasi di </a:t>
            </a:r>
            <a:r>
              <a:rPr lang="it-IT" dirty="0" err="1">
                <a:solidFill>
                  <a:schemeClr val="bg1"/>
                </a:solidFill>
              </a:rPr>
              <a:t>Aspergillus</a:t>
            </a:r>
            <a:r>
              <a:rPr lang="it-IT" dirty="0">
                <a:solidFill>
                  <a:schemeClr val="bg1"/>
                </a:solidFill>
              </a:rPr>
              <a:t> Niger</a:t>
            </a:r>
            <a:r>
              <a:rPr lang="it-IT" b="1" dirty="0">
                <a:solidFill>
                  <a:schemeClr val="bg1"/>
                </a:solidFill>
              </a:rPr>
              <a:t>. </a:t>
            </a:r>
            <a:r>
              <a:rPr lang="it-IT" dirty="0">
                <a:solidFill>
                  <a:schemeClr val="bg1"/>
                </a:solidFill>
              </a:rPr>
              <a:t>Trial non ancora dirimenti circa l’efficacia</a:t>
            </a:r>
            <a:r>
              <a:rPr lang="it-IT" dirty="0" smtClean="0">
                <a:solidFill>
                  <a:schemeClr val="bg1"/>
                </a:solidFill>
              </a:rPr>
              <a:t>;</a:t>
            </a:r>
          </a:p>
          <a:p>
            <a:endParaRPr lang="it-IT" dirty="0">
              <a:solidFill>
                <a:schemeClr val="bg1"/>
              </a:solidFill>
            </a:endParaRPr>
          </a:p>
          <a:p>
            <a:r>
              <a:rPr lang="it-IT" b="1" dirty="0">
                <a:solidFill>
                  <a:schemeClr val="bg1"/>
                </a:solidFill>
              </a:rPr>
              <a:t>STAN- 1: </a:t>
            </a:r>
            <a:r>
              <a:rPr lang="it-IT" dirty="0">
                <a:solidFill>
                  <a:schemeClr val="bg1"/>
                </a:solidFill>
              </a:rPr>
              <a:t>Combinazione AN-PEP e DPP IV. Un trial non ha dimostrato miglioramenti clinici nell’utilizzo, rispetto alla GFD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396239" y="5683870"/>
            <a:ext cx="115693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200" i="1" dirty="0">
                <a:solidFill>
                  <a:schemeClr val="bg1"/>
                </a:solidFill>
                <a:latin typeface="MinionPro-Regular"/>
              </a:rPr>
              <a:t>Tack GJ, van de Water JMW, Bruins MJ, Kooy-Winkelaar EMC, van Bergen </a:t>
            </a:r>
            <a:r>
              <a:rPr lang="en-US" sz="1200" i="1" dirty="0">
                <a:solidFill>
                  <a:schemeClr val="bg1"/>
                </a:solidFill>
                <a:latin typeface="MinionPro-Regular"/>
              </a:rPr>
              <a:t>J, Bonnet P, et al. Consumption of gluten with gluten-degrading enzyme by celiac patients: a pilot-study</a:t>
            </a:r>
            <a:r>
              <a:rPr lang="en-US" sz="1200" i="1" dirty="0">
                <a:solidFill>
                  <a:schemeClr val="bg1"/>
                </a:solidFill>
                <a:latin typeface="MinionPro-It"/>
              </a:rPr>
              <a:t>. World J </a:t>
            </a:r>
            <a:r>
              <a:rPr lang="en-US" sz="1200" i="1" dirty="0" err="1">
                <a:solidFill>
                  <a:schemeClr val="bg1"/>
                </a:solidFill>
                <a:latin typeface="MinionPro-It"/>
              </a:rPr>
              <a:t>Gastroenterol</a:t>
            </a:r>
            <a:r>
              <a:rPr lang="en-US" sz="1200" i="1" dirty="0">
                <a:solidFill>
                  <a:schemeClr val="bg1"/>
                </a:solidFill>
                <a:latin typeface="MinionPro-It"/>
              </a:rPr>
              <a:t>. </a:t>
            </a:r>
            <a:r>
              <a:rPr lang="en-US" sz="1200" i="1" dirty="0">
                <a:solidFill>
                  <a:schemeClr val="bg1"/>
                </a:solidFill>
                <a:latin typeface="MinionPro-Regular"/>
              </a:rPr>
              <a:t>(2013) 19:5837–47. </a:t>
            </a:r>
            <a:r>
              <a:rPr lang="it-IT" sz="1200" i="1" dirty="0" err="1">
                <a:solidFill>
                  <a:schemeClr val="bg1"/>
                </a:solidFill>
                <a:latin typeface="MinionPro-Regular"/>
              </a:rPr>
              <a:t>doi</a:t>
            </a:r>
            <a:r>
              <a:rPr lang="it-IT" sz="1200" i="1" dirty="0">
                <a:solidFill>
                  <a:schemeClr val="bg1"/>
                </a:solidFill>
                <a:latin typeface="MinionPro-Regular"/>
              </a:rPr>
              <a:t>: 10.3748/wjg.v19.i35.5837</a:t>
            </a:r>
          </a:p>
          <a:p>
            <a:r>
              <a:rPr lang="it-IT" sz="1200" i="1" dirty="0" err="1">
                <a:solidFill>
                  <a:schemeClr val="bg1"/>
                </a:solidFill>
              </a:rPr>
              <a:t>Korponay-Szabo</a:t>
            </a:r>
            <a:r>
              <a:rPr lang="it-IT" sz="1200" i="1" dirty="0">
                <a:solidFill>
                  <a:schemeClr val="bg1"/>
                </a:solidFill>
              </a:rPr>
              <a:t>: </a:t>
            </a:r>
            <a:r>
              <a:rPr lang="it-IT" sz="1200" i="1" dirty="0" err="1">
                <a:solidFill>
                  <a:schemeClr val="bg1"/>
                </a:solidFill>
              </a:rPr>
              <a:t>Food</a:t>
            </a:r>
            <a:r>
              <a:rPr lang="it-IT" sz="1200" i="1" dirty="0">
                <a:solidFill>
                  <a:schemeClr val="bg1"/>
                </a:solidFill>
              </a:rPr>
              <a:t>-Grade </a:t>
            </a:r>
            <a:r>
              <a:rPr lang="it-IT" sz="1200" i="1" dirty="0" err="1">
                <a:solidFill>
                  <a:schemeClr val="bg1"/>
                </a:solidFill>
              </a:rPr>
              <a:t>Gluten</a:t>
            </a:r>
            <a:r>
              <a:rPr lang="it-IT" sz="1200" i="1" dirty="0">
                <a:solidFill>
                  <a:schemeClr val="bg1"/>
                </a:solidFill>
              </a:rPr>
              <a:t> </a:t>
            </a:r>
            <a:r>
              <a:rPr lang="it-IT" sz="1200" i="1" dirty="0" err="1">
                <a:solidFill>
                  <a:schemeClr val="bg1"/>
                </a:solidFill>
              </a:rPr>
              <a:t>Degrading</a:t>
            </a:r>
            <a:r>
              <a:rPr lang="it-IT" sz="1200" i="1" dirty="0">
                <a:solidFill>
                  <a:schemeClr val="bg1"/>
                </a:solidFill>
              </a:rPr>
              <a:t> </a:t>
            </a:r>
            <a:r>
              <a:rPr lang="it-IT" sz="1200" i="1" dirty="0" err="1">
                <a:solidFill>
                  <a:schemeClr val="bg1"/>
                </a:solidFill>
              </a:rPr>
              <a:t>Enzymes</a:t>
            </a:r>
            <a:endParaRPr lang="it-IT" sz="2400" i="1" dirty="0">
              <a:solidFill>
                <a:schemeClr val="bg1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4254593" y="598328"/>
            <a:ext cx="78903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rabicPeriod"/>
            </a:pPr>
            <a:r>
              <a:rPr lang="it-IT" sz="2800" b="1" dirty="0">
                <a:solidFill>
                  <a:schemeClr val="bg1"/>
                </a:solidFill>
              </a:rPr>
              <a:t>DIMINUIRE IMMUNOGENICITA’ DEL GLUTINE</a:t>
            </a:r>
          </a:p>
        </p:txBody>
      </p:sp>
    </p:spTree>
    <p:extLst>
      <p:ext uri="{BB962C8B-B14F-4D97-AF65-F5344CB8AC3E}">
        <p14:creationId xmlns:p14="http://schemas.microsoft.com/office/powerpoint/2010/main" xmlns="" val="112458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-1" y="1584109"/>
            <a:ext cx="76678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Wingdings" pitchFamily="2" charset="2"/>
              <a:buChar char="ü"/>
            </a:pPr>
            <a:r>
              <a:rPr lang="it-IT" b="1" dirty="0">
                <a:solidFill>
                  <a:schemeClr val="bg1"/>
                </a:solidFill>
              </a:rPr>
              <a:t>Glutine modificato </a:t>
            </a:r>
            <a:r>
              <a:rPr lang="it-IT" b="1" dirty="0" smtClean="0">
                <a:solidFill>
                  <a:schemeClr val="bg1"/>
                </a:solidFill>
              </a:rPr>
              <a:t>termicamente - </a:t>
            </a:r>
            <a:r>
              <a:rPr lang="it-IT" b="1" dirty="0" err="1" smtClean="0">
                <a:solidFill>
                  <a:schemeClr val="bg1"/>
                </a:solidFill>
              </a:rPr>
              <a:t>Gluten-friendly</a:t>
            </a:r>
            <a:r>
              <a:rPr lang="it-IT" b="1" dirty="0" smtClean="0">
                <a:solidFill>
                  <a:schemeClr val="bg1"/>
                </a:solidFill>
              </a:rPr>
              <a:t> </a:t>
            </a:r>
            <a:r>
              <a:rPr lang="it-IT" b="1" dirty="0">
                <a:solidFill>
                  <a:schemeClr val="bg1"/>
                </a:solidFill>
              </a:rPr>
              <a:t>(GLUFR)</a:t>
            </a:r>
          </a:p>
        </p:txBody>
      </p:sp>
      <p:sp>
        <p:nvSpPr>
          <p:cNvPr id="3" name="Rettangolo 2"/>
          <p:cNvSpPr/>
          <p:nvPr/>
        </p:nvSpPr>
        <p:spPr>
          <a:xfrm>
            <a:off x="0" y="2029489"/>
            <a:ext cx="6492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solidFill>
                  <a:schemeClr val="bg1"/>
                </a:solidFill>
              </a:rPr>
              <a:t>   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509451" y="2398821"/>
            <a:ext cx="105939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</a:rPr>
              <a:t>Si ottiene mediante </a:t>
            </a:r>
            <a:r>
              <a:rPr lang="it-IT" dirty="0" smtClean="0">
                <a:solidFill>
                  <a:schemeClr val="bg1"/>
                </a:solidFill>
              </a:rPr>
              <a:t>applicazione </a:t>
            </a:r>
            <a:r>
              <a:rPr lang="it-IT" dirty="0">
                <a:solidFill>
                  <a:schemeClr val="bg1"/>
                </a:solidFill>
              </a:rPr>
              <a:t>di microonde prima della macinatura fino a temperatura di 80-90°C per diversi cicli.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</a:rPr>
              <a:t>In corso di pubblicazione risultati di due trials clinici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287383" y="5842337"/>
            <a:ext cx="1051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</a:rPr>
              <a:t>Di </a:t>
            </a:r>
            <a:r>
              <a:rPr lang="en-US" sz="1200" i="1" dirty="0" err="1">
                <a:solidFill>
                  <a:schemeClr val="bg1"/>
                </a:solidFill>
              </a:rPr>
              <a:t>Luccia</a:t>
            </a:r>
            <a:r>
              <a:rPr lang="en-US" sz="1200" i="1" dirty="0">
                <a:solidFill>
                  <a:schemeClr val="bg1"/>
                </a:solidFill>
              </a:rPr>
              <a:t> A, </a:t>
            </a:r>
            <a:r>
              <a:rPr lang="en-US" sz="1200" i="1" dirty="0" err="1">
                <a:solidFill>
                  <a:schemeClr val="bg1"/>
                </a:solidFill>
              </a:rPr>
              <a:t>Lamacchia</a:t>
            </a:r>
            <a:r>
              <a:rPr lang="en-US" sz="1200" i="1" dirty="0">
                <a:solidFill>
                  <a:schemeClr val="bg1"/>
                </a:solidFill>
              </a:rPr>
              <a:t> C, </a:t>
            </a:r>
            <a:r>
              <a:rPr lang="en-US" sz="1200" i="1" dirty="0" err="1">
                <a:solidFill>
                  <a:schemeClr val="bg1"/>
                </a:solidFill>
              </a:rPr>
              <a:t>Gianfrani</a:t>
            </a:r>
            <a:r>
              <a:rPr lang="en-US" sz="1200" i="1" dirty="0">
                <a:solidFill>
                  <a:schemeClr val="bg1"/>
                </a:solidFill>
              </a:rPr>
              <a:t> C. Method for the Detoxification of Gluten Proteins from Grains of Cereals. WO/2014/053891 (2014)</a:t>
            </a:r>
          </a:p>
          <a:p>
            <a:r>
              <a:rPr lang="it-IT" sz="1200" i="1" dirty="0">
                <a:solidFill>
                  <a:schemeClr val="bg1"/>
                </a:solidFill>
              </a:rPr>
              <a:t>Bevilacqua A, Costabile A, </a:t>
            </a:r>
            <a:r>
              <a:rPr lang="it-IT" sz="1200" i="1" dirty="0" err="1">
                <a:solidFill>
                  <a:schemeClr val="bg1"/>
                </a:solidFill>
              </a:rPr>
              <a:t>Bergillos-Meca</a:t>
            </a:r>
            <a:r>
              <a:rPr lang="it-IT" sz="1200" i="1" dirty="0">
                <a:solidFill>
                  <a:schemeClr val="bg1"/>
                </a:solidFill>
              </a:rPr>
              <a:t> T, </a:t>
            </a:r>
            <a:r>
              <a:rPr lang="it-IT" sz="1200" i="1" dirty="0" err="1">
                <a:solidFill>
                  <a:schemeClr val="bg1"/>
                </a:solidFill>
              </a:rPr>
              <a:t>Gonzalez</a:t>
            </a:r>
            <a:r>
              <a:rPr lang="it-IT" sz="1200" i="1" dirty="0">
                <a:solidFill>
                  <a:schemeClr val="bg1"/>
                </a:solidFill>
              </a:rPr>
              <a:t> I, </a:t>
            </a:r>
            <a:r>
              <a:rPr lang="it-IT" sz="1200" i="1" dirty="0" err="1">
                <a:solidFill>
                  <a:schemeClr val="bg1"/>
                </a:solidFill>
              </a:rPr>
              <a:t>Landriscina</a:t>
            </a:r>
            <a:r>
              <a:rPr lang="it-IT" sz="1200" i="1" dirty="0">
                <a:solidFill>
                  <a:schemeClr val="bg1"/>
                </a:solidFill>
              </a:rPr>
              <a:t> L, </a:t>
            </a:r>
            <a:r>
              <a:rPr lang="en-US" sz="1200" i="1" dirty="0" err="1">
                <a:solidFill>
                  <a:schemeClr val="bg1"/>
                </a:solidFill>
              </a:rPr>
              <a:t>Ciuffreda</a:t>
            </a:r>
            <a:r>
              <a:rPr lang="en-US" sz="1200" i="1" dirty="0">
                <a:solidFill>
                  <a:schemeClr val="bg1"/>
                </a:solidFill>
              </a:rPr>
              <a:t> E, et al. Impact of gluten-friendly bread on the metabolism and function of in vitro gut microbiota in healthy human and coeliac subjects. </a:t>
            </a:r>
            <a:r>
              <a:rPr lang="it-IT" sz="1200" i="1" dirty="0" err="1">
                <a:solidFill>
                  <a:schemeClr val="bg1"/>
                </a:solidFill>
              </a:rPr>
              <a:t>PLoS</a:t>
            </a:r>
            <a:r>
              <a:rPr lang="it-IT" sz="1200" i="1" dirty="0">
                <a:solidFill>
                  <a:schemeClr val="bg1"/>
                </a:solidFill>
              </a:rPr>
              <a:t> ONE. (2016) 11:e0162770. </a:t>
            </a:r>
          </a:p>
          <a:p>
            <a:r>
              <a:rPr lang="it-IT" sz="1200" i="1" dirty="0" err="1">
                <a:solidFill>
                  <a:schemeClr val="bg1"/>
                </a:solidFill>
              </a:rPr>
              <a:t>Lamacchia</a:t>
            </a:r>
            <a:r>
              <a:rPr lang="it-IT" sz="1200" i="1" dirty="0">
                <a:solidFill>
                  <a:schemeClr val="bg1"/>
                </a:solidFill>
              </a:rPr>
              <a:t> C, </a:t>
            </a:r>
            <a:r>
              <a:rPr lang="it-IT" sz="1200" i="1" dirty="0" err="1">
                <a:solidFill>
                  <a:schemeClr val="bg1"/>
                </a:solidFill>
              </a:rPr>
              <a:t>Landriscina</a:t>
            </a:r>
            <a:r>
              <a:rPr lang="it-IT" sz="1200" i="1" dirty="0">
                <a:solidFill>
                  <a:schemeClr val="bg1"/>
                </a:solidFill>
              </a:rPr>
              <a:t> L, D’Agnello P. </a:t>
            </a:r>
            <a:r>
              <a:rPr lang="it-IT" sz="1200" i="1" dirty="0" err="1">
                <a:solidFill>
                  <a:schemeClr val="bg1"/>
                </a:solidFill>
              </a:rPr>
              <a:t>Changes</a:t>
            </a:r>
            <a:r>
              <a:rPr lang="it-IT" sz="1200" i="1" dirty="0">
                <a:solidFill>
                  <a:schemeClr val="bg1"/>
                </a:solidFill>
              </a:rPr>
              <a:t> in </a:t>
            </a:r>
            <a:r>
              <a:rPr lang="it-IT" sz="1200" i="1" dirty="0" err="1">
                <a:solidFill>
                  <a:schemeClr val="bg1"/>
                </a:solidFill>
              </a:rPr>
              <a:t>wheat</a:t>
            </a:r>
            <a:r>
              <a:rPr lang="it-IT" sz="1200" i="1" dirty="0">
                <a:solidFill>
                  <a:schemeClr val="bg1"/>
                </a:solidFill>
              </a:rPr>
              <a:t> </a:t>
            </a:r>
            <a:r>
              <a:rPr lang="it-IT" sz="1200" i="1" dirty="0" err="1">
                <a:solidFill>
                  <a:schemeClr val="bg1"/>
                </a:solidFill>
              </a:rPr>
              <a:t>kernel</a:t>
            </a:r>
            <a:r>
              <a:rPr lang="it-IT" sz="1200" i="1" dirty="0">
                <a:solidFill>
                  <a:schemeClr val="bg1"/>
                </a:solidFill>
              </a:rPr>
              <a:t> </a:t>
            </a:r>
            <a:r>
              <a:rPr lang="it-IT" sz="1200" i="1" dirty="0" err="1">
                <a:solidFill>
                  <a:schemeClr val="bg1"/>
                </a:solidFill>
              </a:rPr>
              <a:t>proteins</a:t>
            </a:r>
            <a:r>
              <a:rPr lang="it-IT" sz="1200" i="1" dirty="0">
                <a:solidFill>
                  <a:schemeClr val="bg1"/>
                </a:solidFill>
              </a:rPr>
              <a:t> </a:t>
            </a:r>
            <a:r>
              <a:rPr lang="en-US" sz="1200" i="1" dirty="0">
                <a:solidFill>
                  <a:schemeClr val="bg1"/>
                </a:solidFill>
              </a:rPr>
              <a:t>induced by microwave treatment. Food Chem. (2016) 197 (Pt A):634–40. </a:t>
            </a:r>
            <a:endParaRPr lang="it-IT" sz="1200" i="1" dirty="0">
              <a:solidFill>
                <a:schemeClr val="bg1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4301698" y="615508"/>
            <a:ext cx="78903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rabicPeriod"/>
            </a:pPr>
            <a:r>
              <a:rPr lang="it-IT" sz="2800" b="1" dirty="0">
                <a:solidFill>
                  <a:schemeClr val="bg1"/>
                </a:solidFill>
              </a:rPr>
              <a:t>DIMINUIRE IMMUNOGENICITA’ DEL GLUTINE</a:t>
            </a:r>
          </a:p>
        </p:txBody>
      </p:sp>
    </p:spTree>
    <p:extLst>
      <p:ext uri="{BB962C8B-B14F-4D97-AF65-F5344CB8AC3E}">
        <p14:creationId xmlns:p14="http://schemas.microsoft.com/office/powerpoint/2010/main" xmlns="" val="252373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446520" y="204983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800100" lvl="1" indent="-342900">
              <a:buFont typeface="Wingdings" pitchFamily="2" charset="2"/>
              <a:buChar char="ü"/>
            </a:pPr>
            <a:r>
              <a:rPr lang="it-IT" b="1" dirty="0" smtClean="0">
                <a:solidFill>
                  <a:schemeClr val="bg1"/>
                </a:solidFill>
              </a:rPr>
              <a:t>«</a:t>
            </a:r>
            <a:r>
              <a:rPr lang="it-IT" b="1" dirty="0" err="1" smtClean="0">
                <a:solidFill>
                  <a:schemeClr val="bg1"/>
                </a:solidFill>
              </a:rPr>
              <a:t>Polymeric</a:t>
            </a:r>
            <a:r>
              <a:rPr lang="it-IT" b="1" dirty="0" smtClean="0">
                <a:solidFill>
                  <a:schemeClr val="bg1"/>
                </a:solidFill>
              </a:rPr>
              <a:t> binders»</a:t>
            </a:r>
            <a:endParaRPr lang="it-IT" b="1" dirty="0">
              <a:solidFill>
                <a:schemeClr val="bg1"/>
              </a:solidFill>
            </a:endParaRPr>
          </a:p>
          <a:p>
            <a:pPr marL="800100" lvl="1" indent="-342900">
              <a:buFont typeface="Wingdings" pitchFamily="2" charset="2"/>
              <a:buChar char="ü"/>
            </a:pPr>
            <a:r>
              <a:rPr lang="it-IT" b="1" dirty="0" smtClean="0">
                <a:solidFill>
                  <a:schemeClr val="bg1"/>
                </a:solidFill>
              </a:rPr>
              <a:t>Anticorpi anti-glutine 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it-IT" b="1" dirty="0" smtClean="0">
                <a:solidFill>
                  <a:schemeClr val="bg1"/>
                </a:solidFill>
              </a:rPr>
              <a:t>Single </a:t>
            </a:r>
            <a:r>
              <a:rPr lang="it-IT" b="1" dirty="0" err="1">
                <a:solidFill>
                  <a:schemeClr val="bg1"/>
                </a:solidFill>
              </a:rPr>
              <a:t>chain</a:t>
            </a:r>
            <a:r>
              <a:rPr lang="it-IT" b="1" dirty="0">
                <a:solidFill>
                  <a:schemeClr val="bg1"/>
                </a:solidFill>
              </a:rPr>
              <a:t> </a:t>
            </a:r>
            <a:r>
              <a:rPr lang="it-IT" b="1" dirty="0" err="1">
                <a:solidFill>
                  <a:schemeClr val="bg1"/>
                </a:solidFill>
              </a:rPr>
              <a:t>fragment</a:t>
            </a:r>
            <a:r>
              <a:rPr lang="it-IT" b="1" dirty="0">
                <a:solidFill>
                  <a:schemeClr val="bg1"/>
                </a:solidFill>
              </a:rPr>
              <a:t> </a:t>
            </a:r>
            <a:r>
              <a:rPr lang="it-IT" b="1" dirty="0" err="1">
                <a:solidFill>
                  <a:schemeClr val="bg1"/>
                </a:solidFill>
              </a:rPr>
              <a:t>variable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3" name="Freccia in giù 2"/>
          <p:cNvSpPr/>
          <p:nvPr/>
        </p:nvSpPr>
        <p:spPr>
          <a:xfrm>
            <a:off x="8725988" y="3229439"/>
            <a:ext cx="418012" cy="4366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174" y="3900794"/>
            <a:ext cx="9961905" cy="1752381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4475018" y="505994"/>
            <a:ext cx="736646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bg1"/>
                </a:solidFill>
              </a:rPr>
              <a:t>2. SEQUESTRO INTRALUMINALE DEL GLUTINE</a:t>
            </a:r>
          </a:p>
          <a:p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8430767" y="6065911"/>
            <a:ext cx="2127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>
                <a:solidFill>
                  <a:schemeClr val="bg1"/>
                </a:solidFill>
              </a:rPr>
              <a:t>Yoosuf</a:t>
            </a:r>
            <a:r>
              <a:rPr lang="it-IT" dirty="0">
                <a:solidFill>
                  <a:schemeClr val="bg1"/>
                </a:solidFill>
              </a:rPr>
              <a:t> et al, 2019</a:t>
            </a:r>
          </a:p>
        </p:txBody>
      </p:sp>
    </p:spTree>
    <p:extLst>
      <p:ext uri="{BB962C8B-B14F-4D97-AF65-F5344CB8AC3E}">
        <p14:creationId xmlns:p14="http://schemas.microsoft.com/office/powerpoint/2010/main" xmlns="" val="1585087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1519897"/>
            <a:ext cx="72715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err="1">
                <a:solidFill>
                  <a:schemeClr val="bg1"/>
                </a:solidFill>
              </a:rPr>
              <a:t>Polymeric</a:t>
            </a:r>
            <a:r>
              <a:rPr lang="it-IT" b="1" dirty="0">
                <a:solidFill>
                  <a:schemeClr val="bg1"/>
                </a:solidFill>
              </a:rPr>
              <a:t> binders: </a:t>
            </a:r>
            <a:r>
              <a:rPr lang="it-IT" b="1" dirty="0" err="1">
                <a:solidFill>
                  <a:schemeClr val="bg1"/>
                </a:solidFill>
              </a:rPr>
              <a:t>poly</a:t>
            </a:r>
            <a:r>
              <a:rPr lang="it-IT" b="1" dirty="0">
                <a:solidFill>
                  <a:schemeClr val="bg1"/>
                </a:solidFill>
              </a:rPr>
              <a:t> (</a:t>
            </a:r>
            <a:r>
              <a:rPr lang="it-IT" b="1" dirty="0" err="1">
                <a:solidFill>
                  <a:schemeClr val="bg1"/>
                </a:solidFill>
              </a:rPr>
              <a:t>hydroxyethyl</a:t>
            </a:r>
            <a:r>
              <a:rPr lang="it-IT" b="1" dirty="0">
                <a:solidFill>
                  <a:schemeClr val="bg1"/>
                </a:solidFill>
              </a:rPr>
              <a:t> </a:t>
            </a:r>
            <a:r>
              <a:rPr lang="it-IT" b="1" dirty="0" err="1">
                <a:solidFill>
                  <a:schemeClr val="bg1"/>
                </a:solidFill>
              </a:rPr>
              <a:t>methacrylate</a:t>
            </a:r>
            <a:r>
              <a:rPr lang="it-IT" b="1" dirty="0">
                <a:solidFill>
                  <a:schemeClr val="bg1"/>
                </a:solidFill>
              </a:rPr>
              <a:t>-co-</a:t>
            </a:r>
            <a:r>
              <a:rPr lang="it-IT" b="1" dirty="0" err="1">
                <a:solidFill>
                  <a:schemeClr val="bg1"/>
                </a:solidFill>
              </a:rPr>
              <a:t>styrene</a:t>
            </a:r>
            <a:endParaRPr lang="it-IT" b="1" dirty="0">
              <a:solidFill>
                <a:schemeClr val="bg1"/>
              </a:solidFill>
            </a:endParaRPr>
          </a:p>
          <a:p>
            <a:r>
              <a:rPr lang="it-IT" b="1" dirty="0" err="1">
                <a:solidFill>
                  <a:schemeClr val="bg1"/>
                </a:solidFill>
              </a:rPr>
              <a:t>sulfonate</a:t>
            </a:r>
            <a:r>
              <a:rPr lang="it-IT" b="1" dirty="0">
                <a:solidFill>
                  <a:schemeClr val="bg1"/>
                </a:solidFill>
              </a:rPr>
              <a:t>) or P(HEMA-co-SS) – BL7010</a:t>
            </a:r>
          </a:p>
        </p:txBody>
      </p:sp>
      <p:sp>
        <p:nvSpPr>
          <p:cNvPr id="3" name="Rettangolo 2"/>
          <p:cNvSpPr/>
          <p:nvPr/>
        </p:nvSpPr>
        <p:spPr>
          <a:xfrm>
            <a:off x="0" y="2029489"/>
            <a:ext cx="6492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solidFill>
                  <a:schemeClr val="bg1"/>
                </a:solidFill>
              </a:rPr>
              <a:t>   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509451" y="2398821"/>
            <a:ext cx="62701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</a:rPr>
              <a:t>Molecola non assorbibile di alto peso molecolare, che sequestra la </a:t>
            </a:r>
            <a:r>
              <a:rPr lang="el-GR" dirty="0">
                <a:solidFill>
                  <a:schemeClr val="bg1"/>
                </a:solidFill>
              </a:rPr>
              <a:t>α</a:t>
            </a:r>
            <a:r>
              <a:rPr lang="it-IT" dirty="0">
                <a:solidFill>
                  <a:schemeClr val="bg1"/>
                </a:solidFill>
              </a:rPr>
              <a:t>-gliadina.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</a:rPr>
              <a:t>Studi in vivo hanno dimostrato la specificità di legame con gliadina ed </a:t>
            </a:r>
            <a:r>
              <a:rPr lang="it-IT" dirty="0" err="1">
                <a:solidFill>
                  <a:schemeClr val="bg1"/>
                </a:solidFill>
              </a:rPr>
              <a:t>ordeina</a:t>
            </a:r>
            <a:r>
              <a:rPr lang="it-IT" dirty="0">
                <a:solidFill>
                  <a:schemeClr val="bg1"/>
                </a:solidFill>
              </a:rPr>
              <a:t>, con riduzione del danno a carico dei villi.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</a:rPr>
              <a:t>Sono stati condotti studi sull’uomo; sono in fase:1 risultati non ancora pubblicati.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287383" y="5842337"/>
            <a:ext cx="1051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</a:rPr>
              <a:t>Liang L, </a:t>
            </a:r>
            <a:r>
              <a:rPr lang="en-US" sz="1200" i="1" dirty="0" err="1">
                <a:solidFill>
                  <a:schemeClr val="bg1"/>
                </a:solidFill>
              </a:rPr>
              <a:t>Pinier</a:t>
            </a:r>
            <a:r>
              <a:rPr lang="en-US" sz="1200" i="1" dirty="0">
                <a:solidFill>
                  <a:schemeClr val="bg1"/>
                </a:solidFill>
              </a:rPr>
              <a:t> M, </a:t>
            </a:r>
            <a:r>
              <a:rPr lang="en-US" sz="1200" i="1" dirty="0" err="1">
                <a:solidFill>
                  <a:schemeClr val="bg1"/>
                </a:solidFill>
              </a:rPr>
              <a:t>Leroux</a:t>
            </a:r>
            <a:r>
              <a:rPr lang="en-US" sz="1200" i="1" dirty="0">
                <a:solidFill>
                  <a:schemeClr val="bg1"/>
                </a:solidFill>
              </a:rPr>
              <a:t> J-C, </a:t>
            </a:r>
            <a:r>
              <a:rPr lang="en-US" sz="1200" i="1" dirty="0" err="1">
                <a:solidFill>
                  <a:schemeClr val="bg1"/>
                </a:solidFill>
              </a:rPr>
              <a:t>SubiradeM</a:t>
            </a:r>
            <a:r>
              <a:rPr lang="en-US" sz="1200" i="1" dirty="0">
                <a:solidFill>
                  <a:schemeClr val="bg1"/>
                </a:solidFill>
              </a:rPr>
              <a:t>. Interaction of alpha-gliadin with poly(HEMA-co-SS): structural characterization and biological implication. </a:t>
            </a:r>
            <a:r>
              <a:rPr lang="it-IT" sz="1200" i="1" dirty="0" err="1">
                <a:solidFill>
                  <a:schemeClr val="bg1"/>
                </a:solidFill>
              </a:rPr>
              <a:t>Biopolymers</a:t>
            </a:r>
            <a:r>
              <a:rPr lang="it-IT" sz="1200" i="1" dirty="0">
                <a:solidFill>
                  <a:schemeClr val="bg1"/>
                </a:solidFill>
              </a:rPr>
              <a:t>. (2009) 91:169–78.</a:t>
            </a:r>
          </a:p>
          <a:p>
            <a:r>
              <a:rPr lang="it-IT" sz="1200" i="1" dirty="0" err="1">
                <a:solidFill>
                  <a:schemeClr val="bg1"/>
                </a:solidFill>
              </a:rPr>
              <a:t>Pinier</a:t>
            </a:r>
            <a:r>
              <a:rPr lang="it-IT" sz="1200" i="1" dirty="0">
                <a:solidFill>
                  <a:schemeClr val="bg1"/>
                </a:solidFill>
              </a:rPr>
              <a:t> M, </a:t>
            </a:r>
            <a:r>
              <a:rPr lang="it-IT" sz="1200" i="1" dirty="0" err="1">
                <a:solidFill>
                  <a:schemeClr val="bg1"/>
                </a:solidFill>
              </a:rPr>
              <a:t>Fuhrmann</a:t>
            </a:r>
            <a:r>
              <a:rPr lang="it-IT" sz="1200" i="1" dirty="0">
                <a:solidFill>
                  <a:schemeClr val="bg1"/>
                </a:solidFill>
              </a:rPr>
              <a:t> G, </a:t>
            </a:r>
            <a:r>
              <a:rPr lang="it-IT" sz="1200" i="1" dirty="0" err="1">
                <a:solidFill>
                  <a:schemeClr val="bg1"/>
                </a:solidFill>
              </a:rPr>
              <a:t>Galipeau</a:t>
            </a:r>
            <a:r>
              <a:rPr lang="it-IT" sz="1200" i="1" dirty="0">
                <a:solidFill>
                  <a:schemeClr val="bg1"/>
                </a:solidFill>
              </a:rPr>
              <a:t> HJ, </a:t>
            </a:r>
            <a:r>
              <a:rPr lang="it-IT" sz="1200" i="1" dirty="0" err="1">
                <a:solidFill>
                  <a:schemeClr val="bg1"/>
                </a:solidFill>
              </a:rPr>
              <a:t>Rivard</a:t>
            </a:r>
            <a:r>
              <a:rPr lang="it-IT" sz="1200" i="1" dirty="0">
                <a:solidFill>
                  <a:schemeClr val="bg1"/>
                </a:solidFill>
              </a:rPr>
              <a:t> N, Murray JA, David CS, </a:t>
            </a:r>
            <a:r>
              <a:rPr lang="en-US" sz="1200" i="1" dirty="0">
                <a:solidFill>
                  <a:schemeClr val="bg1"/>
                </a:solidFill>
              </a:rPr>
              <a:t>et al. The copolymer P(HEMA-co-SS) binds gluten and reduces immune</a:t>
            </a:r>
          </a:p>
          <a:p>
            <a:r>
              <a:rPr lang="en-US" sz="1200" i="1" dirty="0">
                <a:solidFill>
                  <a:schemeClr val="bg1"/>
                </a:solidFill>
              </a:rPr>
              <a:t>response in gluten-sensitized mice and human tissues. Gastroenterology. </a:t>
            </a:r>
            <a:r>
              <a:rPr lang="it-IT" sz="1200" i="1" dirty="0">
                <a:solidFill>
                  <a:schemeClr val="bg1"/>
                </a:solidFill>
              </a:rPr>
              <a:t>(2012) 142:316–25.e1-12</a:t>
            </a:r>
            <a:endParaRPr lang="it-IT" sz="700" i="1" dirty="0">
              <a:solidFill>
                <a:schemeClr val="bg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706982" y="538564"/>
            <a:ext cx="7485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bg1"/>
                </a:solidFill>
              </a:rPr>
              <a:t>2. SEQUESTRO INTRALUMINALE DEL GLUTINE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1542" y="2029489"/>
            <a:ext cx="3055025" cy="3489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264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81400" y="476990"/>
            <a:ext cx="8610600" cy="1293028"/>
          </a:xfrm>
        </p:spPr>
        <p:txBody>
          <a:bodyPr>
            <a:normAutofit/>
          </a:bodyPr>
          <a:lstStyle/>
          <a:p>
            <a:r>
              <a:rPr lang="it-IT" sz="2800" b="1" dirty="0">
                <a:solidFill>
                  <a:schemeClr val="bg1"/>
                </a:solidFill>
              </a:rPr>
              <a:t>2. SEQUESTRO INTRALUMINALE DEL GLUTINE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235131" y="2076994"/>
            <a:ext cx="104502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bg1"/>
                </a:solidFill>
              </a:rPr>
              <a:t>Anti-</a:t>
            </a:r>
            <a:r>
              <a:rPr lang="it-IT" b="1" dirty="0" err="1">
                <a:solidFill>
                  <a:schemeClr val="bg1"/>
                </a:solidFill>
              </a:rPr>
              <a:t>gluten</a:t>
            </a:r>
            <a:r>
              <a:rPr lang="it-IT" b="1" dirty="0">
                <a:solidFill>
                  <a:schemeClr val="bg1"/>
                </a:solidFill>
              </a:rPr>
              <a:t> </a:t>
            </a:r>
            <a:r>
              <a:rPr lang="it-IT" b="1" dirty="0" err="1">
                <a:solidFill>
                  <a:schemeClr val="bg1"/>
                </a:solidFill>
              </a:rPr>
              <a:t>antibody</a:t>
            </a:r>
            <a:r>
              <a:rPr lang="it-IT" b="1" dirty="0">
                <a:solidFill>
                  <a:schemeClr val="bg1"/>
                </a:solidFill>
              </a:rPr>
              <a:t>: </a:t>
            </a:r>
            <a:r>
              <a:rPr lang="it-IT" dirty="0">
                <a:solidFill>
                  <a:schemeClr val="bg1"/>
                </a:solidFill>
              </a:rPr>
              <a:t>derivano dal tuorlo d’uovo di galline </a:t>
            </a:r>
            <a:r>
              <a:rPr lang="it-IT" dirty="0" err="1">
                <a:solidFill>
                  <a:schemeClr val="bg1"/>
                </a:solidFill>
              </a:rPr>
              <a:t>superimmunizzate</a:t>
            </a:r>
            <a:r>
              <a:rPr lang="it-IT" dirty="0">
                <a:solidFill>
                  <a:schemeClr val="bg1"/>
                </a:solidFill>
              </a:rPr>
              <a:t> contro la gliadina. In vitro hanno dimostrato di neutralizzare la gliadina (con una riduzione dell’assorbimento dal 42% al 0.7%). </a:t>
            </a:r>
            <a:r>
              <a:rPr lang="it-IT" b="1" dirty="0">
                <a:solidFill>
                  <a:schemeClr val="bg1"/>
                </a:solidFill>
              </a:rPr>
              <a:t> E’ in corso un trial in fase </a:t>
            </a:r>
            <a:r>
              <a:rPr lang="it-IT" b="1" dirty="0" smtClean="0">
                <a:solidFill>
                  <a:schemeClr val="bg1"/>
                </a:solidFill>
              </a:rPr>
              <a:t>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bg1"/>
                </a:solidFill>
              </a:rPr>
              <a:t>Single </a:t>
            </a:r>
            <a:r>
              <a:rPr lang="it-IT" b="1" dirty="0" err="1">
                <a:solidFill>
                  <a:schemeClr val="bg1"/>
                </a:solidFill>
              </a:rPr>
              <a:t>chain</a:t>
            </a:r>
            <a:r>
              <a:rPr lang="it-IT" b="1" dirty="0">
                <a:solidFill>
                  <a:schemeClr val="bg1"/>
                </a:solidFill>
              </a:rPr>
              <a:t> </a:t>
            </a:r>
            <a:r>
              <a:rPr lang="it-IT" b="1" dirty="0" err="1">
                <a:solidFill>
                  <a:schemeClr val="bg1"/>
                </a:solidFill>
              </a:rPr>
              <a:t>fragment</a:t>
            </a:r>
            <a:r>
              <a:rPr lang="it-IT" b="1" dirty="0">
                <a:solidFill>
                  <a:schemeClr val="bg1"/>
                </a:solidFill>
              </a:rPr>
              <a:t> </a:t>
            </a:r>
            <a:r>
              <a:rPr lang="it-IT" b="1" dirty="0" err="1">
                <a:solidFill>
                  <a:schemeClr val="bg1"/>
                </a:solidFill>
              </a:rPr>
              <a:t>variable</a:t>
            </a:r>
            <a:r>
              <a:rPr lang="it-IT" b="1" dirty="0">
                <a:solidFill>
                  <a:schemeClr val="bg1"/>
                </a:solidFill>
              </a:rPr>
              <a:t>: </a:t>
            </a:r>
            <a:r>
              <a:rPr lang="it-IT" dirty="0">
                <a:solidFill>
                  <a:schemeClr val="bg1"/>
                </a:solidFill>
              </a:rPr>
              <a:t>costituiti solo dalla porzione variabile dell’anticorpo. Sono in preparazione formulazioni gastro-resistenti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35131" y="6228751"/>
            <a:ext cx="89698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i="1" dirty="0" err="1">
                <a:solidFill>
                  <a:schemeClr val="bg1"/>
                </a:solidFill>
                <a:latin typeface="MinionPro-Regular"/>
              </a:rPr>
              <a:t>Gujral</a:t>
            </a:r>
            <a:r>
              <a:rPr lang="it-IT" sz="1200" i="1" dirty="0">
                <a:solidFill>
                  <a:schemeClr val="bg1"/>
                </a:solidFill>
                <a:latin typeface="MinionPro-Regular"/>
              </a:rPr>
              <a:t> N, </a:t>
            </a:r>
            <a:r>
              <a:rPr lang="it-IT" sz="1200" i="1" dirty="0" err="1">
                <a:solidFill>
                  <a:schemeClr val="bg1"/>
                </a:solidFill>
                <a:latin typeface="MinionPro-Regular"/>
              </a:rPr>
              <a:t>Löbenberg</a:t>
            </a:r>
            <a:r>
              <a:rPr lang="it-IT" sz="1200" i="1" dirty="0">
                <a:solidFill>
                  <a:schemeClr val="bg1"/>
                </a:solidFill>
                <a:latin typeface="MinionPro-Regular"/>
              </a:rPr>
              <a:t> R, </a:t>
            </a:r>
            <a:r>
              <a:rPr lang="it-IT" sz="1200" i="1" dirty="0" err="1">
                <a:solidFill>
                  <a:schemeClr val="bg1"/>
                </a:solidFill>
                <a:latin typeface="MinionPro-Regular"/>
              </a:rPr>
              <a:t>Suresh</a:t>
            </a:r>
            <a:r>
              <a:rPr lang="it-IT" sz="1200" i="1" dirty="0">
                <a:solidFill>
                  <a:schemeClr val="bg1"/>
                </a:solidFill>
                <a:latin typeface="MinionPro-Regular"/>
              </a:rPr>
              <a:t> M, </a:t>
            </a:r>
            <a:r>
              <a:rPr lang="it-IT" sz="1200" i="1" dirty="0" err="1">
                <a:solidFill>
                  <a:schemeClr val="bg1"/>
                </a:solidFill>
                <a:latin typeface="MinionPro-Regular"/>
              </a:rPr>
              <a:t>Sunwoo</a:t>
            </a:r>
            <a:r>
              <a:rPr lang="it-IT" sz="1200" i="1" dirty="0">
                <a:solidFill>
                  <a:schemeClr val="bg1"/>
                </a:solidFill>
                <a:latin typeface="MinionPro-Regular"/>
              </a:rPr>
              <a:t> H. </a:t>
            </a:r>
            <a:r>
              <a:rPr lang="it-IT" sz="1200" i="1" dirty="0">
                <a:solidFill>
                  <a:schemeClr val="bg1"/>
                </a:solidFill>
                <a:latin typeface="MinionPro-It"/>
              </a:rPr>
              <a:t>In-vitro </a:t>
            </a:r>
            <a:r>
              <a:rPr lang="it-IT" sz="1200" i="1" dirty="0">
                <a:solidFill>
                  <a:schemeClr val="bg1"/>
                </a:solidFill>
                <a:latin typeface="MinionPro-Regular"/>
              </a:rPr>
              <a:t>and </a:t>
            </a:r>
            <a:r>
              <a:rPr lang="it-IT" sz="1200" i="1" dirty="0">
                <a:solidFill>
                  <a:schemeClr val="bg1"/>
                </a:solidFill>
                <a:latin typeface="MinionPro-It"/>
              </a:rPr>
              <a:t>in-vivo </a:t>
            </a:r>
            <a:r>
              <a:rPr lang="it-IT" sz="1200" i="1" dirty="0" err="1">
                <a:solidFill>
                  <a:schemeClr val="bg1"/>
                </a:solidFill>
                <a:latin typeface="MinionPro-Regular"/>
              </a:rPr>
              <a:t>binding</a:t>
            </a:r>
            <a:r>
              <a:rPr lang="it-IT" sz="1200" i="1" dirty="0">
                <a:solidFill>
                  <a:schemeClr val="bg1"/>
                </a:solidFill>
                <a:latin typeface="MinionPro-Regular"/>
              </a:rPr>
              <a:t> </a:t>
            </a:r>
            <a:r>
              <a:rPr lang="en-US" sz="1200" i="1" dirty="0">
                <a:solidFill>
                  <a:schemeClr val="bg1"/>
                </a:solidFill>
                <a:latin typeface="MinionPro-Regular"/>
              </a:rPr>
              <a:t>activity of chicken egg yolk immunoglobulin Y (</a:t>
            </a:r>
            <a:r>
              <a:rPr lang="en-US" sz="1200" i="1" dirty="0" err="1">
                <a:solidFill>
                  <a:schemeClr val="bg1"/>
                </a:solidFill>
                <a:latin typeface="MinionPro-Regular"/>
              </a:rPr>
              <a:t>IgY</a:t>
            </a:r>
            <a:r>
              <a:rPr lang="en-US" sz="1200" i="1" dirty="0">
                <a:solidFill>
                  <a:schemeClr val="bg1"/>
                </a:solidFill>
                <a:latin typeface="MinionPro-Regular"/>
              </a:rPr>
              <a:t>) against gliadin in food matrix</a:t>
            </a:r>
            <a:r>
              <a:rPr lang="en-US" sz="1200" i="1" dirty="0">
                <a:solidFill>
                  <a:schemeClr val="bg1"/>
                </a:solidFill>
                <a:latin typeface="MinionPro-It"/>
              </a:rPr>
              <a:t>. J </a:t>
            </a:r>
            <a:r>
              <a:rPr lang="en-US" sz="1200" i="1" dirty="0" err="1">
                <a:solidFill>
                  <a:schemeClr val="bg1"/>
                </a:solidFill>
                <a:latin typeface="MinionPro-It"/>
              </a:rPr>
              <a:t>Agric</a:t>
            </a:r>
            <a:r>
              <a:rPr lang="en-US" sz="1200" i="1" dirty="0">
                <a:solidFill>
                  <a:schemeClr val="bg1"/>
                </a:solidFill>
                <a:latin typeface="MinionPro-It"/>
              </a:rPr>
              <a:t> Food Chem. </a:t>
            </a:r>
            <a:r>
              <a:rPr lang="en-US" sz="1200" i="1" dirty="0">
                <a:solidFill>
                  <a:schemeClr val="bg1"/>
                </a:solidFill>
                <a:latin typeface="MinionPro-Regular"/>
              </a:rPr>
              <a:t>(2012) 60:3166–72.</a:t>
            </a:r>
            <a:endParaRPr lang="it-IT" sz="3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48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8046721" y="2322410"/>
            <a:ext cx="39188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endParaRPr lang="it-IT" b="1" dirty="0">
              <a:solidFill>
                <a:schemeClr val="bg1"/>
              </a:solidFill>
            </a:endParaRPr>
          </a:p>
          <a:p>
            <a:pPr marL="800100" lvl="1" indent="-342900">
              <a:buFont typeface="Wingdings" pitchFamily="2" charset="2"/>
              <a:buChar char="ü"/>
            </a:pPr>
            <a:r>
              <a:rPr lang="it-IT" b="1" dirty="0" smtClean="0">
                <a:solidFill>
                  <a:schemeClr val="bg1"/>
                </a:solidFill>
              </a:rPr>
              <a:t>Modulatore delle tight </a:t>
            </a:r>
            <a:r>
              <a:rPr lang="it-IT" b="1" dirty="0" err="1" smtClean="0">
                <a:solidFill>
                  <a:schemeClr val="bg1"/>
                </a:solidFill>
              </a:rPr>
              <a:t>junction</a:t>
            </a:r>
            <a:r>
              <a:rPr lang="it-IT" b="1" dirty="0" smtClean="0">
                <a:solidFill>
                  <a:schemeClr val="bg1"/>
                </a:solidFill>
              </a:rPr>
              <a:t>: </a:t>
            </a:r>
            <a:r>
              <a:rPr lang="it-IT" b="1" dirty="0" err="1" smtClean="0">
                <a:solidFill>
                  <a:schemeClr val="bg1"/>
                </a:solidFill>
              </a:rPr>
              <a:t>Larazotide</a:t>
            </a:r>
            <a:endParaRPr lang="it-IT" b="1" dirty="0">
              <a:solidFill>
                <a:schemeClr val="bg1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085" y="2393973"/>
            <a:ext cx="7769202" cy="4157832"/>
          </a:xfrm>
          <a:prstGeom prst="rect">
            <a:avLst/>
          </a:prstGeom>
        </p:spPr>
      </p:pic>
      <p:sp>
        <p:nvSpPr>
          <p:cNvPr id="8" name="Freccia in giù 7"/>
          <p:cNvSpPr/>
          <p:nvPr/>
        </p:nvSpPr>
        <p:spPr>
          <a:xfrm rot="5400000">
            <a:off x="6624534" y="2348525"/>
            <a:ext cx="418012" cy="8224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4869162" y="856998"/>
            <a:ext cx="73228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it-IT" sz="2800" b="1" dirty="0">
                <a:solidFill>
                  <a:schemeClr val="bg1"/>
                </a:solidFill>
              </a:rPr>
              <a:t>3. </a:t>
            </a:r>
            <a:r>
              <a:rPr lang="it-IT" sz="2800" b="1" dirty="0" smtClean="0">
                <a:solidFill>
                  <a:schemeClr val="bg1"/>
                </a:solidFill>
              </a:rPr>
              <a:t>PREVENZIONE DELL’UPTAKE DEL GLUTINE</a:t>
            </a:r>
            <a:endParaRPr lang="it-IT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49720" y="1616505"/>
            <a:ext cx="7758797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err="1" smtClean="0">
                <a:solidFill>
                  <a:schemeClr val="bg1"/>
                </a:solidFill>
              </a:rPr>
              <a:t>Larazotide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Acetate (AT-1001):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Octapeptide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sintetico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che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antagonizza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attività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della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Zonulina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Un trial di </a:t>
            </a:r>
            <a:r>
              <a:rPr lang="en-US" dirty="0" err="1">
                <a:solidFill>
                  <a:schemeClr val="bg1"/>
                </a:solidFill>
              </a:rPr>
              <a:t>fase</a:t>
            </a:r>
            <a:r>
              <a:rPr lang="en-US" dirty="0">
                <a:solidFill>
                  <a:schemeClr val="bg1"/>
                </a:solidFill>
              </a:rPr>
              <a:t> 1, </a:t>
            </a:r>
            <a:r>
              <a:rPr lang="en-US" dirty="0" err="1">
                <a:solidFill>
                  <a:schemeClr val="bg1"/>
                </a:solidFill>
              </a:rPr>
              <a:t>condotto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pazienti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celiaci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sottoposti</a:t>
            </a:r>
            <a:r>
              <a:rPr lang="en-US" dirty="0">
                <a:solidFill>
                  <a:schemeClr val="bg1"/>
                </a:solidFill>
              </a:rPr>
              <a:t> ad un </a:t>
            </a:r>
            <a:r>
              <a:rPr lang="en-US" dirty="0" err="1">
                <a:solidFill>
                  <a:schemeClr val="bg1"/>
                </a:solidFill>
              </a:rPr>
              <a:t>rechallenge</a:t>
            </a:r>
            <a:r>
              <a:rPr lang="en-US" dirty="0">
                <a:solidFill>
                  <a:schemeClr val="bg1"/>
                </a:solidFill>
              </a:rPr>
              <a:t> con 2.5 g di </a:t>
            </a:r>
            <a:r>
              <a:rPr lang="en-US" dirty="0" err="1">
                <a:solidFill>
                  <a:schemeClr val="bg1"/>
                </a:solidFill>
              </a:rPr>
              <a:t>glutine</a:t>
            </a:r>
            <a:r>
              <a:rPr lang="en-US" dirty="0">
                <a:solidFill>
                  <a:schemeClr val="bg1"/>
                </a:solidFill>
              </a:rPr>
              <a:t>/die per sei </a:t>
            </a:r>
            <a:r>
              <a:rPr lang="en-US" dirty="0" err="1">
                <a:solidFill>
                  <a:schemeClr val="bg1"/>
                </a:solidFill>
              </a:rPr>
              <a:t>mesi</a:t>
            </a:r>
            <a:r>
              <a:rPr lang="en-US" dirty="0">
                <a:solidFill>
                  <a:schemeClr val="bg1"/>
                </a:solidFill>
              </a:rPr>
              <a:t> ha </a:t>
            </a:r>
            <a:r>
              <a:rPr lang="en-US" dirty="0" err="1">
                <a:solidFill>
                  <a:schemeClr val="bg1"/>
                </a:solidFill>
              </a:rPr>
              <a:t>dimostrato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che</a:t>
            </a:r>
            <a:r>
              <a:rPr lang="en-US" dirty="0">
                <a:solidFill>
                  <a:schemeClr val="bg1"/>
                </a:solidFill>
              </a:rPr>
              <a:t> la </a:t>
            </a:r>
            <a:r>
              <a:rPr lang="en-US" dirty="0" err="1">
                <a:solidFill>
                  <a:schemeClr val="bg1"/>
                </a:solidFill>
              </a:rPr>
              <a:t>somministrazione</a:t>
            </a:r>
            <a:r>
              <a:rPr lang="en-US" dirty="0">
                <a:solidFill>
                  <a:schemeClr val="bg1"/>
                </a:solidFill>
              </a:rPr>
              <a:t> di  12mg di AT-1001diminuisce la </a:t>
            </a:r>
            <a:r>
              <a:rPr lang="en-US" dirty="0" err="1">
                <a:solidFill>
                  <a:schemeClr val="bg1"/>
                </a:solidFill>
              </a:rPr>
              <a:t>risposta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infiammatoria</a:t>
            </a:r>
            <a:r>
              <a:rPr lang="en-US" dirty="0">
                <a:solidFill>
                  <a:schemeClr val="bg1"/>
                </a:solidFill>
              </a:rPr>
              <a:t> e la </a:t>
            </a:r>
            <a:r>
              <a:rPr lang="en-US" dirty="0" err="1">
                <a:solidFill>
                  <a:schemeClr val="bg1"/>
                </a:solidFill>
              </a:rPr>
              <a:t>permeabilità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intestinale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Un RCT in </a:t>
            </a:r>
            <a:r>
              <a:rPr lang="en-US" dirty="0" err="1">
                <a:solidFill>
                  <a:schemeClr val="bg1"/>
                </a:solidFill>
              </a:rPr>
              <a:t>fase</a:t>
            </a:r>
            <a:r>
              <a:rPr lang="en-US" dirty="0">
                <a:solidFill>
                  <a:schemeClr val="bg1"/>
                </a:solidFill>
              </a:rPr>
              <a:t> 2a ha </a:t>
            </a:r>
            <a:r>
              <a:rPr lang="en-US" dirty="0" err="1">
                <a:solidFill>
                  <a:schemeClr val="bg1"/>
                </a:solidFill>
              </a:rPr>
              <a:t>dimostrato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efficacia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della</a:t>
            </a:r>
            <a:r>
              <a:rPr lang="en-US" dirty="0">
                <a:solidFill>
                  <a:schemeClr val="bg1"/>
                </a:solidFill>
              </a:rPr>
              <a:t> Larazotide, </a:t>
            </a:r>
            <a:r>
              <a:rPr lang="en-US" dirty="0" err="1">
                <a:solidFill>
                  <a:schemeClr val="bg1"/>
                </a:solidFill>
              </a:rPr>
              <a:t>utilizzando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il</a:t>
            </a:r>
            <a:r>
              <a:rPr lang="en-US" dirty="0">
                <a:solidFill>
                  <a:schemeClr val="bg1"/>
                </a:solidFill>
              </a:rPr>
              <a:t> LAMA urinary index ed una </a:t>
            </a:r>
            <a:r>
              <a:rPr lang="en-US" dirty="0" err="1">
                <a:solidFill>
                  <a:schemeClr val="bg1"/>
                </a:solidFill>
              </a:rPr>
              <a:t>scala</a:t>
            </a:r>
            <a:r>
              <a:rPr lang="en-US" dirty="0">
                <a:solidFill>
                  <a:schemeClr val="bg1"/>
                </a:solidFill>
              </a:rPr>
              <a:t> di </a:t>
            </a:r>
            <a:r>
              <a:rPr lang="en-US" dirty="0" err="1">
                <a:solidFill>
                  <a:schemeClr val="bg1"/>
                </a:solidFill>
              </a:rPr>
              <a:t>valutazione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disturbi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gastrointestinali</a:t>
            </a:r>
            <a:r>
              <a:rPr lang="en-US" dirty="0">
                <a:solidFill>
                  <a:schemeClr val="bg1"/>
                </a:solidFill>
              </a:rPr>
              <a:t>, con </a:t>
            </a:r>
            <a:r>
              <a:rPr lang="en-US" dirty="0" err="1">
                <a:solidFill>
                  <a:schemeClr val="bg1"/>
                </a:solidFill>
              </a:rPr>
              <a:t>dosi</a:t>
            </a:r>
            <a:r>
              <a:rPr lang="en-US" dirty="0">
                <a:solidFill>
                  <a:schemeClr val="bg1"/>
                </a:solidFill>
              </a:rPr>
              <a:t> di 0,25 e 4 mg in </a:t>
            </a:r>
            <a:r>
              <a:rPr lang="en-US" dirty="0" err="1">
                <a:solidFill>
                  <a:schemeClr val="bg1"/>
                </a:solidFill>
              </a:rPr>
              <a:t>pazienti</a:t>
            </a:r>
            <a:r>
              <a:rPr lang="en-US" dirty="0">
                <a:solidFill>
                  <a:schemeClr val="bg1"/>
                </a:solidFill>
              </a:rPr>
              <a:t> con GFD e </a:t>
            </a:r>
            <a:r>
              <a:rPr lang="en-US" dirty="0" err="1">
                <a:solidFill>
                  <a:schemeClr val="bg1"/>
                </a:solidFill>
              </a:rPr>
              <a:t>sierologia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negativa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4701019" y="585618"/>
            <a:ext cx="73228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it-IT" sz="2800" b="1" dirty="0">
                <a:solidFill>
                  <a:schemeClr val="bg1"/>
                </a:solidFill>
              </a:rPr>
              <a:t>3. PREVENZIONE DELL’UPTAKE DEL GLUTINE</a:t>
            </a:r>
          </a:p>
        </p:txBody>
      </p:sp>
      <p:pic>
        <p:nvPicPr>
          <p:cNvPr id="1026" name="Picture 2" descr="Risultati immagini per larazot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07143" y="1911197"/>
            <a:ext cx="3679706" cy="3679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tangolo 6"/>
          <p:cNvSpPr/>
          <p:nvPr/>
        </p:nvSpPr>
        <p:spPr>
          <a:xfrm>
            <a:off x="149720" y="5771324"/>
            <a:ext cx="1187413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i="1" dirty="0">
                <a:solidFill>
                  <a:schemeClr val="bg1"/>
                </a:solidFill>
                <a:latin typeface="MinionPro-Regular"/>
              </a:rPr>
              <a:t>Paterson BM, </a:t>
            </a:r>
            <a:r>
              <a:rPr lang="it-IT" sz="1200" i="1" dirty="0" err="1">
                <a:solidFill>
                  <a:schemeClr val="bg1"/>
                </a:solidFill>
                <a:latin typeface="MinionPro-Regular"/>
              </a:rPr>
              <a:t>Lammers</a:t>
            </a:r>
            <a:r>
              <a:rPr lang="it-IT" sz="1200" i="1" dirty="0">
                <a:solidFill>
                  <a:schemeClr val="bg1"/>
                </a:solidFill>
                <a:latin typeface="MinionPro-Regular"/>
              </a:rPr>
              <a:t> KM, </a:t>
            </a:r>
            <a:r>
              <a:rPr lang="it-IT" sz="1200" i="1" dirty="0" err="1">
                <a:solidFill>
                  <a:schemeClr val="bg1"/>
                </a:solidFill>
                <a:latin typeface="MinionPro-Regular"/>
              </a:rPr>
              <a:t>ArrietaMC</a:t>
            </a:r>
            <a:r>
              <a:rPr lang="it-IT" sz="1200" i="1" dirty="0">
                <a:solidFill>
                  <a:schemeClr val="bg1"/>
                </a:solidFill>
                <a:latin typeface="MinionPro-Regular"/>
              </a:rPr>
              <a:t>, Fasano </a:t>
            </a:r>
            <a:r>
              <a:rPr lang="it-IT" sz="1200" i="1" dirty="0" err="1">
                <a:solidFill>
                  <a:schemeClr val="bg1"/>
                </a:solidFill>
                <a:latin typeface="MinionPro-Regular"/>
              </a:rPr>
              <a:t>A,Meddings</a:t>
            </a:r>
            <a:r>
              <a:rPr lang="it-IT" sz="1200" i="1" dirty="0">
                <a:solidFill>
                  <a:schemeClr val="bg1"/>
                </a:solidFill>
                <a:latin typeface="MinionPro-Regular"/>
              </a:rPr>
              <a:t> JB. The </a:t>
            </a:r>
            <a:r>
              <a:rPr lang="it-IT" sz="1200" i="1" dirty="0" err="1">
                <a:solidFill>
                  <a:schemeClr val="bg1"/>
                </a:solidFill>
                <a:latin typeface="MinionPro-Regular"/>
              </a:rPr>
              <a:t>safety</a:t>
            </a:r>
            <a:r>
              <a:rPr lang="it-IT" sz="1200" i="1" dirty="0">
                <a:solidFill>
                  <a:schemeClr val="bg1"/>
                </a:solidFill>
                <a:latin typeface="MinionPro-Regular"/>
              </a:rPr>
              <a:t>, </a:t>
            </a:r>
            <a:r>
              <a:rPr lang="en-US" sz="1200" i="1" dirty="0">
                <a:solidFill>
                  <a:schemeClr val="bg1"/>
                </a:solidFill>
                <a:latin typeface="MinionPro-Regular"/>
              </a:rPr>
              <a:t>tolerance, pharmacokinetic and </a:t>
            </a:r>
            <a:r>
              <a:rPr lang="en-US" sz="1200" i="1" dirty="0" err="1">
                <a:solidFill>
                  <a:schemeClr val="bg1"/>
                </a:solidFill>
                <a:latin typeface="MinionPro-Regular"/>
              </a:rPr>
              <a:t>pharmacodynamic</a:t>
            </a:r>
            <a:r>
              <a:rPr lang="en-US" sz="1200" i="1" dirty="0">
                <a:solidFill>
                  <a:schemeClr val="bg1"/>
                </a:solidFill>
                <a:latin typeface="MinionPro-Regular"/>
              </a:rPr>
              <a:t> effects of single doses of AT-1001 in coeliac disease subjects: a proof of concept study</a:t>
            </a:r>
            <a:r>
              <a:rPr lang="en-US" sz="1200" i="1" dirty="0">
                <a:solidFill>
                  <a:schemeClr val="bg1"/>
                </a:solidFill>
                <a:latin typeface="MinionPro-It"/>
              </a:rPr>
              <a:t>. Aliment </a:t>
            </a:r>
            <a:r>
              <a:rPr lang="it-IT" sz="1200" i="1" dirty="0" err="1">
                <a:solidFill>
                  <a:schemeClr val="bg1"/>
                </a:solidFill>
                <a:latin typeface="MinionPro-It"/>
              </a:rPr>
              <a:t>Pharmacol</a:t>
            </a:r>
            <a:r>
              <a:rPr lang="it-IT" sz="1200" i="1" dirty="0">
                <a:solidFill>
                  <a:schemeClr val="bg1"/>
                </a:solidFill>
                <a:latin typeface="MinionPro-It"/>
              </a:rPr>
              <a:t> </a:t>
            </a:r>
            <a:r>
              <a:rPr lang="it-IT" sz="1200" i="1" dirty="0" err="1">
                <a:solidFill>
                  <a:schemeClr val="bg1"/>
                </a:solidFill>
                <a:latin typeface="MinionPro-It"/>
              </a:rPr>
              <a:t>Ther</a:t>
            </a:r>
            <a:r>
              <a:rPr lang="it-IT" sz="1200" i="1" dirty="0">
                <a:solidFill>
                  <a:schemeClr val="bg1"/>
                </a:solidFill>
                <a:latin typeface="MinionPro-It"/>
              </a:rPr>
              <a:t>. </a:t>
            </a:r>
            <a:r>
              <a:rPr lang="it-IT" sz="1200" i="1" dirty="0">
                <a:solidFill>
                  <a:schemeClr val="bg1"/>
                </a:solidFill>
                <a:latin typeface="MinionPro-Regular"/>
              </a:rPr>
              <a:t>(2007) 26:757–66.</a:t>
            </a:r>
          </a:p>
          <a:p>
            <a:r>
              <a:rPr lang="it-IT" sz="1200" i="1" dirty="0" err="1">
                <a:solidFill>
                  <a:schemeClr val="bg1"/>
                </a:solidFill>
                <a:latin typeface="+mj-lt"/>
              </a:rPr>
              <a:t>Leffler</a:t>
            </a:r>
            <a:r>
              <a:rPr lang="it-IT" sz="1200" i="1" dirty="0">
                <a:solidFill>
                  <a:schemeClr val="bg1"/>
                </a:solidFill>
                <a:latin typeface="+mj-lt"/>
              </a:rPr>
              <a:t> DA, Kelly CP, Abdallah HZ, </a:t>
            </a:r>
            <a:r>
              <a:rPr lang="it-IT" sz="1200" i="1" dirty="0" err="1">
                <a:solidFill>
                  <a:schemeClr val="bg1"/>
                </a:solidFill>
                <a:latin typeface="+mj-lt"/>
              </a:rPr>
              <a:t>Colatrella</a:t>
            </a:r>
            <a:r>
              <a:rPr lang="it-IT" sz="1200" i="1" dirty="0">
                <a:solidFill>
                  <a:schemeClr val="bg1"/>
                </a:solidFill>
                <a:latin typeface="+mj-lt"/>
              </a:rPr>
              <a:t> AM, Harris LA, Leon F, </a:t>
            </a:r>
            <a:r>
              <a:rPr lang="en-US" sz="1200" i="1" dirty="0">
                <a:solidFill>
                  <a:schemeClr val="bg1"/>
                </a:solidFill>
                <a:latin typeface="+mj-lt"/>
              </a:rPr>
              <a:t>et al. A randomized, double-blind study of </a:t>
            </a:r>
            <a:r>
              <a:rPr lang="en-US" sz="1200" i="1" dirty="0" err="1">
                <a:solidFill>
                  <a:schemeClr val="bg1"/>
                </a:solidFill>
                <a:latin typeface="+mj-lt"/>
              </a:rPr>
              <a:t>larazotide</a:t>
            </a:r>
            <a:r>
              <a:rPr lang="en-US" sz="1200" i="1" dirty="0">
                <a:solidFill>
                  <a:schemeClr val="bg1"/>
                </a:solidFill>
                <a:latin typeface="+mj-lt"/>
              </a:rPr>
              <a:t> acetate to prevent the activation of celiac disease during gluten challenge. Am J </a:t>
            </a:r>
            <a:r>
              <a:rPr lang="en-US" sz="1200" i="1" dirty="0" err="1">
                <a:solidFill>
                  <a:schemeClr val="bg1"/>
                </a:solidFill>
                <a:latin typeface="+mj-lt"/>
              </a:rPr>
              <a:t>Gastroenterol</a:t>
            </a:r>
            <a:r>
              <a:rPr lang="en-US" sz="1200" i="1" dirty="0">
                <a:solidFill>
                  <a:schemeClr val="bg1"/>
                </a:solidFill>
                <a:latin typeface="+mj-lt"/>
              </a:rPr>
              <a:t>. </a:t>
            </a:r>
            <a:r>
              <a:rPr lang="it-IT" sz="1200" i="1" dirty="0">
                <a:solidFill>
                  <a:schemeClr val="bg1"/>
                </a:solidFill>
                <a:latin typeface="+mj-lt"/>
              </a:rPr>
              <a:t>(2012) 107:1554–62.</a:t>
            </a:r>
          </a:p>
          <a:p>
            <a:endParaRPr lang="it-IT" sz="36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339836" y="897949"/>
            <a:ext cx="61638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it-IT" sz="2400" b="1" dirty="0">
                <a:solidFill>
                  <a:schemeClr val="bg1"/>
                </a:solidFill>
              </a:rPr>
              <a:t>4. </a:t>
            </a:r>
            <a:r>
              <a:rPr lang="it-IT" sz="2400" b="1" dirty="0" smtClean="0">
                <a:solidFill>
                  <a:schemeClr val="bg1"/>
                </a:solidFill>
              </a:rPr>
              <a:t>INIBIZIONE DELLA </a:t>
            </a:r>
            <a:r>
              <a:rPr lang="it-IT" sz="2400" b="1" dirty="0" smtClean="0">
                <a:solidFill>
                  <a:schemeClr val="bg1"/>
                </a:solidFill>
              </a:rPr>
              <a:t>TRANGLUTAMINASI </a:t>
            </a:r>
            <a:r>
              <a:rPr lang="it-IT" sz="2400" b="1" dirty="0" smtClean="0">
                <a:solidFill>
                  <a:schemeClr val="bg1"/>
                </a:solidFill>
              </a:rPr>
              <a:t>II</a:t>
            </a:r>
            <a:endParaRPr lang="it-IT" sz="2400" b="1" dirty="0">
              <a:solidFill>
                <a:schemeClr val="bg1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0" y="180525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800100" lvl="1" indent="-342900">
              <a:buFont typeface="Wingdings" pitchFamily="2" charset="2"/>
              <a:buChar char="ü"/>
            </a:pPr>
            <a:r>
              <a:rPr lang="it-IT" b="1" dirty="0" smtClean="0">
                <a:solidFill>
                  <a:schemeClr val="bg1"/>
                </a:solidFill>
              </a:rPr>
              <a:t>Inibitori tissutali</a:t>
            </a:r>
            <a:endParaRPr lang="it-IT" b="1" dirty="0">
              <a:solidFill>
                <a:schemeClr val="bg1"/>
              </a:solidFill>
            </a:endParaRPr>
          </a:p>
          <a:p>
            <a:pPr marL="800100" lvl="1" indent="-342900">
              <a:buFont typeface="Wingdings" pitchFamily="2" charset="2"/>
              <a:buChar char="ü"/>
            </a:pPr>
            <a:r>
              <a:rPr lang="it-IT" b="1" dirty="0" smtClean="0">
                <a:solidFill>
                  <a:schemeClr val="bg1"/>
                </a:solidFill>
              </a:rPr>
              <a:t>«Si </a:t>
            </a:r>
            <a:r>
              <a:rPr lang="it-IT" b="1" dirty="0">
                <a:solidFill>
                  <a:schemeClr val="bg1"/>
                </a:solidFill>
              </a:rPr>
              <a:t>RNA </a:t>
            </a:r>
            <a:r>
              <a:rPr lang="it-IT" b="1" dirty="0" err="1">
                <a:solidFill>
                  <a:schemeClr val="bg1"/>
                </a:solidFill>
              </a:rPr>
              <a:t>Based</a:t>
            </a:r>
            <a:r>
              <a:rPr lang="it-IT" b="1" dirty="0">
                <a:solidFill>
                  <a:schemeClr val="bg1"/>
                </a:solidFill>
              </a:rPr>
              <a:t> </a:t>
            </a:r>
            <a:r>
              <a:rPr lang="it-IT" b="1" dirty="0" err="1" smtClean="0">
                <a:solidFill>
                  <a:schemeClr val="bg1"/>
                </a:solidFill>
              </a:rPr>
              <a:t>therapy</a:t>
            </a:r>
            <a:r>
              <a:rPr lang="it-IT" b="1" dirty="0" smtClean="0">
                <a:solidFill>
                  <a:schemeClr val="bg1"/>
                </a:solidFill>
              </a:rPr>
              <a:t>»</a:t>
            </a:r>
            <a:endParaRPr lang="it-IT" b="1" dirty="0">
              <a:solidFill>
                <a:schemeClr val="bg1"/>
              </a:solidFill>
            </a:endParaRPr>
          </a:p>
          <a:p>
            <a:pPr marL="800100" lvl="1" indent="-342900">
              <a:buFont typeface="Wingdings" pitchFamily="2" charset="2"/>
              <a:buChar char="ü"/>
            </a:pPr>
            <a:endParaRPr lang="it-IT" b="1" dirty="0">
              <a:solidFill>
                <a:schemeClr val="bg1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75587" y="2414506"/>
            <a:ext cx="8316413" cy="4156111"/>
          </a:xfrm>
          <a:prstGeom prst="rect">
            <a:avLst/>
          </a:prstGeom>
        </p:spPr>
      </p:pic>
      <p:sp>
        <p:nvSpPr>
          <p:cNvPr id="8" name="Freccia in giù 7"/>
          <p:cNvSpPr/>
          <p:nvPr/>
        </p:nvSpPr>
        <p:spPr>
          <a:xfrm rot="1753577">
            <a:off x="9731699" y="4092240"/>
            <a:ext cx="418012" cy="8641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in giù 6"/>
          <p:cNvSpPr/>
          <p:nvPr/>
        </p:nvSpPr>
        <p:spPr>
          <a:xfrm rot="18022675">
            <a:off x="5130830" y="4129070"/>
            <a:ext cx="418012" cy="8641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91737" y="164279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Inibitori tissutali della </a:t>
            </a:r>
            <a:r>
              <a:rPr lang="it-IT" b="1" dirty="0" err="1" smtClean="0">
                <a:solidFill>
                  <a:schemeClr val="bg1"/>
                </a:solidFill>
              </a:rPr>
              <a:t>transgluatminasi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33251" y="2756263"/>
            <a:ext cx="113755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Competitivi: </a:t>
            </a:r>
            <a:r>
              <a:rPr lang="it-IT" dirty="0">
                <a:solidFill>
                  <a:schemeClr val="bg1"/>
                </a:solidFill>
              </a:rPr>
              <a:t>putrescina, </a:t>
            </a:r>
            <a:r>
              <a:rPr lang="it-IT" dirty="0" err="1">
                <a:solidFill>
                  <a:schemeClr val="bg1"/>
                </a:solidFill>
              </a:rPr>
              <a:t>spermidina</a:t>
            </a:r>
            <a:r>
              <a:rPr lang="it-IT" dirty="0">
                <a:solidFill>
                  <a:schemeClr val="bg1"/>
                </a:solidFill>
              </a:rPr>
              <a:t>, </a:t>
            </a:r>
            <a:r>
              <a:rPr lang="it-IT" dirty="0" err="1">
                <a:solidFill>
                  <a:schemeClr val="bg1"/>
                </a:solidFill>
              </a:rPr>
              <a:t>cistamina</a:t>
            </a:r>
            <a:r>
              <a:rPr lang="it-IT" dirty="0">
                <a:solidFill>
                  <a:schemeClr val="bg1"/>
                </a:solidFill>
              </a:rPr>
              <a:t>, istamina. Gli unici disponibili in commercio sono </a:t>
            </a:r>
            <a:r>
              <a:rPr lang="it-IT" dirty="0" err="1">
                <a:solidFill>
                  <a:schemeClr val="bg1"/>
                </a:solidFill>
              </a:rPr>
              <a:t>cistamina</a:t>
            </a:r>
            <a:r>
              <a:rPr lang="it-IT" dirty="0">
                <a:solidFill>
                  <a:schemeClr val="bg1"/>
                </a:solidFill>
              </a:rPr>
              <a:t> e </a:t>
            </a:r>
            <a:r>
              <a:rPr lang="it-IT" dirty="0" err="1">
                <a:solidFill>
                  <a:schemeClr val="bg1"/>
                </a:solidFill>
              </a:rPr>
              <a:t>mercaptamina</a:t>
            </a:r>
            <a:r>
              <a:rPr lang="it-IT" dirty="0">
                <a:solidFill>
                  <a:schemeClr val="bg1"/>
                </a:solidFill>
              </a:rPr>
              <a:t>, ma non ci sono studi sufficienti sulla loro efficacia</a:t>
            </a:r>
            <a:r>
              <a:rPr lang="it-IT" b="1" dirty="0">
                <a:solidFill>
                  <a:schemeClr val="bg1"/>
                </a:solidFill>
              </a:rPr>
              <a:t>;</a:t>
            </a:r>
          </a:p>
          <a:p>
            <a:r>
              <a:rPr lang="it-IT" b="1" dirty="0">
                <a:solidFill>
                  <a:schemeClr val="bg1"/>
                </a:solidFill>
              </a:rPr>
              <a:t>Reversibili (inibiscono accesso del substrato al sito attivo): </a:t>
            </a:r>
            <a:r>
              <a:rPr lang="it-IT" dirty="0">
                <a:solidFill>
                  <a:schemeClr val="bg1"/>
                </a:solidFill>
              </a:rPr>
              <a:t>GTP, GDP, Zinco e </a:t>
            </a:r>
            <a:r>
              <a:rPr lang="it-IT" dirty="0" err="1">
                <a:solidFill>
                  <a:schemeClr val="bg1"/>
                </a:solidFill>
              </a:rPr>
              <a:t>thieno</a:t>
            </a:r>
            <a:r>
              <a:rPr lang="it-IT" dirty="0">
                <a:solidFill>
                  <a:schemeClr val="bg1"/>
                </a:solidFill>
              </a:rPr>
              <a:t> [2,3-d]pyrimidin-4-one </a:t>
            </a:r>
            <a:r>
              <a:rPr lang="it-IT" dirty="0" err="1">
                <a:solidFill>
                  <a:schemeClr val="bg1"/>
                </a:solidFill>
              </a:rPr>
              <a:t>acyl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hydrazide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backbone</a:t>
            </a:r>
            <a:r>
              <a:rPr lang="it-IT" dirty="0">
                <a:solidFill>
                  <a:schemeClr val="bg1"/>
                </a:solidFill>
              </a:rPr>
              <a:t>.</a:t>
            </a:r>
          </a:p>
          <a:p>
            <a:r>
              <a:rPr lang="it-IT" b="1" dirty="0">
                <a:solidFill>
                  <a:schemeClr val="bg1"/>
                </a:solidFill>
              </a:rPr>
              <a:t>Irreversibili: </a:t>
            </a:r>
            <a:r>
              <a:rPr lang="it-IT" dirty="0" err="1">
                <a:solidFill>
                  <a:schemeClr val="bg1"/>
                </a:solidFill>
              </a:rPr>
              <a:t>iodoacetamide</a:t>
            </a:r>
            <a:r>
              <a:rPr lang="it-IT" dirty="0">
                <a:solidFill>
                  <a:schemeClr val="bg1"/>
                </a:solidFill>
              </a:rPr>
              <a:t>, -diazo-5-oxonorleucine (DON) e 3-halo-4,5-dihydroisoxazoles.</a:t>
            </a:r>
          </a:p>
          <a:p>
            <a:endParaRPr lang="it-IT" b="1" dirty="0">
              <a:solidFill>
                <a:schemeClr val="bg1"/>
              </a:solidFill>
            </a:endParaRPr>
          </a:p>
          <a:p>
            <a:r>
              <a:rPr lang="it-IT" b="1" dirty="0">
                <a:solidFill>
                  <a:schemeClr val="bg1"/>
                </a:solidFill>
              </a:rPr>
              <a:t>I composti più promettenti sono i derivati del DON (in particolare ZDON)</a:t>
            </a:r>
          </a:p>
        </p:txBody>
      </p:sp>
      <p:sp>
        <p:nvSpPr>
          <p:cNvPr id="4" name="Rettangolo 3"/>
          <p:cNvSpPr/>
          <p:nvPr/>
        </p:nvSpPr>
        <p:spPr>
          <a:xfrm>
            <a:off x="291737" y="4907544"/>
            <a:ext cx="1099457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  <a:latin typeface="MinionPro-Regular"/>
              </a:rPr>
              <a:t>Duval E, Case A, Stein RL, </a:t>
            </a:r>
            <a:r>
              <a:rPr lang="en-US" sz="1200" i="1" dirty="0" err="1">
                <a:solidFill>
                  <a:schemeClr val="bg1"/>
                </a:solidFill>
                <a:latin typeface="MinionPro-Regular"/>
              </a:rPr>
              <a:t>Cuny</a:t>
            </a:r>
            <a:r>
              <a:rPr lang="en-US" sz="1200" i="1" dirty="0">
                <a:solidFill>
                  <a:schemeClr val="bg1"/>
                </a:solidFill>
                <a:latin typeface="MinionPro-Regular"/>
              </a:rPr>
              <a:t> GD. Structure-activity relationship study of novel tissue transglutaminase inhibitors</a:t>
            </a:r>
            <a:r>
              <a:rPr lang="en-US" sz="1200" i="1" dirty="0">
                <a:solidFill>
                  <a:schemeClr val="bg1"/>
                </a:solidFill>
                <a:latin typeface="MinionPro-It"/>
              </a:rPr>
              <a:t>. </a:t>
            </a:r>
            <a:r>
              <a:rPr lang="en-US" sz="1200" i="1" dirty="0" err="1">
                <a:solidFill>
                  <a:schemeClr val="bg1"/>
                </a:solidFill>
                <a:latin typeface="MinionPro-It"/>
              </a:rPr>
              <a:t>Bioorg</a:t>
            </a:r>
            <a:r>
              <a:rPr lang="en-US" sz="1200" i="1" dirty="0">
                <a:solidFill>
                  <a:schemeClr val="bg1"/>
                </a:solidFill>
                <a:latin typeface="MinionPro-It"/>
              </a:rPr>
              <a:t> Med </a:t>
            </a:r>
            <a:r>
              <a:rPr lang="en-US" sz="1200" i="1" dirty="0" err="1">
                <a:solidFill>
                  <a:schemeClr val="bg1"/>
                </a:solidFill>
                <a:latin typeface="MinionPro-It"/>
              </a:rPr>
              <a:t>Chem</a:t>
            </a:r>
            <a:r>
              <a:rPr lang="en-US" sz="1200" i="1" dirty="0">
                <a:solidFill>
                  <a:schemeClr val="bg1"/>
                </a:solidFill>
                <a:latin typeface="MinionPro-It"/>
              </a:rPr>
              <a:t> Lett. </a:t>
            </a:r>
            <a:r>
              <a:rPr lang="en-US" sz="1200" i="1" dirty="0">
                <a:solidFill>
                  <a:schemeClr val="bg1"/>
                </a:solidFill>
                <a:latin typeface="MinionPro-Regular"/>
              </a:rPr>
              <a:t>(2005)</a:t>
            </a:r>
          </a:p>
          <a:p>
            <a:r>
              <a:rPr lang="it-IT" sz="1200" i="1" dirty="0">
                <a:solidFill>
                  <a:schemeClr val="bg1"/>
                </a:solidFill>
                <a:latin typeface="MinionPro-Regular"/>
              </a:rPr>
              <a:t>15:1885–9. </a:t>
            </a:r>
          </a:p>
          <a:p>
            <a:r>
              <a:rPr lang="it-IT" sz="1200" i="1" dirty="0" err="1">
                <a:solidFill>
                  <a:schemeClr val="bg1"/>
                </a:solidFill>
                <a:latin typeface="MinionPro-Regular"/>
              </a:rPr>
              <a:t>Boothe</a:t>
            </a:r>
            <a:r>
              <a:rPr lang="it-IT" sz="1200" i="1" dirty="0">
                <a:solidFill>
                  <a:schemeClr val="bg1"/>
                </a:solidFill>
                <a:latin typeface="MinionPro-Regular"/>
              </a:rPr>
              <a:t> RL, Folk JE. A </a:t>
            </a:r>
            <a:r>
              <a:rPr lang="it-IT" sz="1200" i="1" dirty="0" err="1">
                <a:solidFill>
                  <a:schemeClr val="bg1"/>
                </a:solidFill>
                <a:latin typeface="MinionPro-Regular"/>
              </a:rPr>
              <a:t>reversible</a:t>
            </a:r>
            <a:r>
              <a:rPr lang="it-IT" sz="1200" i="1" dirty="0">
                <a:solidFill>
                  <a:schemeClr val="bg1"/>
                </a:solidFill>
                <a:latin typeface="MinionPro-Regular"/>
              </a:rPr>
              <a:t>, </a:t>
            </a:r>
            <a:r>
              <a:rPr lang="it-IT" sz="1200" i="1" dirty="0" err="1">
                <a:solidFill>
                  <a:schemeClr val="bg1"/>
                </a:solidFill>
                <a:latin typeface="MinionPro-Regular"/>
              </a:rPr>
              <a:t>calcium-dependent</a:t>
            </a:r>
            <a:r>
              <a:rPr lang="it-IT" sz="1200" i="1" dirty="0">
                <a:solidFill>
                  <a:schemeClr val="bg1"/>
                </a:solidFill>
                <a:latin typeface="MinionPro-Regular"/>
              </a:rPr>
              <a:t>, </a:t>
            </a:r>
            <a:r>
              <a:rPr lang="it-IT" sz="1200" i="1" dirty="0" err="1">
                <a:solidFill>
                  <a:schemeClr val="bg1"/>
                </a:solidFill>
                <a:latin typeface="MinionPro-Regular"/>
              </a:rPr>
              <a:t>copper-catalyzed</a:t>
            </a:r>
            <a:r>
              <a:rPr lang="it-IT" sz="1200" i="1" dirty="0">
                <a:solidFill>
                  <a:schemeClr val="bg1"/>
                </a:solidFill>
                <a:latin typeface="MinionPro-Regular"/>
              </a:rPr>
              <a:t> </a:t>
            </a:r>
            <a:r>
              <a:rPr lang="it-IT" sz="1200" i="1" dirty="0" err="1">
                <a:solidFill>
                  <a:schemeClr val="bg1"/>
                </a:solidFill>
                <a:latin typeface="MinionPro-Regular"/>
              </a:rPr>
              <a:t>inactivation</a:t>
            </a:r>
            <a:r>
              <a:rPr lang="it-IT" sz="1200" i="1" dirty="0">
                <a:solidFill>
                  <a:schemeClr val="bg1"/>
                </a:solidFill>
                <a:latin typeface="MinionPro-Regular"/>
              </a:rPr>
              <a:t> of </a:t>
            </a:r>
            <a:r>
              <a:rPr lang="it-IT" sz="1200" i="1" dirty="0" err="1">
                <a:solidFill>
                  <a:schemeClr val="bg1"/>
                </a:solidFill>
                <a:latin typeface="MinionPro-Regular"/>
              </a:rPr>
              <a:t>guinea</a:t>
            </a:r>
            <a:r>
              <a:rPr lang="it-IT" sz="1200" i="1" dirty="0">
                <a:solidFill>
                  <a:schemeClr val="bg1"/>
                </a:solidFill>
                <a:latin typeface="MinionPro-Regular"/>
              </a:rPr>
              <a:t> </a:t>
            </a:r>
            <a:r>
              <a:rPr lang="it-IT" sz="1200" i="1" dirty="0" err="1">
                <a:solidFill>
                  <a:schemeClr val="bg1"/>
                </a:solidFill>
                <a:latin typeface="MinionPro-Regular"/>
              </a:rPr>
              <a:t>pig</a:t>
            </a:r>
            <a:r>
              <a:rPr lang="it-IT" sz="1200" i="1" dirty="0">
                <a:solidFill>
                  <a:schemeClr val="bg1"/>
                </a:solidFill>
                <a:latin typeface="MinionPro-Regular"/>
              </a:rPr>
              <a:t> </a:t>
            </a:r>
            <a:r>
              <a:rPr lang="it-IT" sz="1200" i="1" dirty="0" err="1">
                <a:solidFill>
                  <a:schemeClr val="bg1"/>
                </a:solidFill>
                <a:latin typeface="MinionPro-Regular"/>
              </a:rPr>
              <a:t>liver</a:t>
            </a:r>
            <a:r>
              <a:rPr lang="it-IT" sz="1200" i="1" dirty="0">
                <a:solidFill>
                  <a:schemeClr val="bg1"/>
                </a:solidFill>
                <a:latin typeface="MinionPro-Regular"/>
              </a:rPr>
              <a:t> </a:t>
            </a:r>
            <a:r>
              <a:rPr lang="it-IT" sz="1200" i="1" dirty="0" err="1">
                <a:solidFill>
                  <a:schemeClr val="bg1"/>
                </a:solidFill>
                <a:latin typeface="MinionPro-Regular"/>
              </a:rPr>
              <a:t>transglutaminase</a:t>
            </a:r>
            <a:r>
              <a:rPr lang="it-IT" sz="1200" i="1" dirty="0">
                <a:solidFill>
                  <a:schemeClr val="bg1"/>
                </a:solidFill>
                <a:latin typeface="MinionPro-It"/>
              </a:rPr>
              <a:t>. J </a:t>
            </a:r>
            <a:r>
              <a:rPr lang="it-IT" sz="1200" i="1" dirty="0" err="1">
                <a:solidFill>
                  <a:schemeClr val="bg1"/>
                </a:solidFill>
                <a:latin typeface="MinionPro-It"/>
              </a:rPr>
              <a:t>Biol</a:t>
            </a:r>
            <a:r>
              <a:rPr lang="it-IT" sz="1200" i="1" dirty="0">
                <a:solidFill>
                  <a:schemeClr val="bg1"/>
                </a:solidFill>
                <a:latin typeface="MinionPro-It"/>
              </a:rPr>
              <a:t> </a:t>
            </a:r>
            <a:r>
              <a:rPr lang="it-IT" sz="1200" i="1" dirty="0" err="1">
                <a:solidFill>
                  <a:schemeClr val="bg1"/>
                </a:solidFill>
                <a:latin typeface="MinionPro-It"/>
              </a:rPr>
              <a:t>Chem</a:t>
            </a:r>
            <a:r>
              <a:rPr lang="it-IT" sz="1200" i="1" dirty="0">
                <a:solidFill>
                  <a:schemeClr val="bg1"/>
                </a:solidFill>
                <a:latin typeface="MinionPro-It"/>
              </a:rPr>
              <a:t>. </a:t>
            </a:r>
            <a:r>
              <a:rPr lang="it-IT" sz="1200" i="1" dirty="0">
                <a:solidFill>
                  <a:schemeClr val="bg1"/>
                </a:solidFill>
                <a:latin typeface="MinionPro-Regular"/>
              </a:rPr>
              <a:t>(1969) 244:399–405.</a:t>
            </a:r>
          </a:p>
          <a:p>
            <a:r>
              <a:rPr lang="it-IT" sz="1200" i="1" dirty="0">
                <a:solidFill>
                  <a:schemeClr val="bg1"/>
                </a:solidFill>
                <a:latin typeface="MinionPro-Regular"/>
              </a:rPr>
              <a:t>Marrano C, de </a:t>
            </a:r>
            <a:r>
              <a:rPr lang="it-IT" sz="1200" i="1" dirty="0" err="1">
                <a:solidFill>
                  <a:schemeClr val="bg1"/>
                </a:solidFill>
                <a:latin typeface="MinionPro-Regular"/>
              </a:rPr>
              <a:t>Macédo</a:t>
            </a:r>
            <a:r>
              <a:rPr lang="it-IT" sz="1200" i="1" dirty="0">
                <a:solidFill>
                  <a:schemeClr val="bg1"/>
                </a:solidFill>
                <a:latin typeface="MinionPro-Regular"/>
              </a:rPr>
              <a:t> P, </a:t>
            </a:r>
            <a:r>
              <a:rPr lang="it-IT" sz="1200" i="1" dirty="0" err="1">
                <a:solidFill>
                  <a:schemeClr val="bg1"/>
                </a:solidFill>
                <a:latin typeface="MinionPro-Regular"/>
              </a:rPr>
              <a:t>Gagnon</a:t>
            </a:r>
            <a:r>
              <a:rPr lang="it-IT" sz="1200" i="1" dirty="0">
                <a:solidFill>
                  <a:schemeClr val="bg1"/>
                </a:solidFill>
                <a:latin typeface="MinionPro-Regular"/>
              </a:rPr>
              <a:t> P, Lapierre D, </a:t>
            </a:r>
            <a:r>
              <a:rPr lang="it-IT" sz="1200" i="1" dirty="0" err="1">
                <a:solidFill>
                  <a:schemeClr val="bg1"/>
                </a:solidFill>
                <a:latin typeface="MinionPro-Regular"/>
              </a:rPr>
              <a:t>Gravel</a:t>
            </a:r>
            <a:r>
              <a:rPr lang="it-IT" sz="1200" i="1" dirty="0">
                <a:solidFill>
                  <a:schemeClr val="bg1"/>
                </a:solidFill>
                <a:latin typeface="MinionPro-Regular"/>
              </a:rPr>
              <a:t> C, </a:t>
            </a:r>
            <a:r>
              <a:rPr lang="it-IT" sz="1200" i="1" dirty="0" err="1">
                <a:solidFill>
                  <a:schemeClr val="bg1"/>
                </a:solidFill>
                <a:latin typeface="MinionPro-Regular"/>
              </a:rPr>
              <a:t>Keillor</a:t>
            </a:r>
            <a:r>
              <a:rPr lang="it-IT" sz="1200" i="1" dirty="0">
                <a:solidFill>
                  <a:schemeClr val="bg1"/>
                </a:solidFill>
                <a:latin typeface="MinionPro-Regular"/>
              </a:rPr>
              <a:t> JW. </a:t>
            </a:r>
            <a:r>
              <a:rPr lang="en-US" sz="1200" i="1" dirty="0">
                <a:solidFill>
                  <a:schemeClr val="bg1"/>
                </a:solidFill>
                <a:latin typeface="MinionPro-Regular"/>
              </a:rPr>
              <a:t>Synthesis and evaluation of novel dipeptide-bound 1,2,4-thiadiazoles as </a:t>
            </a:r>
            <a:r>
              <a:rPr lang="it-IT" sz="1200" i="1" dirty="0" err="1">
                <a:solidFill>
                  <a:schemeClr val="bg1"/>
                </a:solidFill>
                <a:latin typeface="MinionPro-Regular"/>
              </a:rPr>
              <a:t>irreversible</a:t>
            </a:r>
            <a:r>
              <a:rPr lang="it-IT" sz="1200" i="1" dirty="0">
                <a:solidFill>
                  <a:schemeClr val="bg1"/>
                </a:solidFill>
                <a:latin typeface="MinionPro-Regular"/>
              </a:rPr>
              <a:t> </a:t>
            </a:r>
            <a:r>
              <a:rPr lang="it-IT" sz="1200" i="1" dirty="0" err="1">
                <a:solidFill>
                  <a:schemeClr val="bg1"/>
                </a:solidFill>
                <a:latin typeface="MinionPro-Regular"/>
              </a:rPr>
              <a:t>inhibitors</a:t>
            </a:r>
            <a:r>
              <a:rPr lang="it-IT" sz="1200" i="1" dirty="0">
                <a:solidFill>
                  <a:schemeClr val="bg1"/>
                </a:solidFill>
                <a:latin typeface="MinionPro-Regular"/>
              </a:rPr>
              <a:t> of </a:t>
            </a:r>
            <a:r>
              <a:rPr lang="it-IT" sz="1200" i="1" dirty="0" err="1">
                <a:solidFill>
                  <a:schemeClr val="bg1"/>
                </a:solidFill>
                <a:latin typeface="MinionPro-Regular"/>
              </a:rPr>
              <a:t>guinea</a:t>
            </a:r>
            <a:r>
              <a:rPr lang="it-IT" sz="1200" i="1" dirty="0">
                <a:solidFill>
                  <a:schemeClr val="bg1"/>
                </a:solidFill>
                <a:latin typeface="MinionPro-Regular"/>
              </a:rPr>
              <a:t> </a:t>
            </a:r>
            <a:r>
              <a:rPr lang="it-IT" sz="1200" i="1" dirty="0" err="1">
                <a:solidFill>
                  <a:schemeClr val="bg1"/>
                </a:solidFill>
                <a:latin typeface="MinionPro-Regular"/>
              </a:rPr>
              <a:t>pig</a:t>
            </a:r>
            <a:r>
              <a:rPr lang="it-IT" sz="1200" i="1" dirty="0">
                <a:solidFill>
                  <a:schemeClr val="bg1"/>
                </a:solidFill>
                <a:latin typeface="MinionPro-Regular"/>
              </a:rPr>
              <a:t> </a:t>
            </a:r>
            <a:r>
              <a:rPr lang="it-IT" sz="1200" i="1" dirty="0" err="1">
                <a:solidFill>
                  <a:schemeClr val="bg1"/>
                </a:solidFill>
                <a:latin typeface="MinionPro-Regular"/>
              </a:rPr>
              <a:t>liver</a:t>
            </a:r>
            <a:r>
              <a:rPr lang="it-IT" sz="1200" i="1" dirty="0">
                <a:solidFill>
                  <a:schemeClr val="bg1"/>
                </a:solidFill>
                <a:latin typeface="MinionPro-Regular"/>
              </a:rPr>
              <a:t> </a:t>
            </a:r>
            <a:r>
              <a:rPr lang="it-IT" sz="1200" i="1" dirty="0" err="1">
                <a:solidFill>
                  <a:schemeClr val="bg1"/>
                </a:solidFill>
                <a:latin typeface="MinionPro-Regular"/>
              </a:rPr>
              <a:t>transglutaminase</a:t>
            </a:r>
            <a:r>
              <a:rPr lang="it-IT" sz="1200" i="1" dirty="0">
                <a:solidFill>
                  <a:schemeClr val="bg1"/>
                </a:solidFill>
                <a:latin typeface="MinionPro-It"/>
              </a:rPr>
              <a:t>. </a:t>
            </a:r>
            <a:r>
              <a:rPr lang="it-IT" sz="1200" i="1" dirty="0" err="1">
                <a:solidFill>
                  <a:schemeClr val="bg1"/>
                </a:solidFill>
                <a:latin typeface="MinionPro-It"/>
              </a:rPr>
              <a:t>Bioorg</a:t>
            </a:r>
            <a:r>
              <a:rPr lang="it-IT" sz="1200" i="1" dirty="0">
                <a:solidFill>
                  <a:schemeClr val="bg1"/>
                </a:solidFill>
                <a:latin typeface="MinionPro-It"/>
              </a:rPr>
              <a:t> </a:t>
            </a:r>
            <a:r>
              <a:rPr lang="it-IT" sz="1200" i="1" dirty="0" err="1">
                <a:solidFill>
                  <a:schemeClr val="bg1"/>
                </a:solidFill>
                <a:latin typeface="MinionPro-It"/>
              </a:rPr>
              <a:t>Med</a:t>
            </a:r>
            <a:r>
              <a:rPr lang="it-IT" sz="1200" i="1" dirty="0">
                <a:solidFill>
                  <a:schemeClr val="bg1"/>
                </a:solidFill>
                <a:latin typeface="MinionPro-It"/>
              </a:rPr>
              <a:t> </a:t>
            </a:r>
            <a:r>
              <a:rPr lang="it-IT" sz="1200" i="1" dirty="0" err="1">
                <a:solidFill>
                  <a:schemeClr val="bg1"/>
                </a:solidFill>
                <a:latin typeface="MinionPro-It"/>
              </a:rPr>
              <a:t>Chem</a:t>
            </a:r>
            <a:r>
              <a:rPr lang="it-IT" sz="1200" i="1" dirty="0">
                <a:solidFill>
                  <a:schemeClr val="bg1"/>
                </a:solidFill>
                <a:latin typeface="MinionPro-It"/>
              </a:rPr>
              <a:t>. </a:t>
            </a:r>
            <a:r>
              <a:rPr lang="it-IT" sz="1200" i="1" dirty="0">
                <a:solidFill>
                  <a:schemeClr val="bg1"/>
                </a:solidFill>
                <a:latin typeface="MinionPro-Regular"/>
              </a:rPr>
              <a:t>(2001) 9:3231–41</a:t>
            </a:r>
            <a:r>
              <a:rPr lang="it-IT" sz="800" dirty="0">
                <a:latin typeface="MinionPro-Regular"/>
              </a:rPr>
              <a:t>.</a:t>
            </a:r>
          </a:p>
          <a:p>
            <a:r>
              <a:rPr lang="it-IT" sz="1200" i="1" dirty="0" err="1">
                <a:solidFill>
                  <a:schemeClr val="bg1"/>
                </a:solidFill>
              </a:rPr>
              <a:t>Szondy</a:t>
            </a:r>
            <a:r>
              <a:rPr lang="it-IT" sz="1200" i="1" dirty="0">
                <a:solidFill>
                  <a:schemeClr val="bg1"/>
                </a:solidFill>
              </a:rPr>
              <a:t> Z, </a:t>
            </a:r>
            <a:r>
              <a:rPr lang="it-IT" sz="1200" i="1" dirty="0" err="1">
                <a:solidFill>
                  <a:schemeClr val="bg1"/>
                </a:solidFill>
              </a:rPr>
              <a:t>Sarang</a:t>
            </a:r>
            <a:r>
              <a:rPr lang="it-IT" sz="1200" i="1" dirty="0">
                <a:solidFill>
                  <a:schemeClr val="bg1"/>
                </a:solidFill>
              </a:rPr>
              <a:t> </a:t>
            </a:r>
            <a:r>
              <a:rPr lang="it-IT" sz="1200" i="1" dirty="0" err="1">
                <a:solidFill>
                  <a:schemeClr val="bg1"/>
                </a:solidFill>
              </a:rPr>
              <a:t>Z,Molnar</a:t>
            </a:r>
            <a:r>
              <a:rPr lang="it-IT" sz="1200" i="1" dirty="0">
                <a:solidFill>
                  <a:schemeClr val="bg1"/>
                </a:solidFill>
              </a:rPr>
              <a:t> </a:t>
            </a:r>
            <a:r>
              <a:rPr lang="it-IT" sz="1200" i="1" dirty="0" err="1">
                <a:solidFill>
                  <a:schemeClr val="bg1"/>
                </a:solidFill>
              </a:rPr>
              <a:t>P,Nemeth</a:t>
            </a:r>
            <a:r>
              <a:rPr lang="it-IT" sz="1200" i="1" dirty="0">
                <a:solidFill>
                  <a:schemeClr val="bg1"/>
                </a:solidFill>
              </a:rPr>
              <a:t> T, </a:t>
            </a:r>
            <a:r>
              <a:rPr lang="it-IT" sz="1200" i="1" dirty="0" err="1">
                <a:solidFill>
                  <a:schemeClr val="bg1"/>
                </a:solidFill>
              </a:rPr>
              <a:t>PiacentiniM,Mastroberardino</a:t>
            </a:r>
            <a:r>
              <a:rPr lang="it-IT" sz="1200" i="1" dirty="0">
                <a:solidFill>
                  <a:schemeClr val="bg1"/>
                </a:solidFill>
              </a:rPr>
              <a:t> PG, </a:t>
            </a:r>
            <a:r>
              <a:rPr lang="en-US" sz="1200" i="1" dirty="0">
                <a:solidFill>
                  <a:schemeClr val="bg1"/>
                </a:solidFill>
              </a:rPr>
              <a:t>et al. Transglutaminase 2-/- mice reveal a phagocytosis-associated crosstalk between macrophages and apoptotic cells. </a:t>
            </a:r>
            <a:r>
              <a:rPr lang="en-US" sz="1200" i="1" dirty="0" err="1">
                <a:solidFill>
                  <a:schemeClr val="bg1"/>
                </a:solidFill>
              </a:rPr>
              <a:t>Proc</a:t>
            </a:r>
            <a:r>
              <a:rPr lang="en-US" sz="1200" i="1" dirty="0">
                <a:solidFill>
                  <a:schemeClr val="bg1"/>
                </a:solidFill>
              </a:rPr>
              <a:t> Natl </a:t>
            </a:r>
            <a:r>
              <a:rPr lang="en-US" sz="1200" i="1" dirty="0" err="1">
                <a:solidFill>
                  <a:schemeClr val="bg1"/>
                </a:solidFill>
              </a:rPr>
              <a:t>Acad</a:t>
            </a:r>
            <a:r>
              <a:rPr lang="en-US" sz="1200" i="1" dirty="0">
                <a:solidFill>
                  <a:schemeClr val="bg1"/>
                </a:solidFill>
              </a:rPr>
              <a:t> </a:t>
            </a:r>
            <a:r>
              <a:rPr lang="en-US" sz="1200" i="1" dirty="0" err="1">
                <a:solidFill>
                  <a:schemeClr val="bg1"/>
                </a:solidFill>
              </a:rPr>
              <a:t>Sci</a:t>
            </a:r>
            <a:r>
              <a:rPr lang="en-US" sz="1200" i="1" dirty="0">
                <a:solidFill>
                  <a:schemeClr val="bg1"/>
                </a:solidFill>
              </a:rPr>
              <a:t> USA. (2003) </a:t>
            </a:r>
            <a:r>
              <a:rPr lang="it-IT" sz="1200" i="1" dirty="0">
                <a:solidFill>
                  <a:schemeClr val="bg1"/>
                </a:solidFill>
              </a:rPr>
              <a:t>100:7812–7. </a:t>
            </a:r>
          </a:p>
          <a:p>
            <a:r>
              <a:rPr lang="it-IT" sz="1200" i="1" dirty="0">
                <a:solidFill>
                  <a:schemeClr val="bg1"/>
                </a:solidFill>
              </a:rPr>
              <a:t>Ventura MAE, </a:t>
            </a:r>
            <a:r>
              <a:rPr lang="it-IT" sz="1200" i="1" dirty="0" err="1">
                <a:solidFill>
                  <a:schemeClr val="bg1"/>
                </a:solidFill>
              </a:rPr>
              <a:t>Sajko</a:t>
            </a:r>
            <a:r>
              <a:rPr lang="it-IT" sz="1200" i="1" dirty="0">
                <a:solidFill>
                  <a:schemeClr val="bg1"/>
                </a:solidFill>
              </a:rPr>
              <a:t> K, </a:t>
            </a:r>
            <a:r>
              <a:rPr lang="it-IT" sz="1200" i="1" dirty="0" err="1">
                <a:solidFill>
                  <a:schemeClr val="bg1"/>
                </a:solidFill>
              </a:rPr>
              <a:t>Hils</a:t>
            </a:r>
            <a:r>
              <a:rPr lang="it-IT" sz="1200" i="1" dirty="0">
                <a:solidFill>
                  <a:schemeClr val="bg1"/>
                </a:solidFill>
              </a:rPr>
              <a:t> M, </a:t>
            </a:r>
            <a:r>
              <a:rPr lang="it-IT" sz="1200" i="1" dirty="0" err="1">
                <a:solidFill>
                  <a:schemeClr val="bg1"/>
                </a:solidFill>
              </a:rPr>
              <a:t>Pasternack</a:t>
            </a:r>
            <a:r>
              <a:rPr lang="it-IT" sz="1200" i="1" dirty="0">
                <a:solidFill>
                  <a:schemeClr val="bg1"/>
                </a:solidFill>
              </a:rPr>
              <a:t> R, </a:t>
            </a:r>
            <a:r>
              <a:rPr lang="it-IT" sz="1200" i="1" dirty="0" err="1">
                <a:solidFill>
                  <a:schemeClr val="bg1"/>
                </a:solidFill>
              </a:rPr>
              <a:t>Greinwald</a:t>
            </a:r>
            <a:r>
              <a:rPr lang="it-IT" sz="1200" i="1" dirty="0">
                <a:solidFill>
                  <a:schemeClr val="bg1"/>
                </a:solidFill>
              </a:rPr>
              <a:t> R, </a:t>
            </a:r>
            <a:r>
              <a:rPr lang="it-IT" sz="1200" i="1" dirty="0" err="1">
                <a:solidFill>
                  <a:schemeClr val="bg1"/>
                </a:solidFill>
              </a:rPr>
              <a:t>Tewes</a:t>
            </a:r>
            <a:r>
              <a:rPr lang="it-IT" sz="1200" i="1" dirty="0">
                <a:solidFill>
                  <a:schemeClr val="bg1"/>
                </a:solidFill>
              </a:rPr>
              <a:t> B, </a:t>
            </a:r>
            <a:r>
              <a:rPr lang="en-US" sz="1200" i="1" dirty="0">
                <a:solidFill>
                  <a:schemeClr val="bg1"/>
                </a:solidFill>
              </a:rPr>
              <a:t>et al. Su1161 - The oral transglutaminase 2 (TG2) inhibitor Zed1227 blocks TG2 activity in a mouse model of intestinal inflammation. Gastroenterology. </a:t>
            </a:r>
            <a:r>
              <a:rPr lang="it-IT" sz="1200" i="1" dirty="0">
                <a:solidFill>
                  <a:schemeClr val="bg1"/>
                </a:solidFill>
              </a:rPr>
              <a:t>(2018) 154:S-490.</a:t>
            </a:r>
          </a:p>
        </p:txBody>
      </p:sp>
      <p:sp>
        <p:nvSpPr>
          <p:cNvPr id="5" name="Rettangolo 4"/>
          <p:cNvSpPr/>
          <p:nvPr/>
        </p:nvSpPr>
        <p:spPr>
          <a:xfrm>
            <a:off x="4030155" y="662223"/>
            <a:ext cx="716574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800" b="1" dirty="0">
                <a:solidFill>
                  <a:schemeClr val="bg1"/>
                </a:solidFill>
              </a:rPr>
              <a:t>4. INIBIZIONE DELLA </a:t>
            </a:r>
            <a:r>
              <a:rPr lang="it-IT" sz="2800" b="1" dirty="0" smtClean="0">
                <a:solidFill>
                  <a:schemeClr val="bg1"/>
                </a:solidFill>
              </a:rPr>
              <a:t>TRANGLUTAMINASI II</a:t>
            </a:r>
            <a:endParaRPr lang="it-IT" sz="2800" b="1" dirty="0">
              <a:solidFill>
                <a:schemeClr val="bg1"/>
              </a:solidFill>
            </a:endParaRPr>
          </a:p>
          <a:p>
            <a:pPr algn="ctr"/>
            <a:endParaRPr lang="it-IT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410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731231" y="866894"/>
            <a:ext cx="30780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800" b="1" dirty="0" err="1">
                <a:solidFill>
                  <a:schemeClr val="bg1"/>
                </a:solidFill>
              </a:rPr>
              <a:t>Fourth</a:t>
            </a:r>
            <a:r>
              <a:rPr lang="it-IT" sz="2800" b="1" dirty="0">
                <a:solidFill>
                  <a:schemeClr val="bg1"/>
                </a:solidFill>
              </a:rPr>
              <a:t> </a:t>
            </a:r>
            <a:r>
              <a:rPr lang="it-IT" sz="2800" b="1" dirty="0" err="1">
                <a:solidFill>
                  <a:schemeClr val="bg1"/>
                </a:solidFill>
              </a:rPr>
              <a:t>approach</a:t>
            </a:r>
            <a:endParaRPr lang="it-IT" sz="2800" b="1" dirty="0">
              <a:solidFill>
                <a:schemeClr val="bg1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-390762" y="1546162"/>
            <a:ext cx="30652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it-IT" b="1" dirty="0">
                <a:solidFill>
                  <a:schemeClr val="bg1"/>
                </a:solidFill>
              </a:rPr>
              <a:t>Si RNA </a:t>
            </a:r>
            <a:r>
              <a:rPr lang="it-IT" b="1" dirty="0" err="1">
                <a:solidFill>
                  <a:schemeClr val="bg1"/>
                </a:solidFill>
              </a:rPr>
              <a:t>based</a:t>
            </a:r>
            <a:r>
              <a:rPr lang="it-IT" b="1" dirty="0">
                <a:solidFill>
                  <a:schemeClr val="bg1"/>
                </a:solidFill>
              </a:rPr>
              <a:t> </a:t>
            </a:r>
            <a:r>
              <a:rPr lang="it-IT" b="1" dirty="0" err="1">
                <a:solidFill>
                  <a:schemeClr val="bg1"/>
                </a:solidFill>
              </a:rPr>
              <a:t>therapy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79269" y="2272937"/>
            <a:ext cx="106723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</a:rPr>
              <a:t>RNA testati in vitro che silenziano trascrizione di IL-15 ed tTG-2.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</a:rPr>
              <a:t>Si è osservata una riduzione della trascrizione di questi due target del 60% dopo 72 ore dalla somministrazione del RNA.</a:t>
            </a:r>
          </a:p>
        </p:txBody>
      </p:sp>
      <p:sp>
        <p:nvSpPr>
          <p:cNvPr id="6" name="Rettangolo 5"/>
          <p:cNvSpPr/>
          <p:nvPr/>
        </p:nvSpPr>
        <p:spPr>
          <a:xfrm>
            <a:off x="357051" y="5810739"/>
            <a:ext cx="111121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i="1" dirty="0" err="1">
                <a:solidFill>
                  <a:schemeClr val="bg1"/>
                </a:solidFill>
                <a:latin typeface="MinionPro-Regular"/>
              </a:rPr>
              <a:t>Attarwala</a:t>
            </a:r>
            <a:r>
              <a:rPr lang="it-IT" sz="1200" i="1" dirty="0">
                <a:solidFill>
                  <a:schemeClr val="bg1"/>
                </a:solidFill>
                <a:latin typeface="MinionPro-Regular"/>
              </a:rPr>
              <a:t> H, </a:t>
            </a:r>
            <a:r>
              <a:rPr lang="it-IT" sz="1200" i="1" dirty="0" err="1">
                <a:solidFill>
                  <a:schemeClr val="bg1"/>
                </a:solidFill>
                <a:latin typeface="MinionPro-Regular"/>
              </a:rPr>
              <a:t>Clausen</a:t>
            </a:r>
            <a:r>
              <a:rPr lang="it-IT" sz="1200" i="1" dirty="0">
                <a:solidFill>
                  <a:schemeClr val="bg1"/>
                </a:solidFill>
                <a:latin typeface="MinionPro-Regular"/>
              </a:rPr>
              <a:t> V, </a:t>
            </a:r>
            <a:r>
              <a:rPr lang="it-IT" sz="1200" i="1" dirty="0" err="1">
                <a:solidFill>
                  <a:schemeClr val="bg1"/>
                </a:solidFill>
                <a:latin typeface="MinionPro-Regular"/>
              </a:rPr>
              <a:t>Chaturvedi</a:t>
            </a:r>
            <a:r>
              <a:rPr lang="it-IT" sz="1200" i="1" dirty="0">
                <a:solidFill>
                  <a:schemeClr val="bg1"/>
                </a:solidFill>
                <a:latin typeface="MinionPro-Regular"/>
              </a:rPr>
              <a:t> P, </a:t>
            </a:r>
            <a:r>
              <a:rPr lang="it-IT" sz="1200" i="1" dirty="0" err="1">
                <a:solidFill>
                  <a:schemeClr val="bg1"/>
                </a:solidFill>
                <a:latin typeface="MinionPro-Regular"/>
              </a:rPr>
              <a:t>Amiji</a:t>
            </a:r>
            <a:r>
              <a:rPr lang="it-IT" sz="1200" i="1" dirty="0">
                <a:solidFill>
                  <a:schemeClr val="bg1"/>
                </a:solidFill>
                <a:latin typeface="MinionPro-Regular"/>
              </a:rPr>
              <a:t> MM. </a:t>
            </a:r>
            <a:r>
              <a:rPr lang="it-IT" sz="1200" i="1" dirty="0" err="1">
                <a:solidFill>
                  <a:schemeClr val="bg1"/>
                </a:solidFill>
                <a:latin typeface="MinionPro-Regular"/>
              </a:rPr>
              <a:t>Cosilencing</a:t>
            </a:r>
            <a:r>
              <a:rPr lang="it-IT" sz="1200" i="1" dirty="0">
                <a:solidFill>
                  <a:schemeClr val="bg1"/>
                </a:solidFill>
                <a:latin typeface="MinionPro-Regular"/>
              </a:rPr>
              <a:t> </a:t>
            </a:r>
            <a:r>
              <a:rPr lang="it-IT" sz="1200" i="1" dirty="0" err="1">
                <a:solidFill>
                  <a:schemeClr val="bg1"/>
                </a:solidFill>
                <a:latin typeface="MinionPro-Regular"/>
              </a:rPr>
              <a:t>intestinal</a:t>
            </a:r>
            <a:endParaRPr lang="it-IT" sz="1200" i="1" dirty="0">
              <a:solidFill>
                <a:schemeClr val="bg1"/>
              </a:solidFill>
              <a:latin typeface="MinionPro-Regular"/>
            </a:endParaRPr>
          </a:p>
          <a:p>
            <a:r>
              <a:rPr lang="en-US" sz="1200" i="1" dirty="0">
                <a:solidFill>
                  <a:schemeClr val="bg1"/>
                </a:solidFill>
                <a:latin typeface="MinionPro-Regular"/>
              </a:rPr>
              <a:t>transglutaminase-2 and interleukin-15 using gelatin-based nanoparticles</a:t>
            </a:r>
          </a:p>
          <a:p>
            <a:r>
              <a:rPr lang="en-US" sz="1200" i="1" dirty="0">
                <a:solidFill>
                  <a:schemeClr val="bg1"/>
                </a:solidFill>
                <a:latin typeface="MinionPro-Regular"/>
              </a:rPr>
              <a:t>in an </a:t>
            </a:r>
            <a:r>
              <a:rPr lang="en-US" sz="1200" i="1" dirty="0">
                <a:solidFill>
                  <a:schemeClr val="bg1"/>
                </a:solidFill>
                <a:latin typeface="MinionPro-It"/>
              </a:rPr>
              <a:t>in vitro </a:t>
            </a:r>
            <a:r>
              <a:rPr lang="en-US" sz="1200" i="1" dirty="0">
                <a:solidFill>
                  <a:schemeClr val="bg1"/>
                </a:solidFill>
                <a:latin typeface="MinionPro-Regular"/>
              </a:rPr>
              <a:t>model of celiac disease</a:t>
            </a:r>
            <a:r>
              <a:rPr lang="en-US" sz="1200" i="1" dirty="0">
                <a:solidFill>
                  <a:schemeClr val="bg1"/>
                </a:solidFill>
                <a:latin typeface="MinionPro-It"/>
              </a:rPr>
              <a:t>. </a:t>
            </a:r>
            <a:r>
              <a:rPr lang="en-US" sz="1200" i="1" dirty="0" err="1">
                <a:solidFill>
                  <a:schemeClr val="bg1"/>
                </a:solidFill>
                <a:latin typeface="MinionPro-It"/>
              </a:rPr>
              <a:t>Mol</a:t>
            </a:r>
            <a:r>
              <a:rPr lang="en-US" sz="1200" i="1" dirty="0">
                <a:solidFill>
                  <a:schemeClr val="bg1"/>
                </a:solidFill>
                <a:latin typeface="MinionPro-It"/>
              </a:rPr>
              <a:t> Pharm. </a:t>
            </a:r>
            <a:r>
              <a:rPr lang="en-US" sz="1200" i="1" dirty="0">
                <a:solidFill>
                  <a:schemeClr val="bg1"/>
                </a:solidFill>
                <a:latin typeface="MinionPro-Regular"/>
              </a:rPr>
              <a:t>(2017) 14:3036–44.</a:t>
            </a:r>
            <a:endParaRPr lang="it-IT" sz="3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783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7576781" y="609991"/>
            <a:ext cx="27126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</a:rPr>
              <a:t>Malattia celiaca</a:t>
            </a:r>
            <a:endParaRPr lang="it-IT" sz="2400" b="1" dirty="0">
              <a:solidFill>
                <a:schemeClr val="bg1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85057" y="5067610"/>
            <a:ext cx="1160417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i="1" dirty="0" err="1">
                <a:solidFill>
                  <a:schemeClr val="bg1"/>
                </a:solidFill>
              </a:rPr>
              <a:t>Singh</a:t>
            </a:r>
            <a:r>
              <a:rPr lang="it-IT" sz="1200" i="1" dirty="0">
                <a:solidFill>
                  <a:schemeClr val="bg1"/>
                </a:solidFill>
              </a:rPr>
              <a:t> P, </a:t>
            </a:r>
            <a:r>
              <a:rPr lang="it-IT" sz="1200" i="1" dirty="0" err="1">
                <a:solidFill>
                  <a:schemeClr val="bg1"/>
                </a:solidFill>
              </a:rPr>
              <a:t>Arora</a:t>
            </a:r>
            <a:r>
              <a:rPr lang="it-IT" sz="1200" i="1" dirty="0">
                <a:solidFill>
                  <a:schemeClr val="bg1"/>
                </a:solidFill>
              </a:rPr>
              <a:t> A, </a:t>
            </a:r>
            <a:r>
              <a:rPr lang="it-IT" sz="1200" i="1" dirty="0" err="1">
                <a:solidFill>
                  <a:schemeClr val="bg1"/>
                </a:solidFill>
              </a:rPr>
              <a:t>Strand</a:t>
            </a:r>
            <a:r>
              <a:rPr lang="it-IT" sz="1200" i="1" dirty="0">
                <a:solidFill>
                  <a:schemeClr val="bg1"/>
                </a:solidFill>
              </a:rPr>
              <a:t> TA, </a:t>
            </a:r>
            <a:r>
              <a:rPr lang="it-IT" sz="1200" i="1" dirty="0" err="1">
                <a:solidFill>
                  <a:schemeClr val="bg1"/>
                </a:solidFill>
              </a:rPr>
              <a:t>Leffler</a:t>
            </a:r>
            <a:r>
              <a:rPr lang="it-IT" sz="1200" i="1" dirty="0">
                <a:solidFill>
                  <a:schemeClr val="bg1"/>
                </a:solidFill>
              </a:rPr>
              <a:t> DA, </a:t>
            </a:r>
            <a:r>
              <a:rPr lang="it-IT" sz="1200" i="1" dirty="0" err="1">
                <a:solidFill>
                  <a:schemeClr val="bg1"/>
                </a:solidFill>
              </a:rPr>
              <a:t>Catassi</a:t>
            </a:r>
            <a:r>
              <a:rPr lang="it-IT" sz="1200" i="1" dirty="0">
                <a:solidFill>
                  <a:schemeClr val="bg1"/>
                </a:solidFill>
              </a:rPr>
              <a:t> C, Green PH, Kelly CP, </a:t>
            </a:r>
            <a:r>
              <a:rPr lang="it-IT" sz="1200" i="1" dirty="0" err="1">
                <a:solidFill>
                  <a:schemeClr val="bg1"/>
                </a:solidFill>
              </a:rPr>
              <a:t>Ahuja</a:t>
            </a:r>
            <a:r>
              <a:rPr lang="it-IT" sz="1200" i="1" dirty="0">
                <a:solidFill>
                  <a:schemeClr val="bg1"/>
                </a:solidFill>
              </a:rPr>
              <a:t> V, </a:t>
            </a:r>
            <a:r>
              <a:rPr lang="it-IT" sz="1200" i="1" dirty="0" err="1">
                <a:solidFill>
                  <a:schemeClr val="bg1"/>
                </a:solidFill>
              </a:rPr>
              <a:t>Makharia</a:t>
            </a:r>
            <a:r>
              <a:rPr lang="it-IT" sz="1200" i="1" dirty="0">
                <a:solidFill>
                  <a:schemeClr val="bg1"/>
                </a:solidFill>
              </a:rPr>
              <a:t> GK. Global </a:t>
            </a:r>
            <a:r>
              <a:rPr lang="it-IT" sz="1200" i="1" dirty="0" err="1">
                <a:solidFill>
                  <a:schemeClr val="bg1"/>
                </a:solidFill>
              </a:rPr>
              <a:t>prevalence</a:t>
            </a:r>
            <a:r>
              <a:rPr lang="it-IT" sz="1200" i="1" dirty="0">
                <a:solidFill>
                  <a:schemeClr val="bg1"/>
                </a:solidFill>
              </a:rPr>
              <a:t> </a:t>
            </a:r>
            <a:r>
              <a:rPr lang="it-IT" sz="1200" i="1" dirty="0" err="1">
                <a:solidFill>
                  <a:schemeClr val="bg1"/>
                </a:solidFill>
              </a:rPr>
              <a:t>of</a:t>
            </a:r>
            <a:r>
              <a:rPr lang="it-IT" sz="1200" i="1" dirty="0">
                <a:solidFill>
                  <a:schemeClr val="bg1"/>
                </a:solidFill>
              </a:rPr>
              <a:t> </a:t>
            </a:r>
            <a:r>
              <a:rPr lang="it-IT" sz="1200" i="1" dirty="0" err="1">
                <a:solidFill>
                  <a:schemeClr val="bg1"/>
                </a:solidFill>
              </a:rPr>
              <a:t>celiac</a:t>
            </a:r>
            <a:r>
              <a:rPr lang="it-IT" sz="1200" i="1" dirty="0">
                <a:solidFill>
                  <a:schemeClr val="bg1"/>
                </a:solidFill>
              </a:rPr>
              <a:t> </a:t>
            </a:r>
            <a:r>
              <a:rPr lang="it-IT" sz="1200" i="1" dirty="0" err="1">
                <a:solidFill>
                  <a:schemeClr val="bg1"/>
                </a:solidFill>
              </a:rPr>
              <a:t>disease</a:t>
            </a:r>
            <a:r>
              <a:rPr lang="it-IT" sz="1200" i="1" dirty="0">
                <a:solidFill>
                  <a:schemeClr val="bg1"/>
                </a:solidFill>
              </a:rPr>
              <a:t>: </a:t>
            </a:r>
            <a:r>
              <a:rPr lang="it-IT" sz="1200" i="1" dirty="0" err="1">
                <a:solidFill>
                  <a:schemeClr val="bg1"/>
                </a:solidFill>
              </a:rPr>
              <a:t>systematic</a:t>
            </a:r>
            <a:r>
              <a:rPr lang="it-IT" sz="1200" i="1" dirty="0">
                <a:solidFill>
                  <a:schemeClr val="bg1"/>
                </a:solidFill>
              </a:rPr>
              <a:t> </a:t>
            </a:r>
            <a:r>
              <a:rPr lang="it-IT" sz="1200" i="1" dirty="0" err="1">
                <a:solidFill>
                  <a:schemeClr val="bg1"/>
                </a:solidFill>
              </a:rPr>
              <a:t>review</a:t>
            </a:r>
            <a:r>
              <a:rPr lang="it-IT" sz="1200" i="1" dirty="0">
                <a:solidFill>
                  <a:schemeClr val="bg1"/>
                </a:solidFill>
              </a:rPr>
              <a:t> and </a:t>
            </a:r>
            <a:r>
              <a:rPr lang="it-IT" sz="1200" i="1" dirty="0" err="1">
                <a:solidFill>
                  <a:schemeClr val="bg1"/>
                </a:solidFill>
              </a:rPr>
              <a:t>meta-analysis</a:t>
            </a:r>
            <a:r>
              <a:rPr lang="it-IT" sz="1200" i="1" dirty="0">
                <a:solidFill>
                  <a:schemeClr val="bg1"/>
                </a:solidFill>
              </a:rPr>
              <a:t>. </a:t>
            </a:r>
            <a:r>
              <a:rPr lang="it-IT" sz="1200" i="1" dirty="0" err="1">
                <a:solidFill>
                  <a:schemeClr val="bg1"/>
                </a:solidFill>
              </a:rPr>
              <a:t>Clin</a:t>
            </a:r>
            <a:r>
              <a:rPr lang="it-IT" sz="1200" i="1" dirty="0">
                <a:solidFill>
                  <a:schemeClr val="bg1"/>
                </a:solidFill>
              </a:rPr>
              <a:t> </a:t>
            </a:r>
            <a:r>
              <a:rPr lang="it-IT" sz="1200" i="1" dirty="0" err="1">
                <a:solidFill>
                  <a:schemeClr val="bg1"/>
                </a:solidFill>
              </a:rPr>
              <a:t>Gastroenterol</a:t>
            </a:r>
            <a:r>
              <a:rPr lang="it-IT" sz="1200" i="1" dirty="0">
                <a:solidFill>
                  <a:schemeClr val="bg1"/>
                </a:solidFill>
              </a:rPr>
              <a:t> </a:t>
            </a:r>
            <a:r>
              <a:rPr lang="it-IT" sz="1200" i="1" dirty="0" err="1">
                <a:solidFill>
                  <a:schemeClr val="bg1"/>
                </a:solidFill>
              </a:rPr>
              <a:t>Hepatol</a:t>
            </a:r>
            <a:r>
              <a:rPr lang="it-IT" sz="1200" i="1" dirty="0">
                <a:solidFill>
                  <a:schemeClr val="bg1"/>
                </a:solidFill>
              </a:rPr>
              <a:t> 2018:823–836.</a:t>
            </a:r>
          </a:p>
          <a:p>
            <a:endParaRPr lang="it-IT" sz="1200" i="1" dirty="0">
              <a:solidFill>
                <a:schemeClr val="bg1"/>
              </a:solidFill>
            </a:endParaRPr>
          </a:p>
          <a:p>
            <a:r>
              <a:rPr lang="it-IT" sz="1200" i="1" dirty="0">
                <a:solidFill>
                  <a:schemeClr val="bg1"/>
                </a:solidFill>
                <a:hlinkClick r:id="rId2"/>
              </a:rPr>
              <a:t>Altobelli E</a:t>
            </a:r>
            <a:r>
              <a:rPr lang="it-IT" sz="1200" i="1" dirty="0">
                <a:solidFill>
                  <a:schemeClr val="bg1"/>
                </a:solidFill>
              </a:rPr>
              <a:t>, </a:t>
            </a:r>
            <a:r>
              <a:rPr lang="it-IT" sz="1200" i="1" dirty="0" err="1">
                <a:solidFill>
                  <a:schemeClr val="bg1"/>
                </a:solidFill>
                <a:hlinkClick r:id="rId3"/>
              </a:rPr>
              <a:t>Paduano</a:t>
            </a:r>
            <a:r>
              <a:rPr lang="it-IT" sz="1200" i="1" dirty="0">
                <a:solidFill>
                  <a:schemeClr val="bg1"/>
                </a:solidFill>
                <a:hlinkClick r:id="rId3"/>
              </a:rPr>
              <a:t> R</a:t>
            </a:r>
            <a:r>
              <a:rPr lang="it-IT" sz="1200" i="1" dirty="0">
                <a:solidFill>
                  <a:schemeClr val="bg1"/>
                </a:solidFill>
              </a:rPr>
              <a:t>, </a:t>
            </a:r>
            <a:r>
              <a:rPr lang="it-IT" sz="1200" i="1" dirty="0" err="1">
                <a:solidFill>
                  <a:schemeClr val="bg1"/>
                </a:solidFill>
                <a:hlinkClick r:id="rId4"/>
              </a:rPr>
              <a:t>Petrocelli</a:t>
            </a:r>
            <a:r>
              <a:rPr lang="it-IT" sz="1200" i="1" dirty="0">
                <a:solidFill>
                  <a:schemeClr val="bg1"/>
                </a:solidFill>
                <a:hlinkClick r:id="rId4"/>
              </a:rPr>
              <a:t> R</a:t>
            </a:r>
            <a:r>
              <a:rPr lang="it-IT" sz="1200" i="1" dirty="0">
                <a:solidFill>
                  <a:schemeClr val="bg1"/>
                </a:solidFill>
              </a:rPr>
              <a:t>, </a:t>
            </a:r>
            <a:r>
              <a:rPr lang="it-IT" sz="1200" i="1" dirty="0">
                <a:solidFill>
                  <a:schemeClr val="bg1"/>
                </a:solidFill>
                <a:hlinkClick r:id="rId5"/>
              </a:rPr>
              <a:t>Di Orio F</a:t>
            </a:r>
            <a:r>
              <a:rPr lang="it-IT" sz="1200" i="1" dirty="0">
                <a:solidFill>
                  <a:schemeClr val="bg1"/>
                </a:solidFill>
              </a:rPr>
              <a:t>. </a:t>
            </a:r>
            <a:r>
              <a:rPr lang="en-US" sz="1200" i="1" dirty="0">
                <a:solidFill>
                  <a:schemeClr val="bg1"/>
                </a:solidFill>
              </a:rPr>
              <a:t>Burden of celiac disease in Europe: a review of its childhood and adulthood prevalence and incidence as of September 2014. </a:t>
            </a:r>
            <a:r>
              <a:rPr lang="de-DE" sz="1200" i="1" dirty="0">
                <a:solidFill>
                  <a:schemeClr val="bg1"/>
                </a:solidFill>
                <a:hlinkClick r:id="rId6" tooltip="Annali di igiene : medicina preventiva e di comunita."/>
              </a:rPr>
              <a:t>Ann </a:t>
            </a:r>
            <a:r>
              <a:rPr lang="de-DE" sz="1200" i="1" dirty="0" err="1">
                <a:solidFill>
                  <a:schemeClr val="bg1"/>
                </a:solidFill>
                <a:hlinkClick r:id="rId6" tooltip="Annali di igiene : medicina preventiva e di comunita."/>
              </a:rPr>
              <a:t>Ig</a:t>
            </a:r>
            <a:r>
              <a:rPr lang="de-DE" sz="1200" i="1" dirty="0">
                <a:solidFill>
                  <a:schemeClr val="bg1"/>
                </a:solidFill>
                <a:hlinkClick r:id="rId6" tooltip="Annali di igiene : medicina preventiva e di comunita."/>
              </a:rPr>
              <a:t>.</a:t>
            </a:r>
            <a:r>
              <a:rPr lang="de-DE" sz="1200" i="1" dirty="0">
                <a:solidFill>
                  <a:schemeClr val="bg1"/>
                </a:solidFill>
              </a:rPr>
              <a:t> 2014 Nov-Dec;26(6):485-98.</a:t>
            </a:r>
          </a:p>
          <a:p>
            <a:endParaRPr lang="de-DE" sz="1200" i="1" dirty="0">
              <a:solidFill>
                <a:schemeClr val="bg1"/>
              </a:solidFill>
            </a:endParaRPr>
          </a:p>
          <a:p>
            <a:r>
              <a:rPr lang="en-US" sz="1200" i="1" dirty="0">
                <a:solidFill>
                  <a:schemeClr val="bg1"/>
                </a:solidFill>
              </a:rPr>
              <a:t>Rubio-Tapia A, Hill ID, Kelly CP, Calderwood AH, Murray JA. ACG clinical guidelines: diagnosis and management of celiac disease. Am J </a:t>
            </a:r>
            <a:r>
              <a:rPr lang="en-US" sz="1200" i="1" dirty="0" err="1">
                <a:solidFill>
                  <a:schemeClr val="bg1"/>
                </a:solidFill>
              </a:rPr>
              <a:t>Gastroenterol</a:t>
            </a:r>
            <a:r>
              <a:rPr lang="en-US" sz="1200" i="1" dirty="0">
                <a:solidFill>
                  <a:schemeClr val="bg1"/>
                </a:solidFill>
              </a:rPr>
              <a:t> 2013; </a:t>
            </a:r>
            <a:r>
              <a:rPr lang="it-IT" sz="1200" i="1" dirty="0">
                <a:solidFill>
                  <a:schemeClr val="bg1"/>
                </a:solidFill>
              </a:rPr>
              <a:t>108:656–676</a:t>
            </a:r>
            <a:r>
              <a:rPr lang="it-IT" sz="1200" dirty="0">
                <a:solidFill>
                  <a:schemeClr val="bg1"/>
                </a:solidFill>
              </a:rPr>
              <a:t>.</a:t>
            </a:r>
          </a:p>
          <a:p>
            <a:endParaRPr lang="en-US" i="1" dirty="0"/>
          </a:p>
        </p:txBody>
      </p:sp>
      <p:sp>
        <p:nvSpPr>
          <p:cNvPr id="7" name="Rettangolo 6"/>
          <p:cNvSpPr/>
          <p:nvPr/>
        </p:nvSpPr>
        <p:spPr>
          <a:xfrm>
            <a:off x="280850" y="1933528"/>
            <a:ext cx="1175587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it-IT" dirty="0">
                <a:solidFill>
                  <a:schemeClr val="bg1"/>
                </a:solidFill>
              </a:rPr>
              <a:t>La malattia celiaca è uno tra le più comuni patologie </a:t>
            </a:r>
            <a:r>
              <a:rPr lang="it-IT" dirty="0" smtClean="0">
                <a:solidFill>
                  <a:schemeClr val="bg1"/>
                </a:solidFill>
              </a:rPr>
              <a:t>autoimmuni ed </a:t>
            </a:r>
            <a:r>
              <a:rPr lang="it-IT" dirty="0">
                <a:solidFill>
                  <a:schemeClr val="bg1"/>
                </a:solidFill>
              </a:rPr>
              <a:t>interessa circa il 1% della popolazione mondiale.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it-IT" dirty="0">
                <a:solidFill>
                  <a:schemeClr val="bg1"/>
                </a:solidFill>
              </a:rPr>
              <a:t>Incremento di incidenza e prevalenza negli ultimi 50 anni (1.3 – 39 nuove diagnosi in età adulta/100000/anno).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it-IT" dirty="0">
                <a:solidFill>
                  <a:schemeClr val="bg1"/>
                </a:solidFill>
              </a:rPr>
              <a:t>L’unico trattamento ad oggi accettato è la stretta aderenza  « </a:t>
            </a:r>
            <a:r>
              <a:rPr lang="it-IT" dirty="0" err="1">
                <a:solidFill>
                  <a:schemeClr val="bg1"/>
                </a:solidFill>
              </a:rPr>
              <a:t>lifelong</a:t>
            </a:r>
            <a:r>
              <a:rPr lang="it-IT" dirty="0">
                <a:solidFill>
                  <a:schemeClr val="bg1"/>
                </a:solidFill>
              </a:rPr>
              <a:t> »  alla </a:t>
            </a:r>
            <a:r>
              <a:rPr lang="it-IT" dirty="0" err="1">
                <a:solidFill>
                  <a:schemeClr val="bg1"/>
                </a:solidFill>
              </a:rPr>
              <a:t>gluten</a:t>
            </a:r>
            <a:r>
              <a:rPr lang="it-IT" dirty="0">
                <a:solidFill>
                  <a:schemeClr val="bg1"/>
                </a:solidFill>
              </a:rPr>
              <a:t> free </a:t>
            </a:r>
            <a:r>
              <a:rPr lang="it-IT" dirty="0" err="1">
                <a:solidFill>
                  <a:schemeClr val="bg1"/>
                </a:solidFill>
              </a:rPr>
              <a:t>diet</a:t>
            </a:r>
            <a:r>
              <a:rPr lang="it-IT" dirty="0">
                <a:solidFill>
                  <a:schemeClr val="bg1"/>
                </a:solidFill>
              </a:rPr>
              <a:t> (GFD).</a:t>
            </a:r>
          </a:p>
          <a:p>
            <a:pPr marL="457200" indent="-457200"/>
            <a:r>
              <a:rPr lang="it-IT" dirty="0">
                <a:solidFill>
                  <a:schemeClr val="bg1"/>
                </a:solidFill>
              </a:rPr>
              <a:t>	GFD spesso </a:t>
            </a:r>
            <a:r>
              <a:rPr lang="it-IT" dirty="0" smtClean="0">
                <a:solidFill>
                  <a:schemeClr val="bg1"/>
                </a:solidFill>
              </a:rPr>
              <a:t>presenta </a:t>
            </a:r>
            <a:r>
              <a:rPr lang="it-IT" dirty="0">
                <a:solidFill>
                  <a:schemeClr val="bg1"/>
                </a:solidFill>
              </a:rPr>
              <a:t>difficile aderenza con esposizione al glutine, sia volontaria che accidentale, molto frequente (30-50% dei casi</a:t>
            </a:r>
            <a:r>
              <a:rPr lang="it-IT" dirty="0" smtClean="0">
                <a:solidFill>
                  <a:schemeClr val="bg1"/>
                </a:solidFill>
              </a:rPr>
              <a:t>).</a:t>
            </a:r>
          </a:p>
          <a:p>
            <a:pPr marL="457200" indent="-457200"/>
            <a:endParaRPr lang="it-IT" dirty="0" smtClean="0">
              <a:solidFill>
                <a:schemeClr val="bg1"/>
              </a:solidFill>
            </a:endParaRPr>
          </a:p>
          <a:p>
            <a:pPr marL="457200" indent="-457200" algn="ctr"/>
            <a:r>
              <a:rPr lang="it-IT" b="1" dirty="0" smtClean="0">
                <a:solidFill>
                  <a:schemeClr val="bg1"/>
                </a:solidFill>
              </a:rPr>
              <a:t>La GFD permane come </a:t>
            </a:r>
            <a:r>
              <a:rPr lang="it-IT" b="1" dirty="0" err="1" smtClean="0">
                <a:solidFill>
                  <a:schemeClr val="bg1"/>
                </a:solidFill>
              </a:rPr>
              <a:t>gold</a:t>
            </a:r>
            <a:r>
              <a:rPr lang="it-IT" b="1" dirty="0" smtClean="0">
                <a:solidFill>
                  <a:schemeClr val="bg1"/>
                </a:solidFill>
              </a:rPr>
              <a:t> standard di terapia</a:t>
            </a:r>
            <a:endParaRPr lang="it-IT" b="1" dirty="0">
              <a:solidFill>
                <a:schemeClr val="bg1"/>
              </a:solidFill>
            </a:endParaRPr>
          </a:p>
          <a:p>
            <a:pPr marL="457200" indent="-457200">
              <a:buNone/>
            </a:pPr>
            <a:endParaRPr lang="it-I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75587" y="2701889"/>
            <a:ext cx="8316413" cy="4156111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-183795" y="1959470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/>
            <a:endParaRPr lang="it-IT" b="1" dirty="0">
              <a:solidFill>
                <a:schemeClr val="bg1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it-IT" b="1" dirty="0" smtClean="0">
                <a:solidFill>
                  <a:schemeClr val="bg1"/>
                </a:solidFill>
              </a:rPr>
              <a:t>Bloccanti HLA </a:t>
            </a:r>
            <a:endParaRPr lang="it-IT" b="1" dirty="0">
              <a:solidFill>
                <a:schemeClr val="bg1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it-IT" b="1" dirty="0" smtClean="0">
                <a:solidFill>
                  <a:schemeClr val="bg1"/>
                </a:solidFill>
              </a:rPr>
              <a:t>Inibitori delle </a:t>
            </a:r>
            <a:r>
              <a:rPr lang="it-IT" b="1" dirty="0" err="1" smtClean="0">
                <a:solidFill>
                  <a:schemeClr val="bg1"/>
                </a:solidFill>
              </a:rPr>
              <a:t>Cathepsine</a:t>
            </a:r>
            <a:r>
              <a:rPr lang="it-IT" b="1" dirty="0" smtClean="0">
                <a:solidFill>
                  <a:schemeClr val="bg1"/>
                </a:solidFill>
              </a:rPr>
              <a:t> </a:t>
            </a:r>
            <a:endParaRPr lang="it-IT" b="1" dirty="0">
              <a:solidFill>
                <a:schemeClr val="bg1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it-IT" b="1" dirty="0" smtClean="0">
                <a:solidFill>
                  <a:schemeClr val="bg1"/>
                </a:solidFill>
              </a:rPr>
              <a:t>Vaccini 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it-IT" b="1" dirty="0" smtClean="0">
                <a:solidFill>
                  <a:schemeClr val="bg1"/>
                </a:solidFill>
              </a:rPr>
              <a:t>TIMP-GLIA</a:t>
            </a:r>
            <a:endParaRPr lang="it-IT" b="1" dirty="0">
              <a:solidFill>
                <a:schemeClr val="bg1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5" name="Freccia in giù 4"/>
          <p:cNvSpPr/>
          <p:nvPr/>
        </p:nvSpPr>
        <p:spPr>
          <a:xfrm rot="16200000">
            <a:off x="5497286" y="6263040"/>
            <a:ext cx="418012" cy="7794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in giù 5"/>
          <p:cNvSpPr/>
          <p:nvPr/>
        </p:nvSpPr>
        <p:spPr>
          <a:xfrm>
            <a:off x="8543109" y="5695406"/>
            <a:ext cx="418012" cy="6456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in giù 6"/>
          <p:cNvSpPr/>
          <p:nvPr/>
        </p:nvSpPr>
        <p:spPr>
          <a:xfrm>
            <a:off x="6932023" y="4457128"/>
            <a:ext cx="418012" cy="6456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in giù 7"/>
          <p:cNvSpPr/>
          <p:nvPr/>
        </p:nvSpPr>
        <p:spPr>
          <a:xfrm rot="16200000">
            <a:off x="5194799" y="4732484"/>
            <a:ext cx="418012" cy="6456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in giù 8"/>
          <p:cNvSpPr/>
          <p:nvPr/>
        </p:nvSpPr>
        <p:spPr>
          <a:xfrm rot="1803392">
            <a:off x="10044738" y="5163533"/>
            <a:ext cx="418012" cy="6456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1510145" y="715816"/>
            <a:ext cx="104674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it-IT" sz="2800" b="1" dirty="0">
                <a:solidFill>
                  <a:schemeClr val="bg1"/>
                </a:solidFill>
              </a:rPr>
              <a:t>5. </a:t>
            </a:r>
            <a:r>
              <a:rPr lang="it-IT" sz="2800" b="1" dirty="0" smtClean="0">
                <a:solidFill>
                  <a:schemeClr val="bg1"/>
                </a:solidFill>
              </a:rPr>
              <a:t>PREVENZIONE DELL’ATTIVAZIONE DEL </a:t>
            </a:r>
          </a:p>
          <a:p>
            <a:pPr marL="342900" indent="-342900" algn="ctr"/>
            <a:r>
              <a:rPr lang="it-IT" sz="2800" b="1" dirty="0" smtClean="0">
                <a:solidFill>
                  <a:schemeClr val="bg1"/>
                </a:solidFill>
              </a:rPr>
              <a:t>SISTEMA IMMUNITARIO</a:t>
            </a:r>
            <a:endParaRPr lang="it-IT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648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1702917"/>
            <a:ext cx="114604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it-IT" b="1" dirty="0">
                <a:solidFill>
                  <a:schemeClr val="bg1"/>
                </a:solidFill>
              </a:rPr>
              <a:t>HLA </a:t>
            </a:r>
            <a:r>
              <a:rPr lang="it-IT" b="1" dirty="0" err="1">
                <a:solidFill>
                  <a:schemeClr val="bg1"/>
                </a:solidFill>
              </a:rPr>
              <a:t>blokers</a:t>
            </a:r>
            <a:endParaRPr lang="it-IT" dirty="0">
              <a:solidFill>
                <a:schemeClr val="bg1"/>
              </a:solidFill>
            </a:endParaRPr>
          </a:p>
          <a:p>
            <a:pPr lvl="1"/>
            <a:r>
              <a:rPr lang="it-IT" dirty="0">
                <a:solidFill>
                  <a:schemeClr val="bg1"/>
                </a:solidFill>
              </a:rPr>
              <a:t>Peptidi ciclici strutturalmente simili alla gliadina che competono con essa per il legame con HLA-DQ2. Non hanno dimostrato di ridurre l’attivazione delle cellule T</a:t>
            </a:r>
          </a:p>
        </p:txBody>
      </p:sp>
      <p:sp>
        <p:nvSpPr>
          <p:cNvPr id="3" name="Rettangolo 2"/>
          <p:cNvSpPr/>
          <p:nvPr/>
        </p:nvSpPr>
        <p:spPr>
          <a:xfrm>
            <a:off x="3703770" y="579511"/>
            <a:ext cx="819728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>
                <a:solidFill>
                  <a:schemeClr val="bg1"/>
                </a:solidFill>
              </a:rPr>
              <a:t>5. PREVENZIONE DELL’ATTIVAZIONE DEL SISTEMA </a:t>
            </a:r>
            <a:r>
              <a:rPr lang="it-IT" sz="2800" b="1" dirty="0" smtClean="0">
                <a:solidFill>
                  <a:schemeClr val="bg1"/>
                </a:solidFill>
              </a:rPr>
              <a:t>IMMUNITARIO</a:t>
            </a:r>
            <a:endParaRPr lang="it-IT" sz="2800" b="1" dirty="0">
              <a:solidFill>
                <a:schemeClr val="bg1"/>
              </a:solidFill>
            </a:endParaRPr>
          </a:p>
          <a:p>
            <a:pPr algn="ctr"/>
            <a:endParaRPr lang="it-IT" sz="2800" b="1" dirty="0">
              <a:solidFill>
                <a:schemeClr val="bg1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86047" y="5719423"/>
            <a:ext cx="11887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i="1" dirty="0" err="1">
                <a:solidFill>
                  <a:schemeClr val="bg1"/>
                </a:solidFill>
                <a:latin typeface="MinionPro-It"/>
              </a:rPr>
              <a:t>Xia</a:t>
            </a:r>
            <a:r>
              <a:rPr lang="it-IT" sz="1200" i="1" dirty="0">
                <a:solidFill>
                  <a:schemeClr val="bg1"/>
                </a:solidFill>
                <a:latin typeface="MinionPro-It"/>
              </a:rPr>
              <a:t> J, </a:t>
            </a:r>
            <a:r>
              <a:rPr lang="it-IT" sz="1200" i="1" dirty="0" err="1">
                <a:solidFill>
                  <a:schemeClr val="bg1"/>
                </a:solidFill>
                <a:latin typeface="MinionPro-It"/>
              </a:rPr>
              <a:t>Bergseng</a:t>
            </a:r>
            <a:r>
              <a:rPr lang="it-IT" sz="1200" i="1" dirty="0">
                <a:solidFill>
                  <a:schemeClr val="bg1"/>
                </a:solidFill>
                <a:latin typeface="MinionPro-It"/>
              </a:rPr>
              <a:t> E, </a:t>
            </a:r>
            <a:r>
              <a:rPr lang="it-IT" sz="1200" i="1" dirty="0" err="1">
                <a:solidFill>
                  <a:schemeClr val="bg1"/>
                </a:solidFill>
                <a:latin typeface="MinionPro-It"/>
              </a:rPr>
              <a:t>Fleckenstein</a:t>
            </a:r>
            <a:r>
              <a:rPr lang="it-IT" sz="1200" i="1" dirty="0">
                <a:solidFill>
                  <a:schemeClr val="bg1"/>
                </a:solidFill>
                <a:latin typeface="MinionPro-It"/>
              </a:rPr>
              <a:t> B, </a:t>
            </a:r>
            <a:r>
              <a:rPr lang="it-IT" sz="1200" i="1" dirty="0" err="1">
                <a:solidFill>
                  <a:schemeClr val="bg1"/>
                </a:solidFill>
                <a:latin typeface="MinionPro-It"/>
              </a:rPr>
              <a:t>Siegel</a:t>
            </a:r>
            <a:r>
              <a:rPr lang="it-IT" sz="1200" i="1" dirty="0">
                <a:solidFill>
                  <a:schemeClr val="bg1"/>
                </a:solidFill>
                <a:latin typeface="MinionPro-It"/>
              </a:rPr>
              <a:t> M, </a:t>
            </a:r>
            <a:r>
              <a:rPr lang="it-IT" sz="1200" i="1" dirty="0" err="1">
                <a:solidFill>
                  <a:schemeClr val="bg1"/>
                </a:solidFill>
                <a:latin typeface="MinionPro-It"/>
              </a:rPr>
              <a:t>Kim</a:t>
            </a:r>
            <a:r>
              <a:rPr lang="it-IT" sz="1200" i="1" dirty="0">
                <a:solidFill>
                  <a:schemeClr val="bg1"/>
                </a:solidFill>
                <a:latin typeface="MinionPro-It"/>
              </a:rPr>
              <a:t> C-Y, </a:t>
            </a:r>
            <a:r>
              <a:rPr lang="it-IT" sz="1200" i="1" dirty="0" err="1">
                <a:solidFill>
                  <a:schemeClr val="bg1"/>
                </a:solidFill>
                <a:latin typeface="MinionPro-It"/>
              </a:rPr>
              <a:t>Khosla</a:t>
            </a:r>
            <a:r>
              <a:rPr lang="it-IT" sz="1200" i="1" dirty="0">
                <a:solidFill>
                  <a:schemeClr val="bg1"/>
                </a:solidFill>
                <a:latin typeface="MinionPro-It"/>
              </a:rPr>
              <a:t> C, et al. </a:t>
            </a:r>
            <a:r>
              <a:rPr lang="en-US" sz="1200" i="1" dirty="0">
                <a:solidFill>
                  <a:schemeClr val="bg1"/>
                </a:solidFill>
                <a:latin typeface="MinionPro-It"/>
              </a:rPr>
              <a:t>Cyclic and dimeric gluten peptide analogues inhibiting DQ2-mediated antigen presentation in celiac disease. </a:t>
            </a:r>
            <a:r>
              <a:rPr lang="en-US" sz="1200" i="1" dirty="0" err="1">
                <a:solidFill>
                  <a:schemeClr val="bg1"/>
                </a:solidFill>
                <a:latin typeface="MinionPro-It"/>
              </a:rPr>
              <a:t>Bioorg</a:t>
            </a:r>
            <a:r>
              <a:rPr lang="en-US" sz="1200" i="1" dirty="0">
                <a:solidFill>
                  <a:schemeClr val="bg1"/>
                </a:solidFill>
                <a:latin typeface="MinionPro-It"/>
              </a:rPr>
              <a:t> Med Chem. (2007) 15:6565–73.</a:t>
            </a:r>
          </a:p>
          <a:p>
            <a:r>
              <a:rPr lang="it-IT" sz="1200" i="1" dirty="0">
                <a:solidFill>
                  <a:schemeClr val="bg1"/>
                </a:solidFill>
                <a:latin typeface="MinionPro-It"/>
              </a:rPr>
              <a:t>Wilkinson </a:t>
            </a:r>
            <a:r>
              <a:rPr lang="it-IT" sz="1200" i="1" dirty="0" err="1">
                <a:solidFill>
                  <a:schemeClr val="bg1"/>
                </a:solidFill>
                <a:latin typeface="MinionPro-It"/>
              </a:rPr>
              <a:t>RDA,Williams</a:t>
            </a:r>
            <a:r>
              <a:rPr lang="it-IT" sz="1200" i="1" dirty="0">
                <a:solidFill>
                  <a:schemeClr val="bg1"/>
                </a:solidFill>
                <a:latin typeface="MinionPro-It"/>
              </a:rPr>
              <a:t> R, Scott CJ, </a:t>
            </a:r>
            <a:r>
              <a:rPr lang="it-IT" sz="1200" i="1" dirty="0" err="1">
                <a:solidFill>
                  <a:schemeClr val="bg1"/>
                </a:solidFill>
                <a:latin typeface="MinionPro-It"/>
              </a:rPr>
              <a:t>Burden</a:t>
            </a:r>
            <a:r>
              <a:rPr lang="it-IT" sz="1200" i="1" dirty="0">
                <a:solidFill>
                  <a:schemeClr val="bg1"/>
                </a:solidFill>
                <a:latin typeface="MinionPro-It"/>
              </a:rPr>
              <a:t> RE. </a:t>
            </a:r>
            <a:r>
              <a:rPr lang="it-IT" sz="1200" i="1" dirty="0" err="1">
                <a:solidFill>
                  <a:schemeClr val="bg1"/>
                </a:solidFill>
                <a:latin typeface="MinionPro-It"/>
              </a:rPr>
              <a:t>Cathepsin</a:t>
            </a:r>
            <a:r>
              <a:rPr lang="it-IT" sz="1200" i="1" dirty="0">
                <a:solidFill>
                  <a:schemeClr val="bg1"/>
                </a:solidFill>
                <a:latin typeface="MinionPro-It"/>
              </a:rPr>
              <a:t> S: </a:t>
            </a:r>
            <a:r>
              <a:rPr lang="it-IT" sz="1200" i="1" dirty="0" err="1">
                <a:solidFill>
                  <a:schemeClr val="bg1"/>
                </a:solidFill>
                <a:latin typeface="MinionPro-It"/>
              </a:rPr>
              <a:t>therapeutic</a:t>
            </a:r>
            <a:r>
              <a:rPr lang="it-IT" sz="1200" i="1" dirty="0">
                <a:solidFill>
                  <a:schemeClr val="bg1"/>
                </a:solidFill>
                <a:latin typeface="MinionPro-It"/>
              </a:rPr>
              <a:t>, </a:t>
            </a:r>
            <a:r>
              <a:rPr lang="en-US" sz="1200" i="1" dirty="0">
                <a:solidFill>
                  <a:schemeClr val="bg1"/>
                </a:solidFill>
                <a:latin typeface="MinionPro-It"/>
              </a:rPr>
              <a:t>diagnostic, and prognostic potential. </a:t>
            </a:r>
            <a:r>
              <a:rPr lang="en-US" sz="1200" i="1" dirty="0" err="1">
                <a:solidFill>
                  <a:schemeClr val="bg1"/>
                </a:solidFill>
                <a:latin typeface="MinionPro-It"/>
              </a:rPr>
              <a:t>Biol</a:t>
            </a:r>
            <a:r>
              <a:rPr lang="en-US" sz="1200" i="1" dirty="0">
                <a:solidFill>
                  <a:schemeClr val="bg1"/>
                </a:solidFill>
                <a:latin typeface="MinionPro-It"/>
              </a:rPr>
              <a:t> Chem. (2015) 396:867–82.</a:t>
            </a:r>
          </a:p>
          <a:p>
            <a:r>
              <a:rPr lang="de-DE" sz="1200" i="1" dirty="0" err="1">
                <a:solidFill>
                  <a:schemeClr val="bg1"/>
                </a:solidFill>
                <a:latin typeface="MinionPro-It"/>
              </a:rPr>
              <a:t>Theron</a:t>
            </a:r>
            <a:r>
              <a:rPr lang="de-DE" sz="1200" i="1" dirty="0">
                <a:solidFill>
                  <a:schemeClr val="bg1"/>
                </a:solidFill>
                <a:latin typeface="MinionPro-It"/>
              </a:rPr>
              <a:t> M, Bentley D, Nagel S, Manchester M, Gerg M, Schindler T, et al. </a:t>
            </a:r>
            <a:r>
              <a:rPr lang="en-US" sz="1200" i="1" dirty="0" err="1">
                <a:solidFill>
                  <a:schemeClr val="bg1"/>
                </a:solidFill>
                <a:latin typeface="MinionPro-It"/>
              </a:rPr>
              <a:t>Pharmacodynamic</a:t>
            </a:r>
            <a:r>
              <a:rPr lang="en-US" sz="1200" i="1" dirty="0">
                <a:solidFill>
                  <a:schemeClr val="bg1"/>
                </a:solidFill>
                <a:latin typeface="MinionPro-It"/>
              </a:rPr>
              <a:t> monitoring of RO5459072, a small molecule inhibitor of</a:t>
            </a:r>
          </a:p>
          <a:p>
            <a:r>
              <a:rPr lang="it-IT" sz="1200" i="1" dirty="0" err="1">
                <a:solidFill>
                  <a:schemeClr val="bg1"/>
                </a:solidFill>
                <a:latin typeface="MinionPro-It"/>
              </a:rPr>
              <a:t>cathepsin</a:t>
            </a:r>
            <a:r>
              <a:rPr lang="it-IT" sz="1200" i="1" dirty="0">
                <a:solidFill>
                  <a:schemeClr val="bg1"/>
                </a:solidFill>
                <a:latin typeface="MinionPro-It"/>
              </a:rPr>
              <a:t> S. Front </a:t>
            </a:r>
            <a:r>
              <a:rPr lang="it-IT" sz="1200" i="1" dirty="0" err="1">
                <a:solidFill>
                  <a:schemeClr val="bg1"/>
                </a:solidFill>
                <a:latin typeface="MinionPro-It"/>
              </a:rPr>
              <a:t>Immunol</a:t>
            </a:r>
            <a:r>
              <a:rPr lang="it-IT" sz="1200" i="1" dirty="0">
                <a:solidFill>
                  <a:schemeClr val="bg1"/>
                </a:solidFill>
                <a:latin typeface="MinionPro-It"/>
              </a:rPr>
              <a:t>. (2017) 8:806. </a:t>
            </a:r>
          </a:p>
        </p:txBody>
      </p:sp>
      <p:sp>
        <p:nvSpPr>
          <p:cNvPr id="5" name="Rettangolo 4"/>
          <p:cNvSpPr/>
          <p:nvPr/>
        </p:nvSpPr>
        <p:spPr>
          <a:xfrm>
            <a:off x="505837" y="3318767"/>
            <a:ext cx="109546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Inibitori della </a:t>
            </a:r>
            <a:r>
              <a:rPr lang="it-IT" b="1" dirty="0" err="1">
                <a:solidFill>
                  <a:schemeClr val="bg1"/>
                </a:solidFill>
              </a:rPr>
              <a:t>catepsina</a:t>
            </a:r>
            <a:r>
              <a:rPr lang="it-IT" b="1" dirty="0">
                <a:solidFill>
                  <a:schemeClr val="bg1"/>
                </a:solidFill>
              </a:rPr>
              <a:t> – RG7625</a:t>
            </a:r>
          </a:p>
          <a:p>
            <a:r>
              <a:rPr lang="it-IT" dirty="0">
                <a:solidFill>
                  <a:schemeClr val="bg1"/>
                </a:solidFill>
              </a:rPr>
              <a:t>La </a:t>
            </a:r>
            <a:r>
              <a:rPr lang="it-IT" dirty="0" err="1">
                <a:solidFill>
                  <a:schemeClr val="bg1"/>
                </a:solidFill>
              </a:rPr>
              <a:t>Catepsina</a:t>
            </a:r>
            <a:r>
              <a:rPr lang="it-IT" dirty="0">
                <a:solidFill>
                  <a:schemeClr val="bg1"/>
                </a:solidFill>
              </a:rPr>
              <a:t> S presente nelle APC media la proteolisi di proteine che intervengono nei processi di «</a:t>
            </a:r>
            <a:r>
              <a:rPr lang="it-IT" dirty="0" err="1">
                <a:solidFill>
                  <a:schemeClr val="bg1"/>
                </a:solidFill>
              </a:rPr>
              <a:t>loading</a:t>
            </a:r>
            <a:r>
              <a:rPr lang="it-IT" dirty="0">
                <a:solidFill>
                  <a:schemeClr val="bg1"/>
                </a:solidFill>
              </a:rPr>
              <a:t>» di antigeni sulle molecole di HLA.</a:t>
            </a:r>
          </a:p>
          <a:p>
            <a:r>
              <a:rPr lang="it-IT" dirty="0">
                <a:solidFill>
                  <a:schemeClr val="bg1"/>
                </a:solidFill>
              </a:rPr>
              <a:t>L’inibizione determina la mancata maturazione di MHC classe II.</a:t>
            </a:r>
          </a:p>
          <a:p>
            <a:r>
              <a:rPr lang="it-IT" dirty="0">
                <a:solidFill>
                  <a:schemeClr val="bg1"/>
                </a:solidFill>
              </a:rPr>
              <a:t>E’ stato condotto uno studio, di cui si attendono i risultati della fase 1.</a:t>
            </a:r>
            <a:endParaRPr lang="it-IT" b="1" dirty="0">
              <a:solidFill>
                <a:schemeClr val="bg1"/>
              </a:solidFill>
            </a:endParaRP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00792" y="1672046"/>
            <a:ext cx="10820400" cy="40494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b="1" dirty="0" smtClean="0">
                <a:solidFill>
                  <a:schemeClr val="bg1"/>
                </a:solidFill>
              </a:rPr>
              <a:t>Vaccino </a:t>
            </a:r>
            <a:r>
              <a:rPr lang="it-IT" sz="2000" b="1" dirty="0">
                <a:solidFill>
                  <a:schemeClr val="bg1"/>
                </a:solidFill>
              </a:rPr>
              <a:t>– NEXVAX2</a:t>
            </a:r>
          </a:p>
          <a:p>
            <a:endParaRPr lang="it-IT" b="1" dirty="0">
              <a:solidFill>
                <a:schemeClr val="bg1"/>
              </a:solidFill>
            </a:endParaRPr>
          </a:p>
          <a:p>
            <a:r>
              <a:rPr lang="it-IT" sz="2000" b="1" dirty="0">
                <a:solidFill>
                  <a:schemeClr val="bg1"/>
                </a:solidFill>
              </a:rPr>
              <a:t>Si basa sulla possibilità di </a:t>
            </a:r>
            <a:r>
              <a:rPr lang="it-IT" sz="2000" b="1" dirty="0" smtClean="0">
                <a:solidFill>
                  <a:schemeClr val="bg1"/>
                </a:solidFill>
              </a:rPr>
              <a:t>desensibilizzare </a:t>
            </a:r>
            <a:r>
              <a:rPr lang="it-IT" sz="2000" b="1" dirty="0">
                <a:solidFill>
                  <a:schemeClr val="bg1"/>
                </a:solidFill>
              </a:rPr>
              <a:t>i </a:t>
            </a:r>
            <a:r>
              <a:rPr lang="it-IT" sz="2000" b="1" dirty="0" smtClean="0">
                <a:solidFill>
                  <a:schemeClr val="bg1"/>
                </a:solidFill>
              </a:rPr>
              <a:t>linfociti </a:t>
            </a:r>
            <a:r>
              <a:rPr lang="it-IT" sz="2000" b="1" dirty="0">
                <a:solidFill>
                  <a:schemeClr val="bg1"/>
                </a:solidFill>
              </a:rPr>
              <a:t>T CD4+ </a:t>
            </a:r>
            <a:r>
              <a:rPr lang="it-IT" sz="2000" b="1" dirty="0" smtClean="0">
                <a:solidFill>
                  <a:schemeClr val="bg1"/>
                </a:solidFill>
              </a:rPr>
              <a:t>reattivi al </a:t>
            </a:r>
            <a:r>
              <a:rPr lang="it-IT" sz="2000" b="1" dirty="0">
                <a:solidFill>
                  <a:schemeClr val="bg1"/>
                </a:solidFill>
              </a:rPr>
              <a:t>glutine</a:t>
            </a:r>
          </a:p>
          <a:p>
            <a:r>
              <a:rPr lang="it-IT" sz="1800" dirty="0">
                <a:solidFill>
                  <a:schemeClr val="bg1"/>
                </a:solidFill>
              </a:rPr>
              <a:t>Contiene tre peptidi NPL001, NPL002, NPL003, che corrispondono a sequenze parzialmente </a:t>
            </a:r>
            <a:r>
              <a:rPr lang="it-IT" sz="1800" dirty="0" err="1">
                <a:solidFill>
                  <a:schemeClr val="bg1"/>
                </a:solidFill>
              </a:rPr>
              <a:t>deaminate</a:t>
            </a:r>
            <a:r>
              <a:rPr lang="it-IT" sz="1800" dirty="0">
                <a:solidFill>
                  <a:schemeClr val="bg1"/>
                </a:solidFill>
              </a:rPr>
              <a:t>, codificate da cellule germinali, di </a:t>
            </a:r>
            <a:r>
              <a:rPr lang="el-GR" sz="1800" dirty="0">
                <a:solidFill>
                  <a:schemeClr val="bg1"/>
                </a:solidFill>
              </a:rPr>
              <a:t>α</a:t>
            </a:r>
            <a:r>
              <a:rPr lang="it-IT" sz="1800" dirty="0">
                <a:solidFill>
                  <a:schemeClr val="bg1"/>
                </a:solidFill>
              </a:rPr>
              <a:t>-gliadine del grano, </a:t>
            </a:r>
            <a:r>
              <a:rPr lang="el-GR" sz="1800" dirty="0">
                <a:solidFill>
                  <a:schemeClr val="bg1"/>
                </a:solidFill>
              </a:rPr>
              <a:t>ώ</a:t>
            </a:r>
            <a:r>
              <a:rPr lang="it-IT" sz="1800" dirty="0">
                <a:solidFill>
                  <a:schemeClr val="bg1"/>
                </a:solidFill>
              </a:rPr>
              <a:t>-gliadine del grano/ C-</a:t>
            </a:r>
            <a:r>
              <a:rPr lang="it-IT" sz="1800" dirty="0" err="1">
                <a:solidFill>
                  <a:schemeClr val="bg1"/>
                </a:solidFill>
              </a:rPr>
              <a:t>ordeine</a:t>
            </a:r>
            <a:r>
              <a:rPr lang="it-IT" sz="1800" dirty="0">
                <a:solidFill>
                  <a:schemeClr val="bg1"/>
                </a:solidFill>
              </a:rPr>
              <a:t> dell’orzo o B-</a:t>
            </a:r>
            <a:r>
              <a:rPr lang="it-IT" sz="1800" dirty="0" err="1">
                <a:solidFill>
                  <a:schemeClr val="bg1"/>
                </a:solidFill>
              </a:rPr>
              <a:t>ordeine</a:t>
            </a:r>
            <a:r>
              <a:rPr lang="it-IT" sz="1800" dirty="0">
                <a:solidFill>
                  <a:schemeClr val="bg1"/>
                </a:solidFill>
              </a:rPr>
              <a:t> dell’orzo modificate nelle regioni C ed N terminali.</a:t>
            </a:r>
          </a:p>
          <a:p>
            <a:r>
              <a:rPr lang="it-IT" sz="1800" dirty="0">
                <a:solidFill>
                  <a:schemeClr val="bg1"/>
                </a:solidFill>
              </a:rPr>
              <a:t>I tre peptidi sono stati selezionati dopo uno screening di 16.838 peptidi composti da 12 sequenze di aminoacidi uniche inserite in 313 voci di </a:t>
            </a:r>
            <a:r>
              <a:rPr lang="it-IT" sz="1800" dirty="0" err="1">
                <a:solidFill>
                  <a:schemeClr val="bg1"/>
                </a:solidFill>
              </a:rPr>
              <a:t>GENbank</a:t>
            </a:r>
            <a:r>
              <a:rPr lang="it-IT" sz="1800" dirty="0">
                <a:solidFill>
                  <a:schemeClr val="bg1"/>
                </a:solidFill>
              </a:rPr>
              <a:t>.</a:t>
            </a:r>
          </a:p>
          <a:p>
            <a:r>
              <a:rPr lang="it-IT" sz="1800" dirty="0">
                <a:solidFill>
                  <a:schemeClr val="bg1"/>
                </a:solidFill>
              </a:rPr>
              <a:t>Il </a:t>
            </a:r>
            <a:r>
              <a:rPr lang="en-US" sz="1800" dirty="0">
                <a:solidFill>
                  <a:schemeClr val="bg1"/>
                </a:solidFill>
              </a:rPr>
              <a:t>Jolla Institute of Allergy and Immunology (La Jolla, California, USA) </a:t>
            </a:r>
            <a:r>
              <a:rPr lang="it-IT" sz="1800" dirty="0">
                <a:solidFill>
                  <a:schemeClr val="bg1"/>
                </a:solidFill>
              </a:rPr>
              <a:t>valutato il legame di NPL001, NPL002 e NPL003 a molecole isolate di MHC di classe II. Ogni peptide lega selettivamente con affinità intermedia HLA-DQ2 · 5.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48194" y="5421086"/>
            <a:ext cx="1176963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chemeClr val="bg1"/>
                </a:solidFill>
              </a:rPr>
              <a:t>Epitope-specific </a:t>
            </a:r>
            <a:r>
              <a:rPr lang="en-US" sz="1200" i="1" dirty="0">
                <a:solidFill>
                  <a:schemeClr val="bg1"/>
                </a:solidFill>
              </a:rPr>
              <a:t>immunotherapy targeting CD4+ T cells in celiac disease: evaluation in randomized, double-blind, placebo-controlled phase 1 studies</a:t>
            </a:r>
          </a:p>
          <a:p>
            <a:r>
              <a:rPr lang="it-IT" sz="1200" i="1" dirty="0" err="1">
                <a:solidFill>
                  <a:schemeClr val="bg1"/>
                </a:solidFill>
              </a:rPr>
              <a:t>Gautam</a:t>
            </a:r>
            <a:r>
              <a:rPr lang="it-IT" sz="1200" i="1" dirty="0">
                <a:solidFill>
                  <a:schemeClr val="bg1"/>
                </a:solidFill>
              </a:rPr>
              <a:t> </a:t>
            </a:r>
            <a:r>
              <a:rPr lang="it-IT" sz="1200" i="1" dirty="0" err="1">
                <a:solidFill>
                  <a:schemeClr val="bg1"/>
                </a:solidFill>
              </a:rPr>
              <a:t>Goel</a:t>
            </a:r>
            <a:r>
              <a:rPr lang="it-IT" sz="1200" i="1" dirty="0">
                <a:solidFill>
                  <a:schemeClr val="bg1"/>
                </a:solidFill>
              </a:rPr>
              <a:t>, Tim King, A James </a:t>
            </a:r>
            <a:r>
              <a:rPr lang="it-IT" sz="1200" i="1" dirty="0" err="1">
                <a:solidFill>
                  <a:schemeClr val="bg1"/>
                </a:solidFill>
              </a:rPr>
              <a:t>Daveson</a:t>
            </a:r>
            <a:r>
              <a:rPr lang="it-IT" sz="1200" i="1" dirty="0">
                <a:solidFill>
                  <a:schemeClr val="bg1"/>
                </a:solidFill>
              </a:rPr>
              <a:t>, Jane M </a:t>
            </a:r>
            <a:r>
              <a:rPr lang="it-IT" sz="1200" i="1" dirty="0" err="1">
                <a:solidFill>
                  <a:schemeClr val="bg1"/>
                </a:solidFill>
              </a:rPr>
              <a:t>Andrews</a:t>
            </a:r>
            <a:r>
              <a:rPr lang="it-IT" sz="1200" i="1" dirty="0">
                <a:solidFill>
                  <a:schemeClr val="bg1"/>
                </a:solidFill>
              </a:rPr>
              <a:t>, </a:t>
            </a:r>
            <a:r>
              <a:rPr lang="it-IT" sz="1200" i="1" dirty="0" err="1">
                <a:solidFill>
                  <a:schemeClr val="bg1"/>
                </a:solidFill>
              </a:rPr>
              <a:t>Janakan</a:t>
            </a:r>
            <a:r>
              <a:rPr lang="it-IT" sz="1200" i="1" dirty="0">
                <a:solidFill>
                  <a:schemeClr val="bg1"/>
                </a:solidFill>
              </a:rPr>
              <a:t> </a:t>
            </a:r>
            <a:r>
              <a:rPr lang="it-IT" sz="1200" i="1" dirty="0" err="1">
                <a:solidFill>
                  <a:schemeClr val="bg1"/>
                </a:solidFill>
              </a:rPr>
              <a:t>Krishnarajah</a:t>
            </a:r>
            <a:r>
              <a:rPr lang="it-IT" sz="1200" i="1" dirty="0">
                <a:solidFill>
                  <a:schemeClr val="bg1"/>
                </a:solidFill>
              </a:rPr>
              <a:t>, Richard Krause, Gregor </a:t>
            </a:r>
            <a:r>
              <a:rPr lang="it-IT" sz="1200" i="1" dirty="0" err="1">
                <a:solidFill>
                  <a:schemeClr val="bg1"/>
                </a:solidFill>
              </a:rPr>
              <a:t>Brown</a:t>
            </a:r>
            <a:r>
              <a:rPr lang="it-IT" sz="1200" i="1" dirty="0">
                <a:solidFill>
                  <a:schemeClr val="bg1"/>
                </a:solidFill>
              </a:rPr>
              <a:t>, Ronald </a:t>
            </a:r>
            <a:r>
              <a:rPr lang="it-IT" sz="1200" i="1" dirty="0" err="1">
                <a:solidFill>
                  <a:schemeClr val="bg1"/>
                </a:solidFill>
              </a:rPr>
              <a:t>Fogel</a:t>
            </a:r>
            <a:r>
              <a:rPr lang="it-IT" sz="1200" i="1" dirty="0">
                <a:solidFill>
                  <a:schemeClr val="bg1"/>
                </a:solidFill>
              </a:rPr>
              <a:t>, Charles F </a:t>
            </a:r>
            <a:r>
              <a:rPr lang="it-IT" sz="1200" i="1" dirty="0" err="1">
                <a:solidFill>
                  <a:schemeClr val="bg1"/>
                </a:solidFill>
              </a:rPr>
              <a:t>Barish</a:t>
            </a:r>
            <a:r>
              <a:rPr lang="it-IT" sz="1200" i="1" dirty="0">
                <a:solidFill>
                  <a:schemeClr val="bg1"/>
                </a:solidFill>
              </a:rPr>
              <a:t>, Roger Epstein, Timothy P </a:t>
            </a:r>
            <a:r>
              <a:rPr lang="it-IT" sz="1200" i="1" dirty="0" err="1">
                <a:solidFill>
                  <a:schemeClr val="bg1"/>
                </a:solidFill>
              </a:rPr>
              <a:t>Kinney</a:t>
            </a:r>
            <a:r>
              <a:rPr lang="it-IT" sz="1200" i="1" dirty="0">
                <a:solidFill>
                  <a:schemeClr val="bg1"/>
                </a:solidFill>
              </a:rPr>
              <a:t>, Philip B </a:t>
            </a:r>
            <a:r>
              <a:rPr lang="it-IT" sz="1200" i="1" dirty="0" err="1">
                <a:solidFill>
                  <a:schemeClr val="bg1"/>
                </a:solidFill>
              </a:rPr>
              <a:t>Miner</a:t>
            </a:r>
            <a:r>
              <a:rPr lang="it-IT" sz="1200" i="1" dirty="0">
                <a:solidFill>
                  <a:schemeClr val="bg1"/>
                </a:solidFill>
              </a:rPr>
              <a:t> Jr, Jason A </a:t>
            </a:r>
            <a:r>
              <a:rPr lang="it-IT" sz="1200" i="1" dirty="0" err="1">
                <a:solidFill>
                  <a:schemeClr val="bg1"/>
                </a:solidFill>
              </a:rPr>
              <a:t>Tye-Din</a:t>
            </a:r>
            <a:r>
              <a:rPr lang="it-IT" sz="1200" i="1" dirty="0">
                <a:solidFill>
                  <a:schemeClr val="bg1"/>
                </a:solidFill>
              </a:rPr>
              <a:t>, Adam </a:t>
            </a:r>
            <a:r>
              <a:rPr lang="it-IT" sz="1200" i="1" dirty="0" err="1">
                <a:solidFill>
                  <a:schemeClr val="bg1"/>
                </a:solidFill>
              </a:rPr>
              <a:t>Girardin</a:t>
            </a:r>
            <a:r>
              <a:rPr lang="it-IT" sz="1200" i="1" dirty="0">
                <a:solidFill>
                  <a:schemeClr val="bg1"/>
                </a:solidFill>
              </a:rPr>
              <a:t>, </a:t>
            </a:r>
            <a:r>
              <a:rPr lang="it-IT" sz="1200" i="1" dirty="0" err="1">
                <a:solidFill>
                  <a:schemeClr val="bg1"/>
                </a:solidFill>
              </a:rPr>
              <a:t>Juha</a:t>
            </a:r>
            <a:r>
              <a:rPr lang="it-IT" sz="1200" i="1" dirty="0">
                <a:solidFill>
                  <a:schemeClr val="bg1"/>
                </a:solidFill>
              </a:rPr>
              <a:t> </a:t>
            </a:r>
            <a:r>
              <a:rPr lang="it-IT" sz="1200" i="1" dirty="0" err="1">
                <a:solidFill>
                  <a:schemeClr val="bg1"/>
                </a:solidFill>
              </a:rPr>
              <a:t>Taavela</a:t>
            </a:r>
            <a:r>
              <a:rPr lang="it-IT" sz="1200" i="1" dirty="0">
                <a:solidFill>
                  <a:schemeClr val="bg1"/>
                </a:solidFill>
              </a:rPr>
              <a:t>, Alina </a:t>
            </a:r>
            <a:r>
              <a:rPr lang="it-IT" sz="1200" i="1" dirty="0" err="1">
                <a:solidFill>
                  <a:schemeClr val="bg1"/>
                </a:solidFill>
              </a:rPr>
              <a:t>Popp</a:t>
            </a:r>
            <a:r>
              <a:rPr lang="it-IT" sz="1200" i="1" dirty="0">
                <a:solidFill>
                  <a:schemeClr val="bg1"/>
                </a:solidFill>
              </a:rPr>
              <a:t>, John Sidney, </a:t>
            </a:r>
            <a:r>
              <a:rPr lang="it-IT" sz="1200" i="1" dirty="0" err="1">
                <a:solidFill>
                  <a:schemeClr val="bg1"/>
                </a:solidFill>
              </a:rPr>
              <a:t>Markku</a:t>
            </a:r>
            <a:r>
              <a:rPr lang="it-IT" sz="1200" i="1" dirty="0">
                <a:solidFill>
                  <a:schemeClr val="bg1"/>
                </a:solidFill>
              </a:rPr>
              <a:t> </a:t>
            </a:r>
            <a:r>
              <a:rPr lang="it-IT" sz="1200" i="1" dirty="0" err="1">
                <a:solidFill>
                  <a:schemeClr val="bg1"/>
                </a:solidFill>
              </a:rPr>
              <a:t>Mäki</a:t>
            </a:r>
            <a:r>
              <a:rPr lang="it-IT" sz="1200" i="1" dirty="0">
                <a:solidFill>
                  <a:schemeClr val="bg1"/>
                </a:solidFill>
              </a:rPr>
              <a:t>, </a:t>
            </a:r>
            <a:r>
              <a:rPr lang="it-IT" sz="1200" i="1" dirty="0" err="1">
                <a:solidFill>
                  <a:schemeClr val="bg1"/>
                </a:solidFill>
              </a:rPr>
              <a:t>Kaela</a:t>
            </a:r>
            <a:r>
              <a:rPr lang="it-IT" sz="1200" i="1" dirty="0">
                <a:solidFill>
                  <a:schemeClr val="bg1"/>
                </a:solidFill>
              </a:rPr>
              <a:t> E </a:t>
            </a:r>
            <a:r>
              <a:rPr lang="it-IT" sz="1200" i="1" dirty="0" err="1">
                <a:solidFill>
                  <a:schemeClr val="bg1"/>
                </a:solidFill>
              </a:rPr>
              <a:t>Goldstein</a:t>
            </a:r>
            <a:r>
              <a:rPr lang="it-IT" sz="1200" i="1" dirty="0">
                <a:solidFill>
                  <a:schemeClr val="bg1"/>
                </a:solidFill>
              </a:rPr>
              <a:t>, Patrick H </a:t>
            </a:r>
            <a:r>
              <a:rPr lang="it-IT" sz="1200" i="1" dirty="0" err="1">
                <a:solidFill>
                  <a:schemeClr val="bg1"/>
                </a:solidFill>
              </a:rPr>
              <a:t>Griffin</a:t>
            </a:r>
            <a:r>
              <a:rPr lang="it-IT" sz="1200" i="1" dirty="0">
                <a:solidFill>
                  <a:schemeClr val="bg1"/>
                </a:solidFill>
              </a:rPr>
              <a:t>*, </a:t>
            </a:r>
            <a:r>
              <a:rPr lang="it-IT" sz="1200" i="1" dirty="0" err="1">
                <a:solidFill>
                  <a:schemeClr val="bg1"/>
                </a:solidFill>
              </a:rPr>
              <a:t>Suyue</a:t>
            </a:r>
            <a:r>
              <a:rPr lang="it-IT" sz="1200" i="1" dirty="0">
                <a:solidFill>
                  <a:schemeClr val="bg1"/>
                </a:solidFill>
              </a:rPr>
              <a:t> </a:t>
            </a:r>
            <a:r>
              <a:rPr lang="it-IT" sz="1200" i="1" dirty="0" err="1">
                <a:solidFill>
                  <a:schemeClr val="bg1"/>
                </a:solidFill>
              </a:rPr>
              <a:t>Wang</a:t>
            </a:r>
            <a:r>
              <a:rPr lang="it-IT" sz="1200" i="1" dirty="0">
                <a:solidFill>
                  <a:schemeClr val="bg1"/>
                </a:solidFill>
              </a:rPr>
              <a:t>, John L </a:t>
            </a:r>
            <a:r>
              <a:rPr lang="it-IT" sz="1200" i="1" dirty="0" err="1">
                <a:solidFill>
                  <a:schemeClr val="bg1"/>
                </a:solidFill>
              </a:rPr>
              <a:t>Dzuris</a:t>
            </a:r>
            <a:r>
              <a:rPr lang="it-IT" sz="1200" i="1" dirty="0">
                <a:solidFill>
                  <a:schemeClr val="bg1"/>
                </a:solidFill>
              </a:rPr>
              <a:t>, Leslie J Williams, Alessandro Sette, </a:t>
            </a:r>
            <a:r>
              <a:rPr lang="it-IT" sz="1200" i="1" dirty="0" err="1">
                <a:solidFill>
                  <a:schemeClr val="bg1"/>
                </a:solidFill>
              </a:rPr>
              <a:t>Ramnik</a:t>
            </a:r>
            <a:r>
              <a:rPr lang="it-IT" sz="1200" i="1" dirty="0">
                <a:solidFill>
                  <a:schemeClr val="bg1"/>
                </a:solidFill>
              </a:rPr>
              <a:t> J Xavier, </a:t>
            </a:r>
            <a:r>
              <a:rPr lang="it-IT" sz="1200" i="1" dirty="0" err="1">
                <a:solidFill>
                  <a:schemeClr val="bg1"/>
                </a:solidFill>
              </a:rPr>
              <a:t>Ludvig</a:t>
            </a:r>
            <a:r>
              <a:rPr lang="it-IT" sz="1200" i="1" dirty="0">
                <a:solidFill>
                  <a:schemeClr val="bg1"/>
                </a:solidFill>
              </a:rPr>
              <a:t> M </a:t>
            </a:r>
            <a:r>
              <a:rPr lang="it-IT" sz="1200" i="1" dirty="0" err="1">
                <a:solidFill>
                  <a:schemeClr val="bg1"/>
                </a:solidFill>
              </a:rPr>
              <a:t>Sollid</a:t>
            </a:r>
            <a:r>
              <a:rPr lang="it-IT" sz="1200" i="1" dirty="0">
                <a:solidFill>
                  <a:schemeClr val="bg1"/>
                </a:solidFill>
              </a:rPr>
              <a:t>, Bana </a:t>
            </a:r>
            <a:r>
              <a:rPr lang="it-IT" sz="1200" i="1" dirty="0" err="1">
                <a:solidFill>
                  <a:schemeClr val="bg1"/>
                </a:solidFill>
              </a:rPr>
              <a:t>Jabri</a:t>
            </a:r>
            <a:r>
              <a:rPr lang="it-IT" sz="1200" i="1" dirty="0">
                <a:solidFill>
                  <a:schemeClr val="bg1"/>
                </a:solidFill>
              </a:rPr>
              <a:t>, and Robert P </a:t>
            </a:r>
            <a:r>
              <a:rPr lang="it-IT" sz="1200" i="1" dirty="0" smtClean="0">
                <a:solidFill>
                  <a:schemeClr val="bg1"/>
                </a:solidFill>
              </a:rPr>
              <a:t>Anderson. </a:t>
            </a:r>
            <a:r>
              <a:rPr lang="it-IT" i="1" dirty="0"/>
              <a:t>Lancet </a:t>
            </a:r>
            <a:r>
              <a:rPr lang="it-IT" sz="1200" i="1" dirty="0" err="1">
                <a:solidFill>
                  <a:schemeClr val="bg1"/>
                </a:solidFill>
              </a:rPr>
              <a:t>Gastroenterol</a:t>
            </a:r>
            <a:r>
              <a:rPr lang="it-IT" sz="1200" i="1" dirty="0">
                <a:solidFill>
                  <a:schemeClr val="bg1"/>
                </a:solidFill>
              </a:rPr>
              <a:t> </a:t>
            </a:r>
            <a:r>
              <a:rPr lang="it-IT" sz="1200" i="1" dirty="0" err="1">
                <a:solidFill>
                  <a:schemeClr val="bg1"/>
                </a:solidFill>
              </a:rPr>
              <a:t>Hepatol</a:t>
            </a:r>
            <a:r>
              <a:rPr lang="it-IT" sz="1200" i="1" dirty="0">
                <a:solidFill>
                  <a:schemeClr val="bg1"/>
                </a:solidFill>
              </a:rPr>
              <a:t>. 2017 </a:t>
            </a:r>
            <a:r>
              <a:rPr lang="it-IT" sz="1200" i="1" dirty="0" err="1">
                <a:solidFill>
                  <a:schemeClr val="bg1"/>
                </a:solidFill>
              </a:rPr>
              <a:t>July</a:t>
            </a:r>
            <a:r>
              <a:rPr lang="it-IT" sz="1200" i="1" dirty="0">
                <a:solidFill>
                  <a:schemeClr val="bg1"/>
                </a:solidFill>
              </a:rPr>
              <a:t> ; 2(7): 479–493. </a:t>
            </a:r>
            <a:r>
              <a:rPr lang="it-IT" sz="1200" i="1" dirty="0" smtClean="0">
                <a:solidFill>
                  <a:schemeClr val="bg1"/>
                </a:solidFill>
              </a:rPr>
              <a:t> </a:t>
            </a:r>
            <a:endParaRPr lang="it-IT" sz="1200" i="1" dirty="0">
              <a:solidFill>
                <a:schemeClr val="bg1"/>
              </a:solidFill>
            </a:endParaRPr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>
                <a:solidFill>
                  <a:schemeClr val="bg1"/>
                </a:solidFill>
              </a:rPr>
              <a:t>5. PREVENZIONE DELL’ATTIVAZIONE DEL SISTEMA </a:t>
            </a:r>
            <a:r>
              <a:rPr lang="it-IT" sz="2800" b="1" dirty="0" smtClean="0">
                <a:solidFill>
                  <a:schemeClr val="bg1"/>
                </a:solidFill>
              </a:rPr>
              <a:t>IMMUNITARIO</a:t>
            </a:r>
            <a:endParaRPr lang="it-IT" sz="2800" b="1" dirty="0">
              <a:solidFill>
                <a:schemeClr val="bg1"/>
              </a:solidFill>
            </a:endParaRPr>
          </a:p>
          <a:p>
            <a:pPr algn="ctr"/>
            <a:endParaRPr lang="it-IT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286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7481" y="1658666"/>
            <a:ext cx="11560342" cy="3999005"/>
          </a:xfrm>
        </p:spPr>
      </p:pic>
      <p:sp>
        <p:nvSpPr>
          <p:cNvPr id="5" name="Rettangolo 4"/>
          <p:cNvSpPr/>
          <p:nvPr/>
        </p:nvSpPr>
        <p:spPr>
          <a:xfrm>
            <a:off x="389060" y="5657671"/>
            <a:ext cx="113171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i="1" dirty="0">
                <a:solidFill>
                  <a:schemeClr val="bg1"/>
                </a:solidFill>
                <a:latin typeface="TimesNewRomanPS-BoldMT"/>
              </a:rPr>
              <a:t>SUPPLEMENTARY APPENDIX</a:t>
            </a:r>
          </a:p>
          <a:p>
            <a:r>
              <a:rPr lang="en-US" sz="1200" b="1" i="1" dirty="0">
                <a:solidFill>
                  <a:schemeClr val="bg1"/>
                </a:solidFill>
                <a:latin typeface="TimesNewRomanPS-BoldMT"/>
              </a:rPr>
              <a:t>Epitope-specific immunotherapy targeting CD4+ T cells in celiac disease: evaluation in randomized,</a:t>
            </a:r>
          </a:p>
          <a:p>
            <a:r>
              <a:rPr lang="en-US" sz="1200" b="1" i="1" dirty="0">
                <a:solidFill>
                  <a:schemeClr val="bg1"/>
                </a:solidFill>
                <a:latin typeface="TimesNewRomanPS-BoldMT"/>
              </a:rPr>
              <a:t>double-blind, placebo-controlled phase 1 studies</a:t>
            </a:r>
          </a:p>
          <a:p>
            <a:r>
              <a:rPr lang="it-IT" sz="1200" i="1" dirty="0" err="1">
                <a:solidFill>
                  <a:schemeClr val="bg1"/>
                </a:solidFill>
                <a:latin typeface="TimesNewRomanPSMT"/>
              </a:rPr>
              <a:t>Gautam</a:t>
            </a:r>
            <a:r>
              <a:rPr lang="it-IT" sz="1200" i="1" dirty="0">
                <a:solidFill>
                  <a:schemeClr val="bg1"/>
                </a:solidFill>
                <a:latin typeface="TimesNewRomanPSMT"/>
              </a:rPr>
              <a:t> </a:t>
            </a:r>
            <a:r>
              <a:rPr lang="it-IT" sz="1200" i="1" dirty="0" err="1">
                <a:solidFill>
                  <a:schemeClr val="bg1"/>
                </a:solidFill>
                <a:latin typeface="TimesNewRomanPSMT"/>
              </a:rPr>
              <a:t>Goel</a:t>
            </a:r>
            <a:r>
              <a:rPr lang="it-IT" sz="1200" i="1" dirty="0">
                <a:solidFill>
                  <a:schemeClr val="bg1"/>
                </a:solidFill>
                <a:latin typeface="TimesNewRomanPSMT"/>
              </a:rPr>
              <a:t>, Tim King, A James </a:t>
            </a:r>
            <a:r>
              <a:rPr lang="it-IT" sz="1200" i="1" dirty="0" err="1">
                <a:solidFill>
                  <a:schemeClr val="bg1"/>
                </a:solidFill>
                <a:latin typeface="TimesNewRomanPSMT"/>
              </a:rPr>
              <a:t>Daveson</a:t>
            </a:r>
            <a:r>
              <a:rPr lang="it-IT" sz="1200" i="1" dirty="0">
                <a:solidFill>
                  <a:schemeClr val="bg1"/>
                </a:solidFill>
                <a:latin typeface="TimesNewRomanPSMT"/>
              </a:rPr>
              <a:t>, Jane M </a:t>
            </a:r>
            <a:r>
              <a:rPr lang="it-IT" sz="1200" i="1" dirty="0" err="1">
                <a:solidFill>
                  <a:schemeClr val="bg1"/>
                </a:solidFill>
                <a:latin typeface="TimesNewRomanPSMT"/>
              </a:rPr>
              <a:t>Andrews</a:t>
            </a:r>
            <a:r>
              <a:rPr lang="it-IT" sz="1200" i="1" dirty="0">
                <a:solidFill>
                  <a:schemeClr val="bg1"/>
                </a:solidFill>
                <a:latin typeface="TimesNewRomanPSMT"/>
              </a:rPr>
              <a:t>, </a:t>
            </a:r>
            <a:r>
              <a:rPr lang="it-IT" sz="1200" i="1" dirty="0" err="1">
                <a:solidFill>
                  <a:schemeClr val="bg1"/>
                </a:solidFill>
                <a:latin typeface="TimesNewRomanPSMT"/>
              </a:rPr>
              <a:t>Janakan</a:t>
            </a:r>
            <a:r>
              <a:rPr lang="it-IT" sz="1200" i="1" dirty="0">
                <a:solidFill>
                  <a:schemeClr val="bg1"/>
                </a:solidFill>
                <a:latin typeface="TimesNewRomanPSMT"/>
              </a:rPr>
              <a:t> </a:t>
            </a:r>
            <a:r>
              <a:rPr lang="it-IT" sz="1200" i="1" dirty="0" err="1">
                <a:solidFill>
                  <a:schemeClr val="bg1"/>
                </a:solidFill>
                <a:latin typeface="TimesNewRomanPSMT"/>
              </a:rPr>
              <a:t>Krishnarajah</a:t>
            </a:r>
            <a:r>
              <a:rPr lang="it-IT" sz="1200" i="1" dirty="0">
                <a:solidFill>
                  <a:schemeClr val="bg1"/>
                </a:solidFill>
                <a:latin typeface="TimesNewRomanPSMT"/>
              </a:rPr>
              <a:t>, Richard Krause, Gregor </a:t>
            </a:r>
            <a:r>
              <a:rPr lang="it-IT" sz="1200" i="1" dirty="0" err="1">
                <a:solidFill>
                  <a:schemeClr val="bg1"/>
                </a:solidFill>
                <a:latin typeface="TimesNewRomanPSMT"/>
              </a:rPr>
              <a:t>Brown</a:t>
            </a:r>
            <a:r>
              <a:rPr lang="it-IT" sz="1200" i="1" dirty="0">
                <a:solidFill>
                  <a:schemeClr val="bg1"/>
                </a:solidFill>
                <a:latin typeface="TimesNewRomanPSMT"/>
              </a:rPr>
              <a:t>, Ronald </a:t>
            </a:r>
            <a:r>
              <a:rPr lang="it-IT" sz="1200" i="1" dirty="0" err="1">
                <a:solidFill>
                  <a:schemeClr val="bg1"/>
                </a:solidFill>
                <a:latin typeface="TimesNewRomanPSMT"/>
              </a:rPr>
              <a:t>Fogel</a:t>
            </a:r>
            <a:r>
              <a:rPr lang="it-IT" sz="1200" i="1" dirty="0">
                <a:solidFill>
                  <a:schemeClr val="bg1"/>
                </a:solidFill>
                <a:latin typeface="TimesNewRomanPSMT"/>
              </a:rPr>
              <a:t>, Charles F </a:t>
            </a:r>
            <a:r>
              <a:rPr lang="it-IT" sz="1200" i="1" dirty="0" err="1">
                <a:solidFill>
                  <a:schemeClr val="bg1"/>
                </a:solidFill>
                <a:latin typeface="TimesNewRomanPSMT"/>
              </a:rPr>
              <a:t>Barish</a:t>
            </a:r>
            <a:r>
              <a:rPr lang="it-IT" sz="1200" i="1" dirty="0">
                <a:solidFill>
                  <a:schemeClr val="bg1"/>
                </a:solidFill>
                <a:latin typeface="TimesNewRomanPSMT"/>
              </a:rPr>
              <a:t>, Roger Epstein, Timothy P </a:t>
            </a:r>
            <a:r>
              <a:rPr lang="it-IT" sz="1200" i="1" dirty="0" err="1">
                <a:solidFill>
                  <a:schemeClr val="bg1"/>
                </a:solidFill>
                <a:latin typeface="TimesNewRomanPSMT"/>
              </a:rPr>
              <a:t>Kinney</a:t>
            </a:r>
            <a:r>
              <a:rPr lang="it-IT" sz="1200" i="1" dirty="0">
                <a:solidFill>
                  <a:schemeClr val="bg1"/>
                </a:solidFill>
                <a:latin typeface="TimesNewRomanPSMT"/>
              </a:rPr>
              <a:t>, Philip B </a:t>
            </a:r>
            <a:r>
              <a:rPr lang="it-IT" sz="1200" i="1" dirty="0" err="1">
                <a:solidFill>
                  <a:schemeClr val="bg1"/>
                </a:solidFill>
                <a:latin typeface="TimesNewRomanPSMT"/>
              </a:rPr>
              <a:t>Miner</a:t>
            </a:r>
            <a:r>
              <a:rPr lang="it-IT" sz="1200" i="1" dirty="0">
                <a:solidFill>
                  <a:schemeClr val="bg1"/>
                </a:solidFill>
                <a:latin typeface="TimesNewRomanPSMT"/>
              </a:rPr>
              <a:t> Jr, Jason A </a:t>
            </a:r>
            <a:r>
              <a:rPr lang="it-IT" sz="1200" i="1" dirty="0" err="1">
                <a:solidFill>
                  <a:schemeClr val="bg1"/>
                </a:solidFill>
                <a:latin typeface="TimesNewRomanPSMT"/>
              </a:rPr>
              <a:t>Tye-Din</a:t>
            </a:r>
            <a:r>
              <a:rPr lang="it-IT" sz="1200" i="1" dirty="0">
                <a:solidFill>
                  <a:schemeClr val="bg1"/>
                </a:solidFill>
                <a:latin typeface="TimesNewRomanPSMT"/>
              </a:rPr>
              <a:t>, Adam </a:t>
            </a:r>
            <a:r>
              <a:rPr lang="it-IT" sz="1200" i="1" dirty="0" err="1">
                <a:solidFill>
                  <a:schemeClr val="bg1"/>
                </a:solidFill>
                <a:latin typeface="TimesNewRomanPSMT"/>
              </a:rPr>
              <a:t>Girardin</a:t>
            </a:r>
            <a:r>
              <a:rPr lang="it-IT" sz="1200" i="1" dirty="0">
                <a:solidFill>
                  <a:schemeClr val="bg1"/>
                </a:solidFill>
                <a:latin typeface="TimesNewRomanPSMT"/>
              </a:rPr>
              <a:t>, </a:t>
            </a:r>
            <a:r>
              <a:rPr lang="it-IT" sz="1200" i="1" dirty="0" err="1">
                <a:solidFill>
                  <a:schemeClr val="bg1"/>
                </a:solidFill>
                <a:latin typeface="TimesNewRomanPSMT"/>
              </a:rPr>
              <a:t>Juha</a:t>
            </a:r>
            <a:r>
              <a:rPr lang="it-IT" sz="1200" i="1" dirty="0">
                <a:solidFill>
                  <a:schemeClr val="bg1"/>
                </a:solidFill>
                <a:latin typeface="TimesNewRomanPSMT"/>
              </a:rPr>
              <a:t> </a:t>
            </a:r>
            <a:r>
              <a:rPr lang="it-IT" sz="1200" i="1" dirty="0" err="1">
                <a:solidFill>
                  <a:schemeClr val="bg1"/>
                </a:solidFill>
                <a:latin typeface="TimesNewRomanPSMT"/>
              </a:rPr>
              <a:t>Taavela</a:t>
            </a:r>
            <a:r>
              <a:rPr lang="it-IT" sz="1200" i="1" dirty="0">
                <a:solidFill>
                  <a:schemeClr val="bg1"/>
                </a:solidFill>
                <a:latin typeface="TimesNewRomanPSMT"/>
              </a:rPr>
              <a:t>, Alina </a:t>
            </a:r>
            <a:r>
              <a:rPr lang="it-IT" sz="1200" i="1" dirty="0" err="1">
                <a:solidFill>
                  <a:schemeClr val="bg1"/>
                </a:solidFill>
                <a:latin typeface="TimesNewRomanPSMT"/>
              </a:rPr>
              <a:t>Popp</a:t>
            </a:r>
            <a:r>
              <a:rPr lang="it-IT" sz="1200" i="1" dirty="0">
                <a:solidFill>
                  <a:schemeClr val="bg1"/>
                </a:solidFill>
                <a:latin typeface="TimesNewRomanPSMT"/>
              </a:rPr>
              <a:t>, John Sidney, </a:t>
            </a:r>
            <a:r>
              <a:rPr lang="it-IT" sz="1200" i="1" dirty="0" err="1">
                <a:solidFill>
                  <a:schemeClr val="bg1"/>
                </a:solidFill>
                <a:latin typeface="TimesNewRomanPSMT"/>
              </a:rPr>
              <a:t>Markku</a:t>
            </a:r>
            <a:r>
              <a:rPr lang="it-IT" sz="1200" i="1" dirty="0">
                <a:solidFill>
                  <a:schemeClr val="bg1"/>
                </a:solidFill>
                <a:latin typeface="TimesNewRomanPSMT"/>
              </a:rPr>
              <a:t> </a:t>
            </a:r>
            <a:r>
              <a:rPr lang="it-IT" sz="1200" i="1" dirty="0" err="1">
                <a:solidFill>
                  <a:schemeClr val="bg1"/>
                </a:solidFill>
                <a:latin typeface="TimesNewRomanPSMT"/>
              </a:rPr>
              <a:t>Mäki</a:t>
            </a:r>
            <a:r>
              <a:rPr lang="it-IT" sz="1200" i="1" dirty="0">
                <a:solidFill>
                  <a:schemeClr val="bg1"/>
                </a:solidFill>
                <a:latin typeface="TimesNewRomanPSMT"/>
              </a:rPr>
              <a:t>, </a:t>
            </a:r>
            <a:r>
              <a:rPr lang="it-IT" sz="1200" i="1" dirty="0" err="1">
                <a:solidFill>
                  <a:schemeClr val="bg1"/>
                </a:solidFill>
                <a:latin typeface="TimesNewRomanPSMT"/>
              </a:rPr>
              <a:t>Kaela</a:t>
            </a:r>
            <a:r>
              <a:rPr lang="it-IT" sz="1200" i="1" dirty="0">
                <a:solidFill>
                  <a:schemeClr val="bg1"/>
                </a:solidFill>
                <a:latin typeface="TimesNewRomanPSMT"/>
              </a:rPr>
              <a:t> E </a:t>
            </a:r>
            <a:r>
              <a:rPr lang="it-IT" sz="1200" i="1" dirty="0" err="1">
                <a:solidFill>
                  <a:schemeClr val="bg1"/>
                </a:solidFill>
                <a:latin typeface="TimesNewRomanPSMT"/>
              </a:rPr>
              <a:t>Goldstein</a:t>
            </a:r>
            <a:r>
              <a:rPr lang="it-IT" sz="1200" i="1" dirty="0">
                <a:solidFill>
                  <a:schemeClr val="bg1"/>
                </a:solidFill>
                <a:latin typeface="TimesNewRomanPSMT"/>
              </a:rPr>
              <a:t>, Patrick H </a:t>
            </a:r>
            <a:r>
              <a:rPr lang="it-IT" sz="1200" i="1" dirty="0" err="1">
                <a:solidFill>
                  <a:schemeClr val="bg1"/>
                </a:solidFill>
                <a:latin typeface="TimesNewRomanPSMT"/>
              </a:rPr>
              <a:t>Griffin</a:t>
            </a:r>
            <a:r>
              <a:rPr lang="it-IT" sz="1200" i="1" dirty="0">
                <a:solidFill>
                  <a:schemeClr val="bg1"/>
                </a:solidFill>
                <a:latin typeface="TimesNewRomanPSMT"/>
              </a:rPr>
              <a:t>, </a:t>
            </a:r>
            <a:r>
              <a:rPr lang="it-IT" sz="1200" i="1" dirty="0" err="1">
                <a:solidFill>
                  <a:schemeClr val="bg1"/>
                </a:solidFill>
                <a:latin typeface="TimesNewRomanPSMT"/>
              </a:rPr>
              <a:t>Suyue</a:t>
            </a:r>
            <a:r>
              <a:rPr lang="it-IT" sz="1200" i="1" dirty="0">
                <a:solidFill>
                  <a:schemeClr val="bg1"/>
                </a:solidFill>
                <a:latin typeface="TimesNewRomanPSMT"/>
              </a:rPr>
              <a:t> </a:t>
            </a:r>
            <a:r>
              <a:rPr lang="it-IT" sz="1200" i="1" dirty="0" err="1">
                <a:solidFill>
                  <a:schemeClr val="bg1"/>
                </a:solidFill>
                <a:latin typeface="TimesNewRomanPSMT"/>
              </a:rPr>
              <a:t>Wang</a:t>
            </a:r>
            <a:r>
              <a:rPr lang="it-IT" sz="1200" i="1" dirty="0">
                <a:solidFill>
                  <a:schemeClr val="bg1"/>
                </a:solidFill>
                <a:latin typeface="TimesNewRomanPSMT"/>
              </a:rPr>
              <a:t>, John L </a:t>
            </a:r>
            <a:r>
              <a:rPr lang="it-IT" sz="1200" i="1" dirty="0" err="1">
                <a:solidFill>
                  <a:schemeClr val="bg1"/>
                </a:solidFill>
                <a:latin typeface="TimesNewRomanPSMT"/>
              </a:rPr>
              <a:t>Dzuris</a:t>
            </a:r>
            <a:r>
              <a:rPr lang="it-IT" sz="1200" i="1" dirty="0">
                <a:solidFill>
                  <a:schemeClr val="bg1"/>
                </a:solidFill>
                <a:latin typeface="TimesNewRomanPSMT"/>
              </a:rPr>
              <a:t>, Leslie J Williams, Alessandro Sette, </a:t>
            </a:r>
            <a:r>
              <a:rPr lang="it-IT" sz="1200" i="1" dirty="0" err="1">
                <a:solidFill>
                  <a:schemeClr val="bg1"/>
                </a:solidFill>
                <a:latin typeface="TimesNewRomanPSMT"/>
              </a:rPr>
              <a:t>Ramnik</a:t>
            </a:r>
            <a:r>
              <a:rPr lang="it-IT" sz="1200" i="1" dirty="0">
                <a:solidFill>
                  <a:schemeClr val="bg1"/>
                </a:solidFill>
                <a:latin typeface="TimesNewRomanPSMT"/>
              </a:rPr>
              <a:t> J Xavier, </a:t>
            </a:r>
            <a:r>
              <a:rPr lang="it-IT" sz="1200" i="1" dirty="0" err="1">
                <a:solidFill>
                  <a:schemeClr val="bg1"/>
                </a:solidFill>
                <a:latin typeface="TimesNewRomanPSMT"/>
              </a:rPr>
              <a:t>Ludvig</a:t>
            </a:r>
            <a:r>
              <a:rPr lang="it-IT" sz="1200" i="1" dirty="0">
                <a:solidFill>
                  <a:schemeClr val="bg1"/>
                </a:solidFill>
                <a:latin typeface="TimesNewRomanPSMT"/>
              </a:rPr>
              <a:t> M </a:t>
            </a:r>
            <a:r>
              <a:rPr lang="it-IT" sz="1200" i="1" dirty="0" err="1">
                <a:solidFill>
                  <a:schemeClr val="bg1"/>
                </a:solidFill>
                <a:latin typeface="TimesNewRomanPSMT"/>
              </a:rPr>
              <a:t>Sollid</a:t>
            </a:r>
            <a:r>
              <a:rPr lang="it-IT" sz="1200" i="1" dirty="0">
                <a:solidFill>
                  <a:schemeClr val="bg1"/>
                </a:solidFill>
                <a:latin typeface="TimesNewRomanPSMT"/>
              </a:rPr>
              <a:t>, Bana </a:t>
            </a:r>
            <a:r>
              <a:rPr lang="it-IT" sz="1200" i="1" dirty="0" err="1">
                <a:solidFill>
                  <a:schemeClr val="bg1"/>
                </a:solidFill>
                <a:latin typeface="TimesNewRomanPSMT"/>
              </a:rPr>
              <a:t>Jabri</a:t>
            </a:r>
            <a:r>
              <a:rPr lang="it-IT" sz="1200" i="1" dirty="0">
                <a:solidFill>
                  <a:schemeClr val="bg1"/>
                </a:solidFill>
                <a:latin typeface="TimesNewRomanPSMT"/>
              </a:rPr>
              <a:t>, Robert P Anderson.</a:t>
            </a:r>
            <a:endParaRPr lang="it-IT" sz="1200" i="1" dirty="0">
              <a:solidFill>
                <a:schemeClr val="bg1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4693920" y="10123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</a:rPr>
              <a:t>Il target di Nexvax2 è </a:t>
            </a:r>
            <a:r>
              <a:rPr lang="en-US" b="1" dirty="0" err="1">
                <a:solidFill>
                  <a:schemeClr val="bg1"/>
                </a:solidFill>
              </a:rPr>
              <a:t>il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complesso</a:t>
            </a:r>
            <a:r>
              <a:rPr lang="en-US" b="1" dirty="0">
                <a:solidFill>
                  <a:schemeClr val="bg1"/>
                </a:solidFill>
              </a:rPr>
              <a:t> HLA-DQ2.5-epitope-TCR 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xmlns="" val="379591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50330" y="228600"/>
            <a:ext cx="3838303" cy="1293028"/>
          </a:xfrm>
        </p:spPr>
        <p:txBody>
          <a:bodyPr/>
          <a:lstStyle/>
          <a:p>
            <a:pPr algn="l"/>
            <a:r>
              <a:rPr lang="it-IT" dirty="0">
                <a:solidFill>
                  <a:schemeClr val="bg1"/>
                </a:solidFill>
              </a:rPr>
              <a:t>NEXVAX2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21425" y="1398036"/>
            <a:ext cx="10820400" cy="1047404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sz="1800" dirty="0">
                <a:solidFill>
                  <a:schemeClr val="bg1"/>
                </a:solidFill>
              </a:rPr>
              <a:t>La miscela </a:t>
            </a:r>
            <a:r>
              <a:rPr lang="it-IT" sz="1800" dirty="0" err="1">
                <a:solidFill>
                  <a:schemeClr val="bg1"/>
                </a:solidFill>
              </a:rPr>
              <a:t>equimolare</a:t>
            </a:r>
            <a:r>
              <a:rPr lang="it-IT" sz="1800" dirty="0">
                <a:solidFill>
                  <a:schemeClr val="bg1"/>
                </a:solidFill>
              </a:rPr>
              <a:t> </a:t>
            </a:r>
            <a:r>
              <a:rPr lang="it-IT" sz="1800" dirty="0" smtClean="0">
                <a:solidFill>
                  <a:schemeClr val="bg1"/>
                </a:solidFill>
              </a:rPr>
              <a:t>dei </a:t>
            </a:r>
            <a:r>
              <a:rPr lang="it-IT" sz="1800" dirty="0">
                <a:solidFill>
                  <a:schemeClr val="bg1"/>
                </a:solidFill>
              </a:rPr>
              <a:t>peptidi </a:t>
            </a:r>
            <a:r>
              <a:rPr lang="it-IT" sz="1800" dirty="0" smtClean="0">
                <a:solidFill>
                  <a:schemeClr val="bg1"/>
                </a:solidFill>
              </a:rPr>
              <a:t>di </a:t>
            </a:r>
            <a:r>
              <a:rPr lang="it-IT" sz="1800" dirty="0">
                <a:solidFill>
                  <a:schemeClr val="bg1"/>
                </a:solidFill>
              </a:rPr>
              <a:t>Nexvax2 stimola una secrezione, concentrazione dipendente, di IFN-γ e IL-10 da parte di cloni di cellule T CD4 + specifiche per gli </a:t>
            </a:r>
            <a:r>
              <a:rPr lang="it-IT" sz="1800" dirty="0" err="1">
                <a:solidFill>
                  <a:schemeClr val="bg1"/>
                </a:solidFill>
              </a:rPr>
              <a:t>epitopi</a:t>
            </a:r>
            <a:r>
              <a:rPr lang="it-IT" sz="1800" dirty="0">
                <a:solidFill>
                  <a:schemeClr val="bg1"/>
                </a:solidFill>
              </a:rPr>
              <a:t> di </a:t>
            </a:r>
            <a:r>
              <a:rPr lang="it-IT" sz="1800" dirty="0" smtClean="0">
                <a:solidFill>
                  <a:schemeClr val="bg1"/>
                </a:solidFill>
              </a:rPr>
              <a:t>Nexvax2. </a:t>
            </a:r>
            <a:r>
              <a:rPr lang="it-IT" sz="1800" dirty="0">
                <a:solidFill>
                  <a:schemeClr val="bg1"/>
                </a:solidFill>
              </a:rPr>
              <a:t>Si osserva attenuazione della secrezione di citochine con la co-incubazione con anti-HLA-DQ, ma non con incubazione con anti anti-HLA-DR </a:t>
            </a:r>
            <a:endParaRPr lang="it-IT" sz="1800" dirty="0" smtClean="0">
              <a:solidFill>
                <a:schemeClr val="bg1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471053" y="5922500"/>
            <a:ext cx="110707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 err="1" smtClean="0">
                <a:solidFill>
                  <a:schemeClr val="bg1"/>
                </a:solidFill>
              </a:rPr>
              <a:t>Ontiveros</a:t>
            </a:r>
            <a:r>
              <a:rPr lang="it-IT" sz="1200" dirty="0" smtClean="0">
                <a:solidFill>
                  <a:schemeClr val="bg1"/>
                </a:solidFill>
              </a:rPr>
              <a:t> </a:t>
            </a:r>
            <a:r>
              <a:rPr lang="it-IT" sz="1200" dirty="0">
                <a:solidFill>
                  <a:schemeClr val="bg1"/>
                </a:solidFill>
              </a:rPr>
              <a:t>N, </a:t>
            </a:r>
            <a:r>
              <a:rPr lang="it-IT" sz="1200" dirty="0" err="1">
                <a:solidFill>
                  <a:schemeClr val="bg1"/>
                </a:solidFill>
              </a:rPr>
              <a:t>Tye-Din</a:t>
            </a:r>
            <a:r>
              <a:rPr lang="it-IT" sz="1200" dirty="0">
                <a:solidFill>
                  <a:schemeClr val="bg1"/>
                </a:solidFill>
              </a:rPr>
              <a:t> JA, Hardy MY, Anderson RP. Ex-vivo </a:t>
            </a:r>
            <a:r>
              <a:rPr lang="it-IT" sz="1200" dirty="0" err="1">
                <a:solidFill>
                  <a:schemeClr val="bg1"/>
                </a:solidFill>
              </a:rPr>
              <a:t>whole</a:t>
            </a:r>
            <a:r>
              <a:rPr lang="it-IT" sz="1200" dirty="0">
                <a:solidFill>
                  <a:schemeClr val="bg1"/>
                </a:solidFill>
              </a:rPr>
              <a:t> </a:t>
            </a:r>
            <a:r>
              <a:rPr lang="it-IT" sz="1200" dirty="0" err="1">
                <a:solidFill>
                  <a:schemeClr val="bg1"/>
                </a:solidFill>
              </a:rPr>
              <a:t>blood</a:t>
            </a:r>
            <a:r>
              <a:rPr lang="it-IT" sz="1200" dirty="0">
                <a:solidFill>
                  <a:schemeClr val="bg1"/>
                </a:solidFill>
              </a:rPr>
              <a:t> </a:t>
            </a:r>
            <a:r>
              <a:rPr lang="it-IT" sz="1200" dirty="0" err="1">
                <a:solidFill>
                  <a:schemeClr val="bg1"/>
                </a:solidFill>
              </a:rPr>
              <a:t>secretion</a:t>
            </a:r>
            <a:r>
              <a:rPr lang="it-IT" sz="1200" dirty="0">
                <a:solidFill>
                  <a:schemeClr val="bg1"/>
                </a:solidFill>
              </a:rPr>
              <a:t> of </a:t>
            </a:r>
            <a:r>
              <a:rPr lang="it-IT" sz="1200" dirty="0" smtClean="0">
                <a:solidFill>
                  <a:schemeClr val="bg1"/>
                </a:solidFill>
              </a:rPr>
              <a:t>interferon (IFN</a:t>
            </a:r>
            <a:r>
              <a:rPr lang="it-IT" sz="1200" dirty="0">
                <a:solidFill>
                  <a:schemeClr val="bg1"/>
                </a:solidFill>
              </a:rPr>
              <a:t>)-gamma and IFN-gamma-</a:t>
            </a:r>
            <a:r>
              <a:rPr lang="it-IT" sz="1200" dirty="0" err="1">
                <a:solidFill>
                  <a:schemeClr val="bg1"/>
                </a:solidFill>
              </a:rPr>
              <a:t>inducible</a:t>
            </a:r>
            <a:r>
              <a:rPr lang="it-IT" sz="1200" dirty="0">
                <a:solidFill>
                  <a:schemeClr val="bg1"/>
                </a:solidFill>
              </a:rPr>
              <a:t> protein-10 </a:t>
            </a:r>
            <a:r>
              <a:rPr lang="it-IT" sz="1200" dirty="0" err="1">
                <a:solidFill>
                  <a:schemeClr val="bg1"/>
                </a:solidFill>
              </a:rPr>
              <a:t>measured</a:t>
            </a:r>
            <a:r>
              <a:rPr lang="it-IT" sz="1200" dirty="0">
                <a:solidFill>
                  <a:schemeClr val="bg1"/>
                </a:solidFill>
              </a:rPr>
              <a:t> by </a:t>
            </a:r>
            <a:r>
              <a:rPr lang="it-IT" sz="1200" dirty="0" err="1">
                <a:solidFill>
                  <a:schemeClr val="bg1"/>
                </a:solidFill>
              </a:rPr>
              <a:t>enzyme-linked</a:t>
            </a:r>
            <a:r>
              <a:rPr lang="it-IT" sz="1200" dirty="0">
                <a:solidFill>
                  <a:schemeClr val="bg1"/>
                </a:solidFill>
              </a:rPr>
              <a:t> </a:t>
            </a:r>
            <a:r>
              <a:rPr lang="it-IT" sz="1200" dirty="0" err="1" smtClean="0">
                <a:solidFill>
                  <a:schemeClr val="bg1"/>
                </a:solidFill>
              </a:rPr>
              <a:t>immunosorbent</a:t>
            </a:r>
            <a:r>
              <a:rPr lang="it-IT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smtClean="0">
                <a:solidFill>
                  <a:schemeClr val="bg1"/>
                </a:solidFill>
              </a:rPr>
              <a:t>assay </a:t>
            </a:r>
            <a:r>
              <a:rPr lang="en-US" sz="1200" dirty="0">
                <a:solidFill>
                  <a:schemeClr val="bg1"/>
                </a:solidFill>
              </a:rPr>
              <a:t>are as sensitive as IFN-gamma enzyme-linked </a:t>
            </a:r>
            <a:r>
              <a:rPr lang="en-US" sz="1200" dirty="0" err="1">
                <a:solidFill>
                  <a:schemeClr val="bg1"/>
                </a:solidFill>
              </a:rPr>
              <a:t>immunospot</a:t>
            </a:r>
            <a:r>
              <a:rPr lang="en-US" sz="1200" dirty="0">
                <a:solidFill>
                  <a:schemeClr val="bg1"/>
                </a:solidFill>
              </a:rPr>
              <a:t> for the detection of </a:t>
            </a:r>
            <a:r>
              <a:rPr lang="en-US" sz="1200" dirty="0" err="1" smtClean="0">
                <a:solidFill>
                  <a:schemeClr val="bg1"/>
                </a:solidFill>
              </a:rPr>
              <a:t>glutenreactive</a:t>
            </a:r>
            <a:r>
              <a:rPr lang="en-US" sz="1200" dirty="0" smtClean="0">
                <a:solidFill>
                  <a:schemeClr val="bg1"/>
                </a:solidFill>
              </a:rPr>
              <a:t> T </a:t>
            </a:r>
            <a:r>
              <a:rPr lang="en-US" sz="1200" dirty="0">
                <a:solidFill>
                  <a:schemeClr val="bg1"/>
                </a:solidFill>
              </a:rPr>
              <a:t>cells in human leucocyte antigen (HLA)-DQ2.5(+) -associated coeliac disease. </a:t>
            </a:r>
            <a:r>
              <a:rPr lang="en-US" sz="1200" dirty="0" err="1" smtClean="0">
                <a:solidFill>
                  <a:schemeClr val="bg1"/>
                </a:solidFill>
              </a:rPr>
              <a:t>Clin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it-IT" sz="1200" dirty="0" err="1" smtClean="0">
                <a:solidFill>
                  <a:schemeClr val="bg1"/>
                </a:solidFill>
              </a:rPr>
              <a:t>Exp</a:t>
            </a:r>
            <a:r>
              <a:rPr lang="it-IT" sz="1200" dirty="0" smtClean="0">
                <a:solidFill>
                  <a:schemeClr val="bg1"/>
                </a:solidFill>
              </a:rPr>
              <a:t> </a:t>
            </a:r>
            <a:r>
              <a:rPr lang="it-IT" sz="1200" dirty="0" err="1">
                <a:solidFill>
                  <a:schemeClr val="bg1"/>
                </a:solidFill>
              </a:rPr>
              <a:t>Immunol</a:t>
            </a:r>
            <a:r>
              <a:rPr lang="it-IT" sz="1200" dirty="0">
                <a:solidFill>
                  <a:schemeClr val="bg1"/>
                </a:solidFill>
              </a:rPr>
              <a:t>. 2014;175(2):305-15.</a:t>
            </a:r>
          </a:p>
          <a:p>
            <a:r>
              <a:rPr lang="it-IT" sz="1200" dirty="0" smtClean="0">
                <a:solidFill>
                  <a:schemeClr val="bg1"/>
                </a:solidFill>
              </a:rPr>
              <a:t>QIAGEN</a:t>
            </a:r>
            <a:r>
              <a:rPr lang="it-IT" sz="1200" dirty="0">
                <a:solidFill>
                  <a:schemeClr val="bg1"/>
                </a:solidFill>
              </a:rPr>
              <a:t>. </a:t>
            </a:r>
            <a:r>
              <a:rPr lang="it-IT" sz="1200" dirty="0" err="1">
                <a:solidFill>
                  <a:schemeClr val="bg1"/>
                </a:solidFill>
              </a:rPr>
              <a:t>Quantiferon</a:t>
            </a:r>
            <a:r>
              <a:rPr lang="it-IT" sz="1200" dirty="0">
                <a:solidFill>
                  <a:schemeClr val="bg1"/>
                </a:solidFill>
              </a:rPr>
              <a:t>®-TB Gold (QFT®) ELISA Package </a:t>
            </a:r>
            <a:r>
              <a:rPr lang="it-IT" sz="1200" dirty="0" err="1">
                <a:solidFill>
                  <a:schemeClr val="bg1"/>
                </a:solidFill>
              </a:rPr>
              <a:t>Insert</a:t>
            </a:r>
            <a:r>
              <a:rPr lang="it-IT" sz="1200" dirty="0">
                <a:solidFill>
                  <a:schemeClr val="bg1"/>
                </a:solidFill>
              </a:rPr>
              <a:t> (QIAGEN </a:t>
            </a:r>
            <a:r>
              <a:rPr lang="it-IT" sz="1200" dirty="0" err="1">
                <a:solidFill>
                  <a:schemeClr val="bg1"/>
                </a:solidFill>
              </a:rPr>
              <a:t>GmbH</a:t>
            </a:r>
            <a:r>
              <a:rPr lang="it-IT" sz="1200" dirty="0">
                <a:solidFill>
                  <a:schemeClr val="bg1"/>
                </a:solidFill>
              </a:rPr>
              <a:t>, </a:t>
            </a:r>
            <a:r>
              <a:rPr lang="it-IT" sz="1200" dirty="0" err="1" smtClean="0">
                <a:solidFill>
                  <a:schemeClr val="bg1"/>
                </a:solidFill>
              </a:rPr>
              <a:t>Hilden</a:t>
            </a:r>
            <a:r>
              <a:rPr lang="it-IT" sz="1200" dirty="0" smtClean="0">
                <a:solidFill>
                  <a:schemeClr val="bg1"/>
                </a:solidFill>
              </a:rPr>
              <a:t>, GERMANY</a:t>
            </a:r>
            <a:r>
              <a:rPr lang="it-IT" sz="1200" dirty="0">
                <a:solidFill>
                  <a:schemeClr val="bg1"/>
                </a:solidFill>
              </a:rPr>
              <a:t>.</a:t>
            </a:r>
            <a:endParaRPr lang="it-IT" sz="1000" i="1" dirty="0">
              <a:solidFill>
                <a:schemeClr val="bg1"/>
              </a:solidFill>
              <a:latin typeface="MinionPro-It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Freccia in giù 8"/>
          <p:cNvSpPr/>
          <p:nvPr/>
        </p:nvSpPr>
        <p:spPr>
          <a:xfrm>
            <a:off x="5870368" y="2523090"/>
            <a:ext cx="522514" cy="5225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4805745" y="3130273"/>
            <a:ext cx="2651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bg1"/>
                </a:solidFill>
              </a:rPr>
              <a:t>IGRA test</a:t>
            </a:r>
            <a:endParaRPr lang="it-IT" sz="2000" b="1" dirty="0">
              <a:solidFill>
                <a:schemeClr val="bg1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847697" y="3533530"/>
            <a:ext cx="1069412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>
                <a:solidFill>
                  <a:schemeClr val="bg1"/>
                </a:solidFill>
              </a:rPr>
              <a:t>1</a:t>
            </a:r>
            <a:r>
              <a:rPr lang="it-IT" dirty="0" smtClean="0">
                <a:solidFill>
                  <a:schemeClr val="bg1"/>
                </a:solidFill>
              </a:rPr>
              <a:t> ml di sangue viene inserito in 3 </a:t>
            </a:r>
            <a:r>
              <a:rPr lang="it-IT" dirty="0" err="1">
                <a:solidFill>
                  <a:schemeClr val="bg1"/>
                </a:solidFill>
              </a:rPr>
              <a:t>Nil</a:t>
            </a:r>
            <a:r>
              <a:rPr lang="it-IT" dirty="0">
                <a:solidFill>
                  <a:schemeClr val="bg1"/>
                </a:solidFill>
              </a:rPr>
              <a:t> Control </a:t>
            </a:r>
            <a:r>
              <a:rPr lang="it-IT" dirty="0" err="1">
                <a:solidFill>
                  <a:schemeClr val="bg1"/>
                </a:solidFill>
              </a:rPr>
              <a:t>Tubes</a:t>
            </a:r>
            <a:r>
              <a:rPr lang="it-IT" dirty="0" smtClean="0">
                <a:solidFill>
                  <a:schemeClr val="bg1"/>
                </a:solidFill>
              </a:rPr>
              <a:t> incubato contenenti rispettivamente un tampone di 0,1Mol di </a:t>
            </a:r>
            <a:r>
              <a:rPr lang="it-IT" dirty="0" err="1" smtClean="0">
                <a:solidFill>
                  <a:schemeClr val="bg1"/>
                </a:solidFill>
              </a:rPr>
              <a:t>sodiofosfato</a:t>
            </a:r>
            <a:r>
              <a:rPr lang="it-IT" dirty="0" smtClean="0">
                <a:solidFill>
                  <a:schemeClr val="bg1"/>
                </a:solidFill>
              </a:rPr>
              <a:t> (PBS), uno con i peptidi di NEXVAX (50µg/</a:t>
            </a:r>
            <a:r>
              <a:rPr lang="it-IT" dirty="0" err="1" smtClean="0">
                <a:solidFill>
                  <a:schemeClr val="bg1"/>
                </a:solidFill>
              </a:rPr>
              <a:t>mL</a:t>
            </a:r>
            <a:r>
              <a:rPr lang="it-IT" dirty="0" smtClean="0">
                <a:solidFill>
                  <a:schemeClr val="bg1"/>
                </a:solidFill>
              </a:rPr>
              <a:t>) o con </a:t>
            </a:r>
            <a:r>
              <a:rPr lang="it-IT" dirty="0" err="1" smtClean="0">
                <a:solidFill>
                  <a:schemeClr val="bg1"/>
                </a:solidFill>
              </a:rPr>
              <a:t>epitopi</a:t>
            </a:r>
            <a:r>
              <a:rPr lang="it-IT" dirty="0" smtClean="0">
                <a:solidFill>
                  <a:schemeClr val="bg1"/>
                </a:solidFill>
              </a:rPr>
              <a:t> derivanti da CMV ed EBV (controllo </a:t>
            </a:r>
            <a:r>
              <a:rPr lang="it-IT" dirty="0" err="1" smtClean="0">
                <a:solidFill>
                  <a:schemeClr val="bg1"/>
                </a:solidFill>
              </a:rPr>
              <a:t>posivito</a:t>
            </a:r>
            <a:r>
              <a:rPr lang="it-IT" dirty="0" smtClean="0">
                <a:solidFill>
                  <a:schemeClr val="bg1"/>
                </a:solidFill>
              </a:rPr>
              <a:t>) ed un terzo </a:t>
            </a:r>
            <a:r>
              <a:rPr lang="it-IT" dirty="0" err="1">
                <a:solidFill>
                  <a:schemeClr val="bg1"/>
                </a:solidFill>
              </a:rPr>
              <a:t>QuantiFERON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Mitogen</a:t>
            </a:r>
            <a:r>
              <a:rPr lang="it-IT" dirty="0" smtClean="0">
                <a:solidFill>
                  <a:schemeClr val="bg1"/>
                </a:solidFill>
              </a:rPr>
              <a:t> Tube.</a:t>
            </a:r>
          </a:p>
          <a:p>
            <a:pPr algn="just"/>
            <a:endParaRPr lang="it-IT" dirty="0" smtClean="0">
              <a:solidFill>
                <a:schemeClr val="bg1"/>
              </a:solidFill>
            </a:endParaRPr>
          </a:p>
          <a:p>
            <a:pPr algn="just"/>
            <a:r>
              <a:rPr lang="it-IT" dirty="0" smtClean="0">
                <a:solidFill>
                  <a:schemeClr val="bg1"/>
                </a:solidFill>
              </a:rPr>
              <a:t>E’ stato quindi elaborato uno «</a:t>
            </a:r>
            <a:r>
              <a:rPr lang="it-IT" dirty="0" err="1" smtClean="0">
                <a:solidFill>
                  <a:schemeClr val="bg1"/>
                </a:solidFill>
              </a:rPr>
              <a:t>stimulation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index</a:t>
            </a:r>
            <a:r>
              <a:rPr lang="it-IT" dirty="0" smtClean="0">
                <a:solidFill>
                  <a:schemeClr val="bg1"/>
                </a:solidFill>
              </a:rPr>
              <a:t>» (SI) per le concentrazioni medie di IFN-γ prodotte dopo stimolazione con NEXVAX2 e gli </a:t>
            </a:r>
            <a:r>
              <a:rPr lang="it-IT" dirty="0" err="1" smtClean="0">
                <a:solidFill>
                  <a:schemeClr val="bg1"/>
                </a:solidFill>
              </a:rPr>
              <a:t>epitopi</a:t>
            </a:r>
            <a:r>
              <a:rPr lang="it-IT" dirty="0" smtClean="0">
                <a:solidFill>
                  <a:schemeClr val="bg1"/>
                </a:solidFill>
              </a:rPr>
              <a:t> virali. Venivano considerati positivi SI&gt;1,25 o una </a:t>
            </a:r>
            <a:r>
              <a:rPr lang="it-IT" dirty="0" err="1" smtClean="0">
                <a:solidFill>
                  <a:schemeClr val="bg1"/>
                </a:solidFill>
              </a:rPr>
              <a:t>concetrazione</a:t>
            </a:r>
            <a:r>
              <a:rPr lang="it-IT" dirty="0" smtClean="0">
                <a:solidFill>
                  <a:schemeClr val="bg1"/>
                </a:solidFill>
              </a:rPr>
              <a:t> di IFN-γ superiore al controllo PBS di 7,2pg/</a:t>
            </a:r>
            <a:r>
              <a:rPr lang="it-IT" dirty="0" err="1" smtClean="0">
                <a:solidFill>
                  <a:schemeClr val="bg1"/>
                </a:solidFill>
              </a:rPr>
              <a:t>mL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53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910250" y="346361"/>
            <a:ext cx="3289663" cy="1293028"/>
          </a:xfrm>
        </p:spPr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NEXVAX2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5800" y="1639390"/>
            <a:ext cx="10820400" cy="3892730"/>
          </a:xfrm>
        </p:spPr>
        <p:txBody>
          <a:bodyPr>
            <a:normAutofit/>
          </a:bodyPr>
          <a:lstStyle/>
          <a:p>
            <a:pPr algn="just"/>
            <a:r>
              <a:rPr lang="it-IT" sz="2400" dirty="0">
                <a:solidFill>
                  <a:schemeClr val="bg1"/>
                </a:solidFill>
              </a:rPr>
              <a:t>In vivo l'impegno di Nexvax2 </a:t>
            </a:r>
            <a:r>
              <a:rPr lang="it-IT" sz="2400" dirty="0" smtClean="0">
                <a:solidFill>
                  <a:schemeClr val="bg1"/>
                </a:solidFill>
              </a:rPr>
              <a:t>è </a:t>
            </a:r>
            <a:r>
              <a:rPr lang="it-IT" sz="2400" dirty="0">
                <a:solidFill>
                  <a:schemeClr val="bg1"/>
                </a:solidFill>
              </a:rPr>
              <a:t>stato supportato dall’osservazione che l'IGRA per i peptidi di Nexvax2 è stato convertito da </a:t>
            </a:r>
            <a:r>
              <a:rPr lang="it-IT" sz="2400" dirty="0" smtClean="0">
                <a:solidFill>
                  <a:schemeClr val="bg1"/>
                </a:solidFill>
              </a:rPr>
              <a:t>positivo, </a:t>
            </a:r>
            <a:r>
              <a:rPr lang="it-IT" sz="2400" dirty="0">
                <a:solidFill>
                  <a:schemeClr val="bg1"/>
                </a:solidFill>
              </a:rPr>
              <a:t>prima del </a:t>
            </a:r>
            <a:r>
              <a:rPr lang="it-IT" sz="2400" dirty="0" smtClean="0">
                <a:solidFill>
                  <a:schemeClr val="bg1"/>
                </a:solidFill>
              </a:rPr>
              <a:t>OGC, </a:t>
            </a:r>
            <a:r>
              <a:rPr lang="it-IT" sz="2400" dirty="0">
                <a:solidFill>
                  <a:schemeClr val="bg1"/>
                </a:solidFill>
              </a:rPr>
              <a:t>a </a:t>
            </a:r>
            <a:r>
              <a:rPr lang="it-IT" sz="2400" dirty="0" smtClean="0">
                <a:solidFill>
                  <a:schemeClr val="bg1"/>
                </a:solidFill>
              </a:rPr>
              <a:t>negativo, dopo nuovo OCG post-trattamento </a:t>
            </a:r>
            <a:r>
              <a:rPr lang="it-IT" sz="2400" dirty="0">
                <a:solidFill>
                  <a:schemeClr val="bg1"/>
                </a:solidFill>
              </a:rPr>
              <a:t>nella maggior parte dei partecipanti che hanno ricevuto Nexvax2 150μg. </a:t>
            </a:r>
            <a:endParaRPr lang="it-IT" sz="2400" dirty="0" smtClean="0">
              <a:solidFill>
                <a:schemeClr val="bg1"/>
              </a:solidFill>
            </a:endParaRPr>
          </a:p>
          <a:p>
            <a:pPr algn="just"/>
            <a:r>
              <a:rPr lang="it-IT" sz="2000" dirty="0" smtClean="0">
                <a:solidFill>
                  <a:schemeClr val="bg1"/>
                </a:solidFill>
              </a:rPr>
              <a:t>Inoltre</a:t>
            </a:r>
            <a:r>
              <a:rPr lang="it-IT" sz="2000" dirty="0">
                <a:solidFill>
                  <a:schemeClr val="bg1"/>
                </a:solidFill>
              </a:rPr>
              <a:t>, a nostra conoscenza, la somministrazione sistemica di </a:t>
            </a:r>
            <a:r>
              <a:rPr lang="it-IT" sz="2000" dirty="0" err="1">
                <a:solidFill>
                  <a:schemeClr val="bg1"/>
                </a:solidFill>
              </a:rPr>
              <a:t>epitopi</a:t>
            </a:r>
            <a:r>
              <a:rPr lang="it-IT" sz="2000" dirty="0">
                <a:solidFill>
                  <a:schemeClr val="bg1"/>
                </a:solidFill>
              </a:rPr>
              <a:t> per cellule T CD4 + implicate in una malattia autoimmune o allergica non è stata precedentemente associata a sintomi </a:t>
            </a:r>
            <a:r>
              <a:rPr lang="it-IT" sz="2000" dirty="0" smtClean="0">
                <a:solidFill>
                  <a:schemeClr val="bg1"/>
                </a:solidFill>
              </a:rPr>
              <a:t>digestivi, il </a:t>
            </a:r>
            <a:r>
              <a:rPr lang="it-IT" sz="2000" dirty="0">
                <a:solidFill>
                  <a:schemeClr val="bg1"/>
                </a:solidFill>
              </a:rPr>
              <a:t>che suggerisce che ciò potrebbe avere un effetto specifico </a:t>
            </a:r>
            <a:r>
              <a:rPr lang="it-IT" sz="2000" dirty="0" smtClean="0">
                <a:solidFill>
                  <a:schemeClr val="bg1"/>
                </a:solidFill>
              </a:rPr>
              <a:t>degli </a:t>
            </a:r>
            <a:r>
              <a:rPr lang="it-IT" sz="2000" dirty="0" err="1">
                <a:solidFill>
                  <a:schemeClr val="bg1"/>
                </a:solidFill>
              </a:rPr>
              <a:t>epitopi</a:t>
            </a:r>
            <a:r>
              <a:rPr lang="it-IT" sz="2000" dirty="0">
                <a:solidFill>
                  <a:schemeClr val="bg1"/>
                </a:solidFill>
              </a:rPr>
              <a:t> del glutine. </a:t>
            </a:r>
            <a:endParaRPr lang="it-IT" sz="2000" dirty="0" smtClean="0">
              <a:solidFill>
                <a:schemeClr val="bg1"/>
              </a:solidFill>
            </a:endParaRPr>
          </a:p>
          <a:p>
            <a:pPr algn="just"/>
            <a:r>
              <a:rPr lang="it-IT" sz="2000" dirty="0" smtClean="0">
                <a:solidFill>
                  <a:schemeClr val="bg1"/>
                </a:solidFill>
              </a:rPr>
              <a:t>Ulteriori </a:t>
            </a:r>
            <a:r>
              <a:rPr lang="it-IT" sz="2000" dirty="0">
                <a:solidFill>
                  <a:schemeClr val="bg1"/>
                </a:solidFill>
              </a:rPr>
              <a:t>prove indirette di coinvolgimento del target sono state supportate osservando che la prima dose di Nexvax2 è seguita da sintomi digestivi, che sono simili nei tempi e nella qualità a quelli associati all'esposizione al </a:t>
            </a:r>
            <a:r>
              <a:rPr lang="it-IT" sz="2000" dirty="0" smtClean="0">
                <a:solidFill>
                  <a:schemeClr val="bg1"/>
                </a:solidFill>
              </a:rPr>
              <a:t>glutine</a:t>
            </a:r>
            <a:endParaRPr lang="it-IT" sz="2000" dirty="0">
              <a:solidFill>
                <a:schemeClr val="bg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809899" y="6002383"/>
            <a:ext cx="99930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 err="1">
                <a:solidFill>
                  <a:schemeClr val="bg1"/>
                </a:solidFill>
                <a:latin typeface="MinionPro-It"/>
              </a:rPr>
              <a:t>Sollid</a:t>
            </a:r>
            <a:r>
              <a:rPr lang="it-IT" sz="1200" i="1" dirty="0">
                <a:solidFill>
                  <a:schemeClr val="bg1"/>
                </a:solidFill>
                <a:latin typeface="MinionPro-It"/>
              </a:rPr>
              <a:t> LM, </a:t>
            </a:r>
            <a:r>
              <a:rPr lang="it-IT" sz="1200" i="1" dirty="0" err="1">
                <a:solidFill>
                  <a:schemeClr val="bg1"/>
                </a:solidFill>
                <a:latin typeface="MinionPro-It"/>
              </a:rPr>
              <a:t>Qiao</a:t>
            </a:r>
            <a:r>
              <a:rPr lang="it-IT" sz="1200" i="1" dirty="0">
                <a:solidFill>
                  <a:schemeClr val="bg1"/>
                </a:solidFill>
                <a:latin typeface="MinionPro-It"/>
              </a:rPr>
              <a:t> SW, Anderson RP, </a:t>
            </a:r>
            <a:r>
              <a:rPr lang="it-IT" sz="1200" i="1" dirty="0" err="1">
                <a:solidFill>
                  <a:schemeClr val="bg1"/>
                </a:solidFill>
                <a:latin typeface="MinionPro-It"/>
              </a:rPr>
              <a:t>Gianfrani</a:t>
            </a:r>
            <a:r>
              <a:rPr lang="it-IT" sz="1200" i="1" dirty="0">
                <a:solidFill>
                  <a:schemeClr val="bg1"/>
                </a:solidFill>
                <a:latin typeface="MinionPro-It"/>
              </a:rPr>
              <a:t> C, </a:t>
            </a:r>
            <a:r>
              <a:rPr lang="it-IT" sz="1200" i="1" dirty="0" err="1">
                <a:solidFill>
                  <a:schemeClr val="bg1"/>
                </a:solidFill>
                <a:latin typeface="MinionPro-It"/>
              </a:rPr>
              <a:t>Koning</a:t>
            </a:r>
            <a:r>
              <a:rPr lang="it-IT" sz="1200" i="1" dirty="0">
                <a:solidFill>
                  <a:schemeClr val="bg1"/>
                </a:solidFill>
                <a:latin typeface="MinionPro-It"/>
              </a:rPr>
              <a:t> F. Nomenclature and listing of </a:t>
            </a:r>
            <a:r>
              <a:rPr lang="it-IT" sz="1200" i="1" dirty="0" err="1">
                <a:solidFill>
                  <a:schemeClr val="bg1"/>
                </a:solidFill>
                <a:latin typeface="MinionPro-It"/>
              </a:rPr>
              <a:t>celiac</a:t>
            </a:r>
            <a:r>
              <a:rPr lang="it-IT" sz="1200" i="1" dirty="0">
                <a:solidFill>
                  <a:schemeClr val="bg1"/>
                </a:solidFill>
                <a:latin typeface="MinionPro-It"/>
              </a:rPr>
              <a:t> </a:t>
            </a:r>
            <a:r>
              <a:rPr lang="it-IT" sz="1200" i="1" dirty="0" err="1">
                <a:solidFill>
                  <a:schemeClr val="bg1"/>
                </a:solidFill>
                <a:latin typeface="MinionPro-It"/>
              </a:rPr>
              <a:t>disease</a:t>
            </a:r>
            <a:r>
              <a:rPr lang="it-IT" sz="1200" i="1" dirty="0">
                <a:solidFill>
                  <a:schemeClr val="bg1"/>
                </a:solidFill>
                <a:latin typeface="MinionPro-It"/>
              </a:rPr>
              <a:t> </a:t>
            </a:r>
            <a:r>
              <a:rPr lang="it-IT" sz="1200" i="1" dirty="0" err="1">
                <a:solidFill>
                  <a:schemeClr val="bg1"/>
                </a:solidFill>
                <a:latin typeface="MinionPro-It"/>
              </a:rPr>
              <a:t>relevant</a:t>
            </a:r>
            <a:r>
              <a:rPr lang="it-IT" sz="1200" i="1" dirty="0">
                <a:solidFill>
                  <a:schemeClr val="bg1"/>
                </a:solidFill>
                <a:latin typeface="MinionPro-It"/>
              </a:rPr>
              <a:t> </a:t>
            </a:r>
            <a:r>
              <a:rPr lang="it-IT" sz="1200" i="1" dirty="0" err="1">
                <a:solidFill>
                  <a:schemeClr val="bg1"/>
                </a:solidFill>
                <a:latin typeface="MinionPro-It"/>
              </a:rPr>
              <a:t>gluten</a:t>
            </a:r>
            <a:r>
              <a:rPr lang="it-IT" sz="1200" i="1" dirty="0">
                <a:solidFill>
                  <a:schemeClr val="bg1"/>
                </a:solidFill>
                <a:latin typeface="MinionPro-It"/>
              </a:rPr>
              <a:t> T-</a:t>
            </a:r>
            <a:r>
              <a:rPr lang="it-IT" sz="1200" i="1" dirty="0" err="1">
                <a:solidFill>
                  <a:schemeClr val="bg1"/>
                </a:solidFill>
                <a:latin typeface="MinionPro-It"/>
              </a:rPr>
              <a:t>cell</a:t>
            </a:r>
            <a:r>
              <a:rPr lang="it-IT" sz="1200" i="1" dirty="0">
                <a:solidFill>
                  <a:schemeClr val="bg1"/>
                </a:solidFill>
                <a:latin typeface="MinionPro-It"/>
              </a:rPr>
              <a:t> </a:t>
            </a:r>
            <a:r>
              <a:rPr lang="it-IT" sz="1200" i="1" dirty="0" err="1">
                <a:solidFill>
                  <a:schemeClr val="bg1"/>
                </a:solidFill>
                <a:latin typeface="MinionPro-It"/>
              </a:rPr>
              <a:t>epitopes</a:t>
            </a:r>
            <a:r>
              <a:rPr lang="it-IT" sz="1200" i="1" dirty="0">
                <a:solidFill>
                  <a:schemeClr val="bg1"/>
                </a:solidFill>
                <a:latin typeface="MinionPro-It"/>
              </a:rPr>
              <a:t> </a:t>
            </a:r>
            <a:r>
              <a:rPr lang="it-IT" sz="1200" i="1" dirty="0" err="1">
                <a:solidFill>
                  <a:schemeClr val="bg1"/>
                </a:solidFill>
                <a:latin typeface="MinionPro-It"/>
              </a:rPr>
              <a:t>restricted</a:t>
            </a:r>
            <a:r>
              <a:rPr lang="it-IT" sz="1200" i="1" dirty="0">
                <a:solidFill>
                  <a:schemeClr val="bg1"/>
                </a:solidFill>
                <a:latin typeface="MinionPro-It"/>
              </a:rPr>
              <a:t> by HLA-DQ </a:t>
            </a:r>
            <a:r>
              <a:rPr lang="it-IT" sz="1200" i="1" dirty="0" err="1">
                <a:solidFill>
                  <a:schemeClr val="bg1"/>
                </a:solidFill>
                <a:latin typeface="MinionPro-It"/>
              </a:rPr>
              <a:t>molecules</a:t>
            </a:r>
            <a:r>
              <a:rPr lang="it-IT" sz="1200" i="1" dirty="0">
                <a:solidFill>
                  <a:schemeClr val="bg1"/>
                </a:solidFill>
                <a:latin typeface="MinionPro-It"/>
              </a:rPr>
              <a:t>. </a:t>
            </a:r>
            <a:r>
              <a:rPr lang="it-IT" sz="1200" i="1" dirty="0" err="1">
                <a:solidFill>
                  <a:schemeClr val="bg1"/>
                </a:solidFill>
                <a:latin typeface="MinionPro-It"/>
              </a:rPr>
              <a:t>Immunogenetics</a:t>
            </a:r>
            <a:r>
              <a:rPr lang="it-IT" sz="1200" i="1" dirty="0">
                <a:solidFill>
                  <a:schemeClr val="bg1"/>
                </a:solidFill>
                <a:latin typeface="MinionPro-It"/>
              </a:rPr>
              <a:t>. 2012;64(6):455-60</a:t>
            </a:r>
            <a:r>
              <a:rPr lang="it-IT" sz="1200" i="1" dirty="0">
                <a:latin typeface="MinionPro-It"/>
              </a:rPr>
              <a:t>.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90886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5690" y="1167345"/>
            <a:ext cx="10315621" cy="5018737"/>
          </a:xfrm>
        </p:spPr>
      </p:pic>
    </p:spTree>
    <p:extLst>
      <p:ext uri="{BB962C8B-B14F-4D97-AF65-F5344CB8AC3E}">
        <p14:creationId xmlns:p14="http://schemas.microsoft.com/office/powerpoint/2010/main" xmlns="" val="236470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95600" y="398613"/>
            <a:ext cx="8610600" cy="1293028"/>
          </a:xfrm>
        </p:spPr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NEXVAX2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692434" y="1881051"/>
            <a:ext cx="7813765" cy="2024743"/>
          </a:xfrm>
        </p:spPr>
        <p:txBody>
          <a:bodyPr>
            <a:normAutofit/>
          </a:bodyPr>
          <a:lstStyle/>
          <a:p>
            <a:pPr algn="just"/>
            <a:r>
              <a:rPr lang="it-IT" dirty="0" smtClean="0">
                <a:solidFill>
                  <a:schemeClr val="bg1"/>
                </a:solidFill>
              </a:rPr>
              <a:t>L’obiettivo dello studio è dimostrare sicurezza e caratteristiche farmacodinamiche di NEXVAX2 in pazienti celiaci in GFD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881051"/>
            <a:ext cx="3692435" cy="276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101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t-IT" dirty="0">
                <a:solidFill>
                  <a:schemeClr val="bg1"/>
                </a:solidFill>
              </a:rPr>
              <a:t>NEXVAX2 – studio fase 1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47472" y="2208178"/>
            <a:ext cx="11556460" cy="4367719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sz="6400" dirty="0">
                <a:solidFill>
                  <a:schemeClr val="bg1"/>
                </a:solidFill>
              </a:rPr>
              <a:t>STUDY ELIGIBILITY CRITERIA</a:t>
            </a:r>
          </a:p>
          <a:p>
            <a:r>
              <a:rPr lang="en-US" sz="5500" dirty="0">
                <a:solidFill>
                  <a:schemeClr val="bg1"/>
                </a:solidFill>
              </a:rPr>
              <a:t>1. Patients have signed and understood the informed consent form (ICF) before initiation of any      	study specific procedures.</a:t>
            </a:r>
          </a:p>
          <a:p>
            <a:r>
              <a:rPr lang="en-US" sz="5500" dirty="0">
                <a:solidFill>
                  <a:schemeClr val="bg1"/>
                </a:solidFill>
              </a:rPr>
              <a:t>2. Patients are between 18 and 70 years old (inclusive).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5500" dirty="0">
                <a:solidFill>
                  <a:schemeClr val="bg1"/>
                </a:solidFill>
              </a:rPr>
              <a:t>3. Patients have confirmed “at risk” genotype (HLA-DQ2 and/or DQ8) and have a celiac disease  	diagnosis consistent with the criteria defined in the National Institutes of Health Consensus 	Statement 2004 [Department of Health and Human Services, 2004]: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5500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r>
              <a:rPr lang="en-US" sz="4900" dirty="0">
                <a:solidFill>
                  <a:schemeClr val="bg1"/>
                </a:solidFill>
              </a:rPr>
              <a:t>a. Diagnostic tests should be performed while the patient is on a gluten containing diet.</a:t>
            </a:r>
          </a:p>
          <a:p>
            <a:pPr marL="457200" lvl="1" indent="0">
              <a:buNone/>
            </a:pPr>
            <a:r>
              <a:rPr lang="en-US" sz="4900" dirty="0">
                <a:solidFill>
                  <a:schemeClr val="bg1"/>
                </a:solidFill>
              </a:rPr>
              <a:t>b. A serologic antibody test should be positive.</a:t>
            </a:r>
          </a:p>
          <a:p>
            <a:pPr marL="457200" lvl="1" indent="0">
              <a:buNone/>
            </a:pPr>
            <a:r>
              <a:rPr lang="en-US" sz="4900" dirty="0">
                <a:solidFill>
                  <a:schemeClr val="bg1"/>
                </a:solidFill>
              </a:rPr>
              <a:t>c. Patients with a positive celiac disease antibody test should undergo small bowel biopsy (those with biopsy- 	proven dermatitis herpetiformis can be excluded from small bowel biopsy).</a:t>
            </a:r>
          </a:p>
          <a:p>
            <a:pPr marL="457200" lvl="1" indent="0">
              <a:buNone/>
            </a:pPr>
            <a:r>
              <a:rPr lang="en-US" sz="4900" dirty="0">
                <a:solidFill>
                  <a:schemeClr val="bg1"/>
                </a:solidFill>
              </a:rPr>
              <a:t>d. Multiple biopsies should be obtained (histologic changes may be focal) and include biopsies from the second portion of the duodenum or beyond. </a:t>
            </a:r>
          </a:p>
          <a:p>
            <a:pPr marL="457200" lvl="1" indent="0">
              <a:buNone/>
            </a:pPr>
            <a:r>
              <a:rPr lang="en-US" sz="4900" dirty="0">
                <a:solidFill>
                  <a:schemeClr val="bg1"/>
                </a:solidFill>
              </a:rPr>
              <a:t>e. Some degree of villous atrophy should be observed.</a:t>
            </a:r>
          </a:p>
          <a:p>
            <a:r>
              <a:rPr lang="en-US" sz="5500" dirty="0">
                <a:solidFill>
                  <a:schemeClr val="bg1"/>
                </a:solidFill>
              </a:rPr>
              <a:t>4. HLA DQ2·5 genotype (both DQA1*05 and DQB1*02, homozygous or heterozygous)</a:t>
            </a:r>
            <a:endParaRPr lang="it-IT" sz="5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696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t-IT" dirty="0">
                <a:solidFill>
                  <a:schemeClr val="bg1"/>
                </a:solidFill>
              </a:rPr>
              <a:t>NEXVAX2 – studio fase 1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Prior to randomization</a:t>
            </a:r>
          </a:p>
          <a:p>
            <a:r>
              <a:rPr lang="en-US" sz="1800" dirty="0">
                <a:solidFill>
                  <a:schemeClr val="bg1"/>
                </a:solidFill>
              </a:rPr>
              <a:t>1. Patient has a positive gluten specific T cell response (measured by IFN-γ release assay) at the end of the Screening Period (in ascending dose cohorts only)</a:t>
            </a:r>
          </a:p>
          <a:p>
            <a:r>
              <a:rPr lang="en-US" sz="1800" dirty="0">
                <a:solidFill>
                  <a:schemeClr val="bg1"/>
                </a:solidFill>
              </a:rPr>
              <a:t>2. Patient has Screening small bowel mucosal biopsy histology consistent with a Marsh classification &gt; Marsh 1 (in biopsy cohorts only)</a:t>
            </a:r>
            <a:endParaRPr lang="it-IT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85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7078484" y="189499"/>
            <a:ext cx="46297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</a:rPr>
              <a:t>Malattia celiaca- </a:t>
            </a:r>
            <a:r>
              <a:rPr lang="it-IT" sz="2400" b="1" dirty="0">
                <a:solidFill>
                  <a:schemeClr val="bg1"/>
                </a:solidFill>
              </a:rPr>
              <a:t>patogenesi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6179" y="651164"/>
            <a:ext cx="8103567" cy="5996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t-IT" dirty="0">
                <a:solidFill>
                  <a:schemeClr val="bg1"/>
                </a:solidFill>
              </a:rPr>
              <a:t>NEXVAX2 – studio fase 1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5800" y="2057400"/>
            <a:ext cx="10820400" cy="4617719"/>
          </a:xfrm>
        </p:spPr>
        <p:txBody>
          <a:bodyPr>
            <a:normAutofit/>
          </a:bodyPr>
          <a:lstStyle/>
          <a:p>
            <a:r>
              <a:rPr lang="en-US" sz="1800" dirty="0" err="1" smtClean="0">
                <a:solidFill>
                  <a:schemeClr val="bg1"/>
                </a:solidFill>
              </a:rPr>
              <a:t>Sono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stati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eseguiti</a:t>
            </a:r>
            <a:r>
              <a:rPr lang="en-US" sz="1800" dirty="0" smtClean="0">
                <a:solidFill>
                  <a:schemeClr val="bg1"/>
                </a:solidFill>
              </a:rPr>
              <a:t> due </a:t>
            </a:r>
            <a:r>
              <a:rPr lang="en-US" sz="1800" dirty="0" err="1" smtClean="0">
                <a:solidFill>
                  <a:schemeClr val="bg1"/>
                </a:solidFill>
              </a:rPr>
              <a:t>studi</a:t>
            </a:r>
            <a:r>
              <a:rPr lang="en-US" sz="1800" dirty="0" smtClean="0">
                <a:solidFill>
                  <a:schemeClr val="bg1"/>
                </a:solidFill>
              </a:rPr>
              <a:t> di </a:t>
            </a:r>
            <a:r>
              <a:rPr lang="en-US" sz="1800" dirty="0" err="1" smtClean="0">
                <a:solidFill>
                  <a:schemeClr val="bg1"/>
                </a:solidFill>
              </a:rPr>
              <a:t>fase</a:t>
            </a:r>
            <a:r>
              <a:rPr lang="en-US" sz="1800" dirty="0" smtClean="0">
                <a:solidFill>
                  <a:schemeClr val="bg1"/>
                </a:solidFill>
              </a:rPr>
              <a:t> 1, </a:t>
            </a:r>
            <a:r>
              <a:rPr lang="en-US" sz="1800" dirty="0" err="1" smtClean="0">
                <a:solidFill>
                  <a:schemeClr val="bg1"/>
                </a:solidFill>
              </a:rPr>
              <a:t>doppio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cieco</a:t>
            </a:r>
            <a:r>
              <a:rPr lang="en-US" sz="1800" dirty="0" smtClean="0">
                <a:solidFill>
                  <a:schemeClr val="bg1"/>
                </a:solidFill>
              </a:rPr>
              <a:t>, </a:t>
            </a:r>
            <a:r>
              <a:rPr lang="en-US" sz="1800" dirty="0" err="1" smtClean="0">
                <a:solidFill>
                  <a:schemeClr val="bg1"/>
                </a:solidFill>
              </a:rPr>
              <a:t>randomizzati</a:t>
            </a:r>
            <a:r>
              <a:rPr lang="en-US" sz="1800" dirty="0" smtClean="0">
                <a:solidFill>
                  <a:schemeClr val="bg1"/>
                </a:solidFill>
              </a:rPr>
              <a:t>, placebo-controlled.</a:t>
            </a:r>
          </a:p>
          <a:p>
            <a:pPr marL="0" indent="0" algn="ctr">
              <a:buNone/>
            </a:pPr>
            <a:r>
              <a:rPr lang="en-US" sz="1800" b="1" dirty="0" smtClean="0">
                <a:solidFill>
                  <a:schemeClr val="bg1"/>
                </a:solidFill>
              </a:rPr>
              <a:t> NEXVAX è </a:t>
            </a:r>
            <a:r>
              <a:rPr lang="en-US" sz="1800" b="1" dirty="0" err="1" smtClean="0">
                <a:solidFill>
                  <a:schemeClr val="bg1"/>
                </a:solidFill>
              </a:rPr>
              <a:t>stato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testato</a:t>
            </a:r>
            <a:r>
              <a:rPr lang="en-US" sz="1800" b="1" dirty="0" smtClean="0">
                <a:solidFill>
                  <a:schemeClr val="bg1"/>
                </a:solidFill>
              </a:rPr>
              <a:t> con due </a:t>
            </a:r>
            <a:r>
              <a:rPr lang="en-US" sz="1800" b="1" dirty="0" err="1" smtClean="0">
                <a:solidFill>
                  <a:schemeClr val="bg1"/>
                </a:solidFill>
              </a:rPr>
              <a:t>protocolli</a:t>
            </a:r>
            <a:endParaRPr lang="en-US" sz="18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1800" b="1" dirty="0">
                <a:solidFill>
                  <a:schemeClr val="bg1"/>
                </a:solidFill>
              </a:rPr>
              <a:t>  3 fixed doses </a:t>
            </a:r>
            <a:r>
              <a:rPr lang="en-US" sz="1800" b="1" dirty="0" smtClean="0">
                <a:solidFill>
                  <a:schemeClr val="bg1"/>
                </a:solidFill>
              </a:rPr>
              <a:t>ad </a:t>
            </a:r>
            <a:r>
              <a:rPr lang="en-US" sz="1800" b="1" dirty="0" err="1" smtClean="0">
                <a:solidFill>
                  <a:schemeClr val="bg1"/>
                </a:solidFill>
              </a:rPr>
              <a:t>intervalli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settimanali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>
                <a:solidFill>
                  <a:schemeClr val="bg1"/>
                </a:solidFill>
              </a:rPr>
              <a:t>over 15 days (“3-dose study</a:t>
            </a:r>
            <a:r>
              <a:rPr lang="en-US" sz="1800" b="1" dirty="0" smtClean="0">
                <a:solidFill>
                  <a:schemeClr val="bg1"/>
                </a:solidFill>
              </a:rPr>
              <a:t>”)</a:t>
            </a:r>
            <a:endParaRPr lang="en-US" sz="18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1800" b="1" dirty="0">
                <a:solidFill>
                  <a:schemeClr val="bg1"/>
                </a:solidFill>
              </a:rPr>
              <a:t>16 fixed doses at 3 or 4-day intervals over 53 days (“16-dose study</a:t>
            </a:r>
            <a:r>
              <a:rPr lang="en-US" sz="1800" b="1" dirty="0" smtClean="0">
                <a:solidFill>
                  <a:schemeClr val="bg1"/>
                </a:solidFill>
              </a:rPr>
              <a:t>”)</a:t>
            </a:r>
          </a:p>
          <a:p>
            <a:pPr marL="0" indent="0" algn="ctr">
              <a:buNone/>
            </a:pPr>
            <a:endParaRPr lang="en-US" sz="18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1800" dirty="0" err="1" smtClean="0">
                <a:solidFill>
                  <a:schemeClr val="bg1"/>
                </a:solidFill>
              </a:rPr>
              <a:t>Questi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studi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sono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stati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eseguiti</a:t>
            </a:r>
            <a:r>
              <a:rPr lang="en-US" sz="1800" dirty="0" smtClean="0">
                <a:solidFill>
                  <a:schemeClr val="bg1"/>
                </a:solidFill>
              </a:rPr>
              <a:t> per </a:t>
            </a:r>
            <a:r>
              <a:rPr lang="en-US" sz="1800" dirty="0" err="1" smtClean="0">
                <a:solidFill>
                  <a:schemeClr val="bg1"/>
                </a:solidFill>
              </a:rPr>
              <a:t>valutare</a:t>
            </a:r>
            <a:r>
              <a:rPr lang="en-US" sz="1800" dirty="0" smtClean="0">
                <a:solidFill>
                  <a:schemeClr val="bg1"/>
                </a:solidFill>
              </a:rPr>
              <a:t> la </a:t>
            </a:r>
            <a:r>
              <a:rPr lang="en-US" sz="1800" dirty="0" err="1" smtClean="0">
                <a:solidFill>
                  <a:schemeClr val="bg1"/>
                </a:solidFill>
              </a:rPr>
              <a:t>massima</a:t>
            </a:r>
            <a:r>
              <a:rPr lang="en-US" sz="1800" dirty="0" smtClean="0">
                <a:solidFill>
                  <a:schemeClr val="bg1"/>
                </a:solidFill>
              </a:rPr>
              <a:t> dose </a:t>
            </a:r>
            <a:r>
              <a:rPr lang="en-US" sz="1800" dirty="0" err="1" smtClean="0">
                <a:solidFill>
                  <a:schemeClr val="bg1"/>
                </a:solidFill>
              </a:rPr>
              <a:t>tollerata</a:t>
            </a:r>
            <a:r>
              <a:rPr lang="en-US" sz="1800" dirty="0" smtClean="0">
                <a:solidFill>
                  <a:schemeClr val="bg1"/>
                </a:solidFill>
              </a:rPr>
              <a:t> (MTD), </a:t>
            </a:r>
            <a:r>
              <a:rPr lang="en-US" sz="1800" dirty="0" err="1" smtClean="0">
                <a:solidFill>
                  <a:schemeClr val="bg1"/>
                </a:solidFill>
              </a:rPr>
              <a:t>testando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dosi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incrementate</a:t>
            </a:r>
            <a:r>
              <a:rPr lang="en-US" sz="1800" dirty="0" smtClean="0">
                <a:solidFill>
                  <a:schemeClr val="bg1"/>
                </a:solidFill>
              </a:rPr>
              <a:t> di </a:t>
            </a:r>
            <a:r>
              <a:rPr lang="en-US" sz="1800" dirty="0" err="1" smtClean="0">
                <a:solidFill>
                  <a:schemeClr val="bg1"/>
                </a:solidFill>
              </a:rPr>
              <a:t>anticorpo</a:t>
            </a:r>
            <a:r>
              <a:rPr lang="en-US" sz="1800" dirty="0" smtClean="0">
                <a:solidFill>
                  <a:schemeClr val="bg1"/>
                </a:solidFill>
              </a:rPr>
              <a:t> in </a:t>
            </a:r>
            <a:r>
              <a:rPr lang="en-US" sz="1800" dirty="0" err="1" smtClean="0">
                <a:solidFill>
                  <a:schemeClr val="bg1"/>
                </a:solidFill>
              </a:rPr>
              <a:t>coorti</a:t>
            </a:r>
            <a:r>
              <a:rPr lang="en-US" sz="1800" dirty="0" smtClean="0">
                <a:solidFill>
                  <a:schemeClr val="bg1"/>
                </a:solidFill>
              </a:rPr>
              <a:t> di </a:t>
            </a:r>
            <a:r>
              <a:rPr lang="en-US" sz="1800" dirty="0" err="1" smtClean="0">
                <a:solidFill>
                  <a:schemeClr val="bg1"/>
                </a:solidFill>
              </a:rPr>
              <a:t>pazienti</a:t>
            </a:r>
            <a:r>
              <a:rPr lang="en-US" sz="1800" dirty="0" smtClean="0">
                <a:solidFill>
                  <a:schemeClr val="bg1"/>
                </a:solidFill>
              </a:rPr>
              <a:t>. </a:t>
            </a:r>
          </a:p>
          <a:p>
            <a:pPr marL="0" indent="0" algn="ctr">
              <a:buNone/>
            </a:pPr>
            <a:endParaRPr lang="en-US" sz="18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18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it-IT" sz="1800" b="1" dirty="0" smtClean="0">
                <a:solidFill>
                  <a:schemeClr val="bg1"/>
                </a:solidFill>
              </a:rPr>
              <a:t>In entrambi i protocolli era previsto una coorte che eseguiva esclusivamente EGDS con esame istologico del duodeno </a:t>
            </a:r>
            <a:r>
              <a:rPr lang="it-IT" sz="1800" b="1" dirty="0" err="1" smtClean="0">
                <a:solidFill>
                  <a:schemeClr val="bg1"/>
                </a:solidFill>
              </a:rPr>
              <a:t>pre</a:t>
            </a:r>
            <a:r>
              <a:rPr lang="it-IT" sz="1800" b="1" dirty="0" smtClean="0">
                <a:solidFill>
                  <a:schemeClr val="bg1"/>
                </a:solidFill>
              </a:rPr>
              <a:t> e post-trattamento (senza OCG)</a:t>
            </a:r>
            <a:endParaRPr lang="it-IT" sz="18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8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545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24000" y="901532"/>
            <a:ext cx="8610600" cy="1293028"/>
          </a:xfrm>
        </p:spPr>
        <p:txBody>
          <a:bodyPr/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NEXVAX2 – studio fase 1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sz="2400" dirty="0">
                <a:solidFill>
                  <a:schemeClr val="bg1"/>
                </a:solidFill>
              </a:rPr>
              <a:t>Per mobilizzare le cellule T specifiche per il glutine nel sangue e consentire la valutazione della loro reattività agli </a:t>
            </a:r>
            <a:r>
              <a:rPr lang="it-IT" sz="2400" dirty="0" err="1">
                <a:solidFill>
                  <a:schemeClr val="bg1"/>
                </a:solidFill>
              </a:rPr>
              <a:t>epitopi</a:t>
            </a:r>
            <a:r>
              <a:rPr lang="it-IT" sz="2400" dirty="0">
                <a:solidFill>
                  <a:schemeClr val="bg1"/>
                </a:solidFill>
              </a:rPr>
              <a:t> di Nexvax2, il periodo di screening e il periodo post-trattamento per le coorti in dose ascendente includevano un </a:t>
            </a:r>
            <a:r>
              <a:rPr lang="it-IT" sz="2400" dirty="0" err="1">
                <a:solidFill>
                  <a:schemeClr val="bg1"/>
                </a:solidFill>
              </a:rPr>
              <a:t>challenge</a:t>
            </a:r>
            <a:r>
              <a:rPr lang="it-IT" sz="2400" dirty="0">
                <a:solidFill>
                  <a:schemeClr val="bg1"/>
                </a:solidFill>
              </a:rPr>
              <a:t> di glutine orale crossover, in doppio cieco, controllata con placebo, (OGC</a:t>
            </a:r>
            <a:r>
              <a:rPr lang="it-IT" sz="2400" dirty="0" smtClean="0">
                <a:solidFill>
                  <a:schemeClr val="bg1"/>
                </a:solidFill>
              </a:rPr>
              <a:t>). </a:t>
            </a:r>
          </a:p>
          <a:p>
            <a:pPr algn="just"/>
            <a:r>
              <a:rPr lang="it-IT" sz="2400" dirty="0" smtClean="0">
                <a:solidFill>
                  <a:schemeClr val="bg1"/>
                </a:solidFill>
              </a:rPr>
              <a:t>Per la coorte finale, venivano invece eseguite EGDS con istologia duodenale, senza OGC</a:t>
            </a:r>
            <a:endParaRPr lang="it-IT" sz="2400" dirty="0">
              <a:solidFill>
                <a:schemeClr val="bg1"/>
              </a:solidFill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7776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t-IT" dirty="0">
                <a:solidFill>
                  <a:schemeClr val="bg1"/>
                </a:solidFill>
              </a:rPr>
              <a:t>NEXVAX2 – studio fase 1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5800" y="1923804"/>
            <a:ext cx="10820400" cy="47026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Per le </a:t>
            </a:r>
            <a:r>
              <a:rPr lang="en-US" dirty="0" err="1" smtClean="0">
                <a:solidFill>
                  <a:schemeClr val="bg1"/>
                </a:solidFill>
              </a:rPr>
              <a:t>coorti</a:t>
            </a:r>
            <a:r>
              <a:rPr lang="en-US" dirty="0" smtClean="0">
                <a:solidFill>
                  <a:schemeClr val="bg1"/>
                </a:solidFill>
              </a:rPr>
              <a:t> a dose </a:t>
            </a:r>
            <a:r>
              <a:rPr lang="en-US" dirty="0" err="1" smtClean="0">
                <a:solidFill>
                  <a:schemeClr val="bg1"/>
                </a:solidFill>
              </a:rPr>
              <a:t>ascendente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il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periodo</a:t>
            </a:r>
            <a:r>
              <a:rPr lang="en-US" dirty="0" smtClean="0">
                <a:solidFill>
                  <a:schemeClr val="bg1"/>
                </a:solidFill>
              </a:rPr>
              <a:t> di </a:t>
            </a:r>
            <a:r>
              <a:rPr lang="en-US" dirty="0">
                <a:solidFill>
                  <a:schemeClr val="bg1"/>
                </a:solidFill>
              </a:rPr>
              <a:t>screening </a:t>
            </a:r>
            <a:r>
              <a:rPr lang="en-US" dirty="0" err="1" smtClean="0">
                <a:solidFill>
                  <a:schemeClr val="bg1"/>
                </a:solidFill>
              </a:rPr>
              <a:t>iniziava</a:t>
            </a:r>
            <a:r>
              <a:rPr lang="en-US" dirty="0" smtClean="0">
                <a:solidFill>
                  <a:schemeClr val="bg1"/>
                </a:solidFill>
              </a:rPr>
              <a:t> al day </a:t>
            </a:r>
            <a:r>
              <a:rPr lang="en-US" dirty="0">
                <a:solidFill>
                  <a:schemeClr val="bg1"/>
                </a:solidFill>
              </a:rPr>
              <a:t>1 </a:t>
            </a:r>
            <a:r>
              <a:rPr lang="en-US" dirty="0" err="1" smtClean="0">
                <a:solidFill>
                  <a:schemeClr val="bg1"/>
                </a:solidFill>
              </a:rPr>
              <a:t>ed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partecipanti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venivano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forniti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nove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cookies </a:t>
            </a:r>
            <a:r>
              <a:rPr lang="en-US" dirty="0" smtClean="0">
                <a:solidFill>
                  <a:schemeClr val="bg1"/>
                </a:solidFill>
              </a:rPr>
              <a:t>, da </a:t>
            </a:r>
            <a:r>
              <a:rPr lang="en-US" dirty="0" err="1" smtClean="0">
                <a:solidFill>
                  <a:schemeClr val="bg1"/>
                </a:solidFill>
              </a:rPr>
              <a:t>assumere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3/die </a:t>
            </a:r>
            <a:r>
              <a:rPr lang="en-US" dirty="0" err="1" smtClean="0">
                <a:solidFill>
                  <a:schemeClr val="bg1"/>
                </a:solidFill>
              </a:rPr>
              <a:t>nei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giorni</a:t>
            </a:r>
            <a:r>
              <a:rPr lang="en-US" dirty="0" smtClean="0">
                <a:solidFill>
                  <a:schemeClr val="bg1"/>
                </a:solidFill>
              </a:rPr>
              <a:t> da 1 a </a:t>
            </a:r>
            <a:r>
              <a:rPr lang="en-US" dirty="0">
                <a:solidFill>
                  <a:schemeClr val="bg1"/>
                </a:solidFill>
              </a:rPr>
              <a:t>3.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 </a:t>
            </a:r>
            <a:r>
              <a:rPr lang="en-US" dirty="0" err="1" smtClean="0">
                <a:solidFill>
                  <a:schemeClr val="bg1"/>
                </a:solidFill>
              </a:rPr>
              <a:t>partecipanti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ritornavano</a:t>
            </a:r>
            <a:r>
              <a:rPr lang="en-US" dirty="0" smtClean="0">
                <a:solidFill>
                  <a:schemeClr val="bg1"/>
                </a:solidFill>
              </a:rPr>
              <a:t> in </a:t>
            </a:r>
            <a:r>
              <a:rPr lang="en-US" dirty="0">
                <a:solidFill>
                  <a:schemeClr val="bg1"/>
                </a:solidFill>
              </a:rPr>
              <a:t>day 8 </a:t>
            </a:r>
            <a:r>
              <a:rPr lang="en-US" dirty="0" smtClean="0">
                <a:solidFill>
                  <a:schemeClr val="bg1"/>
                </a:solidFill>
              </a:rPr>
              <a:t>e li </a:t>
            </a:r>
            <a:r>
              <a:rPr lang="en-US" dirty="0" err="1" smtClean="0">
                <a:solidFill>
                  <a:schemeClr val="bg1"/>
                </a:solidFill>
              </a:rPr>
              <a:t>veniva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fornito</a:t>
            </a:r>
            <a:r>
              <a:rPr lang="en-US" dirty="0" smtClean="0">
                <a:solidFill>
                  <a:schemeClr val="bg1"/>
                </a:solidFill>
              </a:rPr>
              <a:t> un secondo </a:t>
            </a:r>
            <a:r>
              <a:rPr lang="en-US" dirty="0">
                <a:solidFill>
                  <a:schemeClr val="bg1"/>
                </a:solidFill>
              </a:rPr>
              <a:t>set </a:t>
            </a:r>
            <a:r>
              <a:rPr lang="en-US" dirty="0" smtClean="0">
                <a:solidFill>
                  <a:schemeClr val="bg1"/>
                </a:solidFill>
              </a:rPr>
              <a:t>di </a:t>
            </a:r>
            <a:r>
              <a:rPr lang="en-US" dirty="0" err="1" smtClean="0">
                <a:solidFill>
                  <a:schemeClr val="bg1"/>
                </a:solidFill>
              </a:rPr>
              <a:t>nove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cookies </a:t>
            </a:r>
            <a:r>
              <a:rPr lang="en-US" dirty="0" smtClean="0">
                <a:solidFill>
                  <a:schemeClr val="bg1"/>
                </a:solidFill>
              </a:rPr>
              <a:t>da </a:t>
            </a:r>
            <a:r>
              <a:rPr lang="en-US" dirty="0" err="1" smtClean="0">
                <a:solidFill>
                  <a:schemeClr val="bg1"/>
                </a:solidFill>
              </a:rPr>
              <a:t>assumere</a:t>
            </a:r>
            <a:r>
              <a:rPr lang="en-US" dirty="0" smtClean="0">
                <a:solidFill>
                  <a:schemeClr val="bg1"/>
                </a:solidFill>
              </a:rPr>
              <a:t> 3/die </a:t>
            </a:r>
            <a:r>
              <a:rPr lang="en-US" dirty="0" err="1" smtClean="0">
                <a:solidFill>
                  <a:schemeClr val="bg1"/>
                </a:solidFill>
              </a:rPr>
              <a:t>nei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giorni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8 -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10. </a:t>
            </a:r>
            <a:r>
              <a:rPr lang="en-US" dirty="0" smtClean="0">
                <a:solidFill>
                  <a:schemeClr val="bg1"/>
                </a:solidFill>
              </a:rPr>
              <a:t>I cookies di </a:t>
            </a:r>
            <a:r>
              <a:rPr lang="en-US" dirty="0" err="1" smtClean="0">
                <a:solidFill>
                  <a:schemeClr val="bg1"/>
                </a:solidFill>
              </a:rPr>
              <a:t>ciascun</a:t>
            </a:r>
            <a:r>
              <a:rPr lang="en-US" dirty="0" smtClean="0">
                <a:solidFill>
                  <a:schemeClr val="bg1"/>
                </a:solidFill>
              </a:rPr>
              <a:t> set </a:t>
            </a:r>
            <a:r>
              <a:rPr lang="en-US" dirty="0" err="1" smtClean="0">
                <a:solidFill>
                  <a:schemeClr val="bg1"/>
                </a:solidFill>
              </a:rPr>
              <a:t>potevano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contenere</a:t>
            </a:r>
            <a:r>
              <a:rPr lang="en-US" dirty="0" smtClean="0">
                <a:solidFill>
                  <a:schemeClr val="bg1"/>
                </a:solidFill>
              </a:rPr>
              <a:t> o no </a:t>
            </a:r>
            <a:r>
              <a:rPr lang="en-US" dirty="0" err="1" smtClean="0">
                <a:solidFill>
                  <a:schemeClr val="bg1"/>
                </a:solidFill>
              </a:rPr>
              <a:t>glutine</a:t>
            </a:r>
            <a:r>
              <a:rPr lang="en-US" dirty="0" smtClean="0">
                <a:solidFill>
                  <a:schemeClr val="bg1"/>
                </a:solidFill>
              </a:rPr>
              <a:t> (3 </a:t>
            </a:r>
            <a:r>
              <a:rPr lang="en-US" dirty="0">
                <a:solidFill>
                  <a:schemeClr val="bg1"/>
                </a:solidFill>
              </a:rPr>
              <a:t>g per </a:t>
            </a:r>
            <a:r>
              <a:rPr lang="en-US" dirty="0" smtClean="0">
                <a:solidFill>
                  <a:schemeClr val="bg1"/>
                </a:solidFill>
              </a:rPr>
              <a:t>cookie).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I </a:t>
            </a:r>
            <a:r>
              <a:rPr lang="en-US" dirty="0" err="1" smtClean="0">
                <a:solidFill>
                  <a:schemeClr val="bg1"/>
                </a:solidFill>
              </a:rPr>
              <a:t>pazienti</a:t>
            </a:r>
            <a:r>
              <a:rPr lang="en-US" dirty="0" smtClean="0">
                <a:solidFill>
                  <a:schemeClr val="bg1"/>
                </a:solidFill>
              </a:rPr>
              <a:t> con </a:t>
            </a:r>
            <a:r>
              <a:rPr lang="en-US" dirty="0">
                <a:solidFill>
                  <a:schemeClr val="bg1"/>
                </a:solidFill>
              </a:rPr>
              <a:t>T cells responsive </a:t>
            </a:r>
            <a:r>
              <a:rPr lang="en-US" dirty="0" err="1" smtClean="0">
                <a:solidFill>
                  <a:schemeClr val="bg1"/>
                </a:solidFill>
              </a:rPr>
              <a:t>agli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epitopi</a:t>
            </a:r>
            <a:r>
              <a:rPr lang="en-US" dirty="0" smtClean="0">
                <a:solidFill>
                  <a:schemeClr val="bg1"/>
                </a:solidFill>
              </a:rPr>
              <a:t> di </a:t>
            </a:r>
            <a:r>
              <a:rPr lang="en-US" dirty="0">
                <a:solidFill>
                  <a:schemeClr val="bg1"/>
                </a:solidFill>
              </a:rPr>
              <a:t>Nexvax2 </a:t>
            </a:r>
            <a:r>
              <a:rPr lang="en-US" dirty="0" err="1" smtClean="0">
                <a:solidFill>
                  <a:schemeClr val="bg1"/>
                </a:solidFill>
              </a:rPr>
              <a:t>erano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identificati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usando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una</a:t>
            </a:r>
            <a:r>
              <a:rPr lang="en-US" dirty="0" smtClean="0">
                <a:solidFill>
                  <a:schemeClr val="bg1"/>
                </a:solidFill>
              </a:rPr>
              <a:t> “overnight IGRA”. Le IGRA </a:t>
            </a:r>
            <a:r>
              <a:rPr lang="en-US" dirty="0" err="1" smtClean="0">
                <a:solidFill>
                  <a:schemeClr val="bg1"/>
                </a:solidFill>
              </a:rPr>
              <a:t>erano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eseguite</a:t>
            </a:r>
            <a:r>
              <a:rPr lang="en-US" dirty="0" smtClean="0">
                <a:solidFill>
                  <a:schemeClr val="bg1"/>
                </a:solidFill>
              </a:rPr>
              <a:t> con </a:t>
            </a:r>
            <a:r>
              <a:rPr lang="en-US" dirty="0" err="1" smtClean="0">
                <a:solidFill>
                  <a:schemeClr val="bg1"/>
                </a:solidFill>
              </a:rPr>
              <a:t>peptidi</a:t>
            </a:r>
            <a:r>
              <a:rPr lang="en-US" dirty="0" smtClean="0">
                <a:solidFill>
                  <a:schemeClr val="bg1"/>
                </a:solidFill>
              </a:rPr>
              <a:t> di Nexvax2, </a:t>
            </a:r>
            <a:r>
              <a:rPr lang="en-US" dirty="0" err="1" smtClean="0">
                <a:solidFill>
                  <a:schemeClr val="bg1"/>
                </a:solidFill>
              </a:rPr>
              <a:t>ed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antigeni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virali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nei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giorni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1, 6, 8, 13, and 29. 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Citochine</a:t>
            </a:r>
            <a:r>
              <a:rPr lang="en-US" dirty="0" smtClean="0">
                <a:solidFill>
                  <a:schemeClr val="bg1"/>
                </a:solidFill>
              </a:rPr>
              <a:t> e </a:t>
            </a:r>
            <a:r>
              <a:rPr lang="en-US" dirty="0" err="1" smtClean="0">
                <a:solidFill>
                  <a:schemeClr val="bg1"/>
                </a:solidFill>
              </a:rPr>
              <a:t>chemochine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plasmatiche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venivano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anch’esse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misurate</a:t>
            </a:r>
            <a:r>
              <a:rPr lang="en-US" dirty="0" smtClean="0">
                <a:solidFill>
                  <a:schemeClr val="bg1"/>
                </a:solidFill>
              </a:rPr>
              <a:t> al </a:t>
            </a:r>
            <a:r>
              <a:rPr lang="en-US" dirty="0" err="1" smtClean="0">
                <a:solidFill>
                  <a:schemeClr val="bg1"/>
                </a:solidFill>
              </a:rPr>
              <a:t>giorno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1 </a:t>
            </a:r>
            <a:r>
              <a:rPr lang="en-US" dirty="0" smtClean="0">
                <a:solidFill>
                  <a:schemeClr val="bg1"/>
                </a:solidFill>
              </a:rPr>
              <a:t>(prima </a:t>
            </a:r>
            <a:r>
              <a:rPr lang="en-US" dirty="0" err="1" smtClean="0">
                <a:solidFill>
                  <a:schemeClr val="bg1"/>
                </a:solidFill>
              </a:rPr>
              <a:t>dell’assunzione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dei</a:t>
            </a:r>
            <a:r>
              <a:rPr lang="en-US" dirty="0" smtClean="0">
                <a:solidFill>
                  <a:schemeClr val="bg1"/>
                </a:solidFill>
              </a:rPr>
              <a:t> cookies) </a:t>
            </a:r>
            <a:r>
              <a:rPr lang="en-US" dirty="0" err="1" smtClean="0">
                <a:solidFill>
                  <a:schemeClr val="bg1"/>
                </a:solidFill>
              </a:rPr>
              <a:t>ed</a:t>
            </a:r>
            <a:r>
              <a:rPr lang="en-US" dirty="0" smtClean="0">
                <a:solidFill>
                  <a:schemeClr val="bg1"/>
                </a:solidFill>
              </a:rPr>
              <a:t> al </a:t>
            </a:r>
            <a:r>
              <a:rPr lang="en-US" dirty="0" err="1" smtClean="0">
                <a:solidFill>
                  <a:schemeClr val="bg1"/>
                </a:solidFill>
              </a:rPr>
              <a:t>giorno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13. </a:t>
            </a:r>
          </a:p>
        </p:txBody>
      </p:sp>
    </p:spTree>
    <p:extLst>
      <p:ext uri="{BB962C8B-B14F-4D97-AF65-F5344CB8AC3E}">
        <p14:creationId xmlns:p14="http://schemas.microsoft.com/office/powerpoint/2010/main" xmlns="" val="247560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91795" y="217324"/>
            <a:ext cx="5053148" cy="1293028"/>
          </a:xfrm>
        </p:spPr>
        <p:txBody>
          <a:bodyPr/>
          <a:lstStyle/>
          <a:p>
            <a:pPr algn="l"/>
            <a:r>
              <a:rPr lang="it-IT" dirty="0" smtClean="0">
                <a:solidFill>
                  <a:schemeClr val="bg1"/>
                </a:solidFill>
              </a:rPr>
              <a:t>NEXVAX2 – studio 3 dosi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7384" y="1432727"/>
            <a:ext cx="11756570" cy="4176968"/>
          </a:xfr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3036" y="5646451"/>
            <a:ext cx="7148946" cy="752475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8156763" y="5561023"/>
            <a:ext cx="36694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Tre </a:t>
            </a:r>
            <a:r>
              <a:rPr lang="en-US" b="1" dirty="0" err="1" smtClean="0">
                <a:solidFill>
                  <a:schemeClr val="bg1"/>
                </a:solidFill>
              </a:rPr>
              <a:t>inizioni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settimanali</a:t>
            </a:r>
            <a:r>
              <a:rPr lang="en-US" b="1" dirty="0" smtClean="0">
                <a:solidFill>
                  <a:schemeClr val="bg1"/>
                </a:solidFill>
              </a:rPr>
              <a:t> di Nexvax2 </a:t>
            </a:r>
            <a:r>
              <a:rPr lang="en-US" b="1" dirty="0">
                <a:solidFill>
                  <a:schemeClr val="bg1"/>
                </a:solidFill>
              </a:rPr>
              <a:t>60μg, 90μg, or </a:t>
            </a:r>
            <a:r>
              <a:rPr lang="en-US" b="1" dirty="0" smtClean="0">
                <a:solidFill>
                  <a:schemeClr val="bg1"/>
                </a:solidFill>
              </a:rPr>
              <a:t>150μg o placebo</a:t>
            </a:r>
            <a:endParaRPr lang="it-IT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801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830490" y="764373"/>
            <a:ext cx="2675709" cy="1293028"/>
          </a:xfrm>
        </p:spPr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NEXVAX2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bg1"/>
                </a:solidFill>
              </a:rPr>
              <a:t>Nel </a:t>
            </a:r>
            <a:r>
              <a:rPr lang="it-IT" dirty="0">
                <a:solidFill>
                  <a:schemeClr val="bg1"/>
                </a:solidFill>
              </a:rPr>
              <a:t>periodo post-trattamento di 4 settimane, le coorti di dosi ascendenti hanno avuto un ulteriore </a:t>
            </a:r>
            <a:r>
              <a:rPr lang="it-IT" dirty="0" smtClean="0">
                <a:solidFill>
                  <a:schemeClr val="bg1"/>
                </a:solidFill>
              </a:rPr>
              <a:t>OGC, mentre, </a:t>
            </a:r>
            <a:r>
              <a:rPr lang="it-IT" dirty="0">
                <a:solidFill>
                  <a:schemeClr val="bg1"/>
                </a:solidFill>
              </a:rPr>
              <a:t>le coorti </a:t>
            </a:r>
            <a:r>
              <a:rPr lang="it-IT" dirty="0" smtClean="0">
                <a:solidFill>
                  <a:schemeClr val="bg1"/>
                </a:solidFill>
              </a:rPr>
              <a:t>che eseguivano EGDS, </a:t>
            </a:r>
            <a:r>
              <a:rPr lang="it-IT" dirty="0">
                <a:solidFill>
                  <a:schemeClr val="bg1"/>
                </a:solidFill>
              </a:rPr>
              <a:t>hanno </a:t>
            </a:r>
            <a:r>
              <a:rPr lang="it-IT" dirty="0" smtClean="0">
                <a:solidFill>
                  <a:schemeClr val="bg1"/>
                </a:solidFill>
              </a:rPr>
              <a:t>eseguito una seconda </a:t>
            </a:r>
            <a:r>
              <a:rPr lang="it-IT" dirty="0">
                <a:solidFill>
                  <a:schemeClr val="bg1"/>
                </a:solidFill>
              </a:rPr>
              <a:t>gastroscopia con biopsie </a:t>
            </a:r>
            <a:r>
              <a:rPr lang="it-IT" dirty="0" smtClean="0">
                <a:solidFill>
                  <a:schemeClr val="bg1"/>
                </a:solidFill>
              </a:rPr>
              <a:t>duodenali </a:t>
            </a:r>
            <a:r>
              <a:rPr lang="it-IT" dirty="0">
                <a:solidFill>
                  <a:schemeClr val="bg1"/>
                </a:solidFill>
              </a:rPr>
              <a:t>e istologia </a:t>
            </a:r>
            <a:r>
              <a:rPr lang="it-IT" dirty="0" smtClean="0">
                <a:solidFill>
                  <a:schemeClr val="bg1"/>
                </a:solidFill>
              </a:rPr>
              <a:t>entro </a:t>
            </a:r>
            <a:r>
              <a:rPr lang="it-IT" dirty="0">
                <a:solidFill>
                  <a:schemeClr val="bg1"/>
                </a:solidFill>
              </a:rPr>
              <a:t>due </a:t>
            </a:r>
            <a:r>
              <a:rPr lang="it-IT" dirty="0" smtClean="0">
                <a:solidFill>
                  <a:schemeClr val="bg1"/>
                </a:solidFill>
              </a:rPr>
              <a:t>settimane dal termine del trattamento.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420655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907475" y="562493"/>
            <a:ext cx="8610600" cy="1293028"/>
          </a:xfrm>
        </p:spPr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NEXVAX2 – studio 3 dosi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052" y="1816925"/>
            <a:ext cx="12015947" cy="4524498"/>
          </a:xfrm>
        </p:spPr>
      </p:pic>
    </p:spTree>
    <p:extLst>
      <p:ext uri="{BB962C8B-B14F-4D97-AF65-F5344CB8AC3E}">
        <p14:creationId xmlns:p14="http://schemas.microsoft.com/office/powerpoint/2010/main" xmlns="" val="162277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87486" y="396238"/>
            <a:ext cx="8610600" cy="1293028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127" y="22973"/>
            <a:ext cx="11970327" cy="6835027"/>
          </a:xfrm>
        </p:spPr>
      </p:pic>
    </p:spTree>
    <p:extLst>
      <p:ext uri="{BB962C8B-B14F-4D97-AF65-F5344CB8AC3E}">
        <p14:creationId xmlns:p14="http://schemas.microsoft.com/office/powerpoint/2010/main" xmlns="" val="125682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15148" y="764373"/>
            <a:ext cx="6091052" cy="1293028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prstClr val="black"/>
                </a:solidFill>
              </a:rPr>
              <a:t>NEXVAX2 – studio 3 dosi</a:t>
            </a:r>
            <a:endParaRPr lang="it-IT" sz="1800" dirty="0">
              <a:solidFill>
                <a:schemeClr val="bg1"/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6275" y="138315"/>
            <a:ext cx="3990109" cy="6719685"/>
          </a:xfrm>
        </p:spPr>
      </p:pic>
    </p:spTree>
    <p:extLst>
      <p:ext uri="{BB962C8B-B14F-4D97-AF65-F5344CB8AC3E}">
        <p14:creationId xmlns:p14="http://schemas.microsoft.com/office/powerpoint/2010/main" xmlns="" val="226338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785754" y="0"/>
            <a:ext cx="7636331" cy="1293028"/>
          </a:xfrm>
        </p:spPr>
        <p:txBody>
          <a:bodyPr/>
          <a:lstStyle/>
          <a:p>
            <a:pPr algn="l"/>
            <a:r>
              <a:rPr lang="it-IT" dirty="0">
                <a:solidFill>
                  <a:schemeClr val="bg1"/>
                </a:solidFill>
              </a:rPr>
              <a:t>NEXVAX2 – studio 16 dosi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846612"/>
            <a:ext cx="12017827" cy="3360716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09601" y="1094136"/>
            <a:ext cx="7449787" cy="752475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178129" y="5391052"/>
            <a:ext cx="118396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Nello</a:t>
            </a:r>
            <a:r>
              <a:rPr lang="en-US" b="1" dirty="0" smtClean="0">
                <a:solidFill>
                  <a:schemeClr val="bg1"/>
                </a:solidFill>
              </a:rPr>
              <a:t> studio16-dosi, </a:t>
            </a:r>
            <a:r>
              <a:rPr lang="en-US" b="1" dirty="0" err="1" smtClean="0">
                <a:solidFill>
                  <a:schemeClr val="bg1"/>
                </a:solidFill>
              </a:rPr>
              <a:t>venivano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somministrate</a:t>
            </a:r>
            <a:r>
              <a:rPr lang="en-US" b="1" dirty="0" smtClean="0">
                <a:solidFill>
                  <a:schemeClr val="bg1"/>
                </a:solidFill>
              </a:rPr>
              <a:t> due volte a </a:t>
            </a:r>
            <a:r>
              <a:rPr lang="en-US" b="1" dirty="0" err="1" smtClean="0">
                <a:solidFill>
                  <a:schemeClr val="bg1"/>
                </a:solidFill>
              </a:rPr>
              <a:t>settimana</a:t>
            </a:r>
            <a:r>
              <a:rPr lang="en-US" b="1" dirty="0" smtClean="0">
                <a:solidFill>
                  <a:schemeClr val="bg1"/>
                </a:solidFill>
              </a:rPr>
              <a:t> 16 </a:t>
            </a:r>
            <a:r>
              <a:rPr lang="en-US" b="1" dirty="0" err="1" smtClean="0">
                <a:solidFill>
                  <a:schemeClr val="bg1"/>
                </a:solidFill>
              </a:rPr>
              <a:t>dosi</a:t>
            </a:r>
            <a:r>
              <a:rPr lang="en-US" b="1" dirty="0" smtClean="0">
                <a:solidFill>
                  <a:schemeClr val="bg1"/>
                </a:solidFill>
              </a:rPr>
              <a:t> di </a:t>
            </a:r>
            <a:r>
              <a:rPr lang="en-US" b="1" dirty="0">
                <a:solidFill>
                  <a:schemeClr val="bg1"/>
                </a:solidFill>
              </a:rPr>
              <a:t>placebo </a:t>
            </a:r>
            <a:r>
              <a:rPr lang="en-US" b="1" dirty="0" smtClean="0">
                <a:solidFill>
                  <a:schemeClr val="bg1"/>
                </a:solidFill>
              </a:rPr>
              <a:t>o </a:t>
            </a:r>
            <a:r>
              <a:rPr lang="en-US" b="1" dirty="0">
                <a:solidFill>
                  <a:schemeClr val="bg1"/>
                </a:solidFill>
              </a:rPr>
              <a:t>Nexvax2 </a:t>
            </a:r>
            <a:r>
              <a:rPr lang="en-US" b="1" dirty="0" smtClean="0">
                <a:solidFill>
                  <a:schemeClr val="bg1"/>
                </a:solidFill>
              </a:rPr>
              <a:t>150μg o 300μg.</a:t>
            </a:r>
            <a:endParaRPr lang="it-IT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340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prstClr val="black"/>
                </a:solidFill>
              </a:rPr>
              <a:t>NEXVAX2 – studio 16 dosi</a:t>
            </a:r>
            <a:endParaRPr lang="it-IT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672" y="2600698"/>
            <a:ext cx="11156402" cy="3028206"/>
          </a:xfrm>
        </p:spPr>
      </p:pic>
    </p:spTree>
    <p:extLst>
      <p:ext uri="{BB962C8B-B14F-4D97-AF65-F5344CB8AC3E}">
        <p14:creationId xmlns:p14="http://schemas.microsoft.com/office/powerpoint/2010/main" xmlns="" val="221248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7576781" y="609991"/>
            <a:ext cx="26388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</a:rPr>
              <a:t>Malattia celiaca</a:t>
            </a:r>
            <a:endParaRPr lang="it-IT" sz="2400" b="1" dirty="0">
              <a:solidFill>
                <a:schemeClr val="bg1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701834" y="1637101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2400" dirty="0">
                <a:solidFill>
                  <a:schemeClr val="bg1"/>
                </a:solidFill>
              </a:rPr>
              <a:t>Esistono prospettive terapeutiche nei pazienti con </a:t>
            </a:r>
            <a:r>
              <a:rPr lang="it-IT" sz="2400" dirty="0" smtClean="0">
                <a:solidFill>
                  <a:schemeClr val="bg1"/>
                </a:solidFill>
              </a:rPr>
              <a:t>malattia celiaca che vanno in contro ad </a:t>
            </a:r>
            <a:r>
              <a:rPr lang="it-IT" sz="2400" dirty="0">
                <a:solidFill>
                  <a:schemeClr val="bg1"/>
                </a:solidFill>
              </a:rPr>
              <a:t>esposizione volontaria o involontaria al glutine?</a:t>
            </a:r>
          </a:p>
        </p:txBody>
      </p:sp>
      <p:pic>
        <p:nvPicPr>
          <p:cNvPr id="1026" name="Picture 2" descr="Risultati immagini per gif y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24111" y="3772206"/>
            <a:ext cx="3451446" cy="258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2726" y="301235"/>
            <a:ext cx="3478481" cy="2251960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prstClr val="black"/>
                </a:solidFill>
              </a:rPr>
              <a:t>NEXVAX2 – studio 16 dosi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5636" y="-39640"/>
            <a:ext cx="8098971" cy="6897640"/>
          </a:xfrm>
        </p:spPr>
      </p:pic>
    </p:spTree>
    <p:extLst>
      <p:ext uri="{BB962C8B-B14F-4D97-AF65-F5344CB8AC3E}">
        <p14:creationId xmlns:p14="http://schemas.microsoft.com/office/powerpoint/2010/main" xmlns="" val="41463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81400" y="574368"/>
            <a:ext cx="8610600" cy="1293028"/>
          </a:xfrm>
        </p:spPr>
        <p:txBody>
          <a:bodyPr/>
          <a:lstStyle/>
          <a:p>
            <a:r>
              <a:rPr lang="it-IT" dirty="0">
                <a:solidFill>
                  <a:prstClr val="black"/>
                </a:solidFill>
              </a:rPr>
              <a:t>NEXVAX2 – studio 16 dosi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122" y="0"/>
            <a:ext cx="4330381" cy="6868882"/>
          </a:xfrm>
        </p:spPr>
      </p:pic>
    </p:spTree>
    <p:extLst>
      <p:ext uri="{BB962C8B-B14F-4D97-AF65-F5344CB8AC3E}">
        <p14:creationId xmlns:p14="http://schemas.microsoft.com/office/powerpoint/2010/main" xmlns="" val="132905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t-IT" dirty="0">
                <a:solidFill>
                  <a:schemeClr val="bg1"/>
                </a:solidFill>
              </a:rPr>
              <a:t>NEXVAX2 – studio fase 1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Il “</a:t>
            </a:r>
            <a:r>
              <a:rPr lang="en-US" b="1" dirty="0" smtClean="0">
                <a:solidFill>
                  <a:schemeClr val="bg1"/>
                </a:solidFill>
              </a:rPr>
              <a:t>primary endpoint” </a:t>
            </a:r>
            <a:r>
              <a:rPr lang="en-US" dirty="0" err="1" smtClean="0">
                <a:solidFill>
                  <a:schemeClr val="bg1"/>
                </a:solidFill>
              </a:rPr>
              <a:t>valutava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numero</a:t>
            </a:r>
            <a:r>
              <a:rPr lang="en-US" dirty="0" smtClean="0">
                <a:solidFill>
                  <a:schemeClr val="bg1"/>
                </a:solidFill>
              </a:rPr>
              <a:t> e la </a:t>
            </a:r>
            <a:r>
              <a:rPr lang="en-US" dirty="0" err="1" smtClean="0">
                <a:solidFill>
                  <a:schemeClr val="bg1"/>
                </a:solidFill>
              </a:rPr>
              <a:t>percentuale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degli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eventi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avversi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durante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il</a:t>
            </a:r>
            <a:r>
              <a:rPr lang="en-US" dirty="0" smtClean="0">
                <a:solidFill>
                  <a:schemeClr val="bg1"/>
                </a:solidFill>
              </a:rPr>
              <a:t> period di </a:t>
            </a:r>
            <a:r>
              <a:rPr lang="en-US" dirty="0" err="1" smtClean="0">
                <a:solidFill>
                  <a:schemeClr val="bg1"/>
                </a:solidFill>
              </a:rPr>
              <a:t>trattamento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Il “secondary endpoint” </a:t>
            </a:r>
            <a:r>
              <a:rPr lang="en-US" dirty="0" err="1" smtClean="0">
                <a:solidFill>
                  <a:schemeClr val="bg1"/>
                </a:solidFill>
              </a:rPr>
              <a:t>includeva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altri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parametri</a:t>
            </a:r>
            <a:r>
              <a:rPr lang="en-US" dirty="0" smtClean="0">
                <a:solidFill>
                  <a:schemeClr val="bg1"/>
                </a:solidFill>
              </a:rPr>
              <a:t> di safety e </a:t>
            </a:r>
            <a:r>
              <a:rPr lang="en-US" dirty="0" err="1" smtClean="0">
                <a:solidFill>
                  <a:schemeClr val="bg1"/>
                </a:solidFill>
              </a:rPr>
              <a:t>tollerabilità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durante</a:t>
            </a:r>
            <a:r>
              <a:rPr lang="en-US" dirty="0" smtClean="0">
                <a:solidFill>
                  <a:schemeClr val="bg1"/>
                </a:solidFill>
              </a:rPr>
              <a:t> e post-</a:t>
            </a:r>
            <a:r>
              <a:rPr lang="en-US" dirty="0" err="1" smtClean="0">
                <a:solidFill>
                  <a:schemeClr val="bg1"/>
                </a:solidFill>
              </a:rPr>
              <a:t>trattamento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oltre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alla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valutazione</a:t>
            </a:r>
            <a:r>
              <a:rPr lang="en-US" dirty="0" smtClean="0">
                <a:solidFill>
                  <a:schemeClr val="bg1"/>
                </a:solidFill>
              </a:rPr>
              <a:t> di </a:t>
            </a:r>
            <a:r>
              <a:rPr lang="en-US" dirty="0" err="1" smtClean="0">
                <a:solidFill>
                  <a:schemeClr val="bg1"/>
                </a:solidFill>
              </a:rPr>
              <a:t>eventuali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anticorpi</a:t>
            </a:r>
            <a:r>
              <a:rPr lang="en-US" dirty="0" smtClean="0">
                <a:solidFill>
                  <a:schemeClr val="bg1"/>
                </a:solidFill>
              </a:rPr>
              <a:t> anti NEXVAX2. 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Endpoints di </a:t>
            </a:r>
            <a:r>
              <a:rPr lang="en-US" b="1" dirty="0" err="1" smtClean="0">
                <a:solidFill>
                  <a:schemeClr val="bg1"/>
                </a:solidFill>
              </a:rPr>
              <a:t>farmacocinetica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era la </a:t>
            </a:r>
            <a:r>
              <a:rPr lang="en-US" dirty="0" err="1" smtClean="0">
                <a:solidFill>
                  <a:schemeClr val="bg1"/>
                </a:solidFill>
              </a:rPr>
              <a:t>concrentazione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massima</a:t>
            </a:r>
            <a:r>
              <a:rPr lang="en-US" dirty="0" smtClean="0">
                <a:solidFill>
                  <a:schemeClr val="bg1"/>
                </a:solidFill>
              </a:rPr>
              <a:t> di NPL001</a:t>
            </a:r>
            <a:r>
              <a:rPr lang="en-US" dirty="0">
                <a:solidFill>
                  <a:schemeClr val="bg1"/>
                </a:solidFill>
              </a:rPr>
              <a:t>, NPL002, and NLP003.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L’istologia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duodenale</a:t>
            </a:r>
            <a:r>
              <a:rPr lang="en-US" dirty="0" smtClean="0">
                <a:solidFill>
                  <a:schemeClr val="bg1"/>
                </a:solidFill>
              </a:rPr>
              <a:t> era un </a:t>
            </a:r>
            <a:r>
              <a:rPr lang="en-US" b="1" dirty="0">
                <a:solidFill>
                  <a:schemeClr val="bg1"/>
                </a:solidFill>
              </a:rPr>
              <a:t>exploratory safety endpoint</a:t>
            </a:r>
            <a:r>
              <a:rPr lang="en-US" dirty="0">
                <a:solidFill>
                  <a:schemeClr val="bg1"/>
                </a:solidFill>
              </a:rPr>
              <a:t>. Nexvax2-specific </a:t>
            </a:r>
            <a:r>
              <a:rPr lang="en-US" dirty="0" smtClean="0">
                <a:solidFill>
                  <a:schemeClr val="bg1"/>
                </a:solidFill>
              </a:rPr>
              <a:t>IGRA era </a:t>
            </a:r>
            <a:r>
              <a:rPr lang="en-US" dirty="0" err="1" smtClean="0">
                <a:solidFill>
                  <a:schemeClr val="bg1"/>
                </a:solidFill>
              </a:rPr>
              <a:t>definito</a:t>
            </a:r>
            <a:r>
              <a:rPr lang="en-US" dirty="0" smtClean="0">
                <a:solidFill>
                  <a:schemeClr val="bg1"/>
                </a:solidFill>
              </a:rPr>
              <a:t> come </a:t>
            </a:r>
            <a:r>
              <a:rPr lang="en-US" dirty="0" err="1" smtClean="0">
                <a:solidFill>
                  <a:schemeClr val="bg1"/>
                </a:solidFill>
              </a:rPr>
              <a:t>il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principale</a:t>
            </a:r>
            <a:r>
              <a:rPr lang="en-US" dirty="0" smtClean="0">
                <a:solidFill>
                  <a:schemeClr val="bg1"/>
                </a:solidFill>
              </a:rPr>
              <a:t> endpoint </a:t>
            </a:r>
            <a:r>
              <a:rPr lang="en-US" dirty="0" err="1" smtClean="0">
                <a:solidFill>
                  <a:schemeClr val="bg1"/>
                </a:solidFill>
              </a:rPr>
              <a:t>farmacodinamico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016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NEXVAX2 – studio fase 1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83919" y="2099558"/>
            <a:ext cx="11035145" cy="4229990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>
                <a:solidFill>
                  <a:schemeClr val="bg1"/>
                </a:solidFill>
              </a:rPr>
              <a:t>I </a:t>
            </a:r>
            <a:r>
              <a:rPr lang="en-US" dirty="0" err="1" smtClean="0">
                <a:solidFill>
                  <a:schemeClr val="bg1"/>
                </a:solidFill>
              </a:rPr>
              <a:t>pazienti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che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recevevano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Nexvax2 </a:t>
            </a:r>
            <a:r>
              <a:rPr lang="en-US" dirty="0" err="1" smtClean="0">
                <a:solidFill>
                  <a:schemeClr val="bg1"/>
                </a:solidFill>
              </a:rPr>
              <a:t>avevano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più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effetti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avversi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dopo</a:t>
            </a:r>
            <a:r>
              <a:rPr lang="en-US" dirty="0" smtClean="0">
                <a:solidFill>
                  <a:schemeClr val="bg1"/>
                </a:solidFill>
              </a:rPr>
              <a:t> la prima </a:t>
            </a:r>
            <a:r>
              <a:rPr lang="en-US" dirty="0" err="1" smtClean="0">
                <a:solidFill>
                  <a:schemeClr val="bg1"/>
                </a:solidFill>
              </a:rPr>
              <a:t>somministrazione</a:t>
            </a:r>
            <a:r>
              <a:rPr lang="en-US" dirty="0" smtClean="0">
                <a:solidFill>
                  <a:schemeClr val="bg1"/>
                </a:solidFill>
              </a:rPr>
              <a:t> di NEXVAX2,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rispetto</a:t>
            </a:r>
            <a:r>
              <a:rPr lang="en-US" dirty="0" smtClean="0">
                <a:solidFill>
                  <a:schemeClr val="bg1"/>
                </a:solidFill>
              </a:rPr>
              <a:t> a </a:t>
            </a:r>
            <a:r>
              <a:rPr lang="en-US" dirty="0" err="1" smtClean="0">
                <a:solidFill>
                  <a:schemeClr val="bg1"/>
                </a:solidFill>
              </a:rPr>
              <a:t>quelli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che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assumevano</a:t>
            </a:r>
            <a:r>
              <a:rPr lang="en-US" dirty="0" smtClean="0">
                <a:solidFill>
                  <a:schemeClr val="bg1"/>
                </a:solidFill>
              </a:rPr>
              <a:t> placebo </a:t>
            </a:r>
            <a:r>
              <a:rPr lang="en-US" dirty="0">
                <a:solidFill>
                  <a:schemeClr val="bg1"/>
                </a:solidFill>
              </a:rPr>
              <a:t>(p=0·0085; Fisher’s Exact test)</a:t>
            </a:r>
          </a:p>
          <a:p>
            <a:pPr algn="just"/>
            <a:r>
              <a:rPr lang="en-US" dirty="0" err="1" smtClean="0">
                <a:solidFill>
                  <a:schemeClr val="bg1"/>
                </a:solidFill>
              </a:rPr>
              <a:t>Nelle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coorti</a:t>
            </a:r>
            <a:r>
              <a:rPr lang="en-US" dirty="0" smtClean="0">
                <a:solidFill>
                  <a:schemeClr val="bg1"/>
                </a:solidFill>
              </a:rPr>
              <a:t> a dose </a:t>
            </a:r>
            <a:r>
              <a:rPr lang="en-US" dirty="0" err="1" smtClean="0">
                <a:solidFill>
                  <a:schemeClr val="bg1"/>
                </a:solidFill>
              </a:rPr>
              <a:t>ascendente</a:t>
            </a:r>
            <a:r>
              <a:rPr lang="en-US" dirty="0" smtClean="0">
                <a:solidFill>
                  <a:schemeClr val="bg1"/>
                </a:solidFill>
              </a:rPr>
              <a:t>, in cui </a:t>
            </a:r>
            <a:r>
              <a:rPr lang="en-US" dirty="0" err="1" smtClean="0">
                <a:solidFill>
                  <a:schemeClr val="bg1"/>
                </a:solidFill>
              </a:rPr>
              <a:t>il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periodo</a:t>
            </a:r>
            <a:r>
              <a:rPr lang="en-US" dirty="0" smtClean="0">
                <a:solidFill>
                  <a:schemeClr val="bg1"/>
                </a:solidFill>
              </a:rPr>
              <a:t> di screening </a:t>
            </a:r>
            <a:r>
              <a:rPr lang="en-US" dirty="0" err="1" smtClean="0">
                <a:solidFill>
                  <a:schemeClr val="bg1"/>
                </a:solidFill>
              </a:rPr>
              <a:t>prevedeva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una</a:t>
            </a:r>
            <a:r>
              <a:rPr lang="en-US" dirty="0" smtClean="0">
                <a:solidFill>
                  <a:schemeClr val="bg1"/>
                </a:solidFill>
              </a:rPr>
              <a:t> OGC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smtClean="0">
                <a:solidFill>
                  <a:schemeClr val="bg1"/>
                </a:solidFill>
              </a:rPr>
              <a:t>la prima dose di </a:t>
            </a:r>
            <a:r>
              <a:rPr lang="en-US" dirty="0">
                <a:solidFill>
                  <a:schemeClr val="bg1"/>
                </a:solidFill>
              </a:rPr>
              <a:t>Nexvax2 </a:t>
            </a:r>
            <a:r>
              <a:rPr lang="en-US" dirty="0" smtClean="0">
                <a:solidFill>
                  <a:schemeClr val="bg1"/>
                </a:solidFill>
              </a:rPr>
              <a:t>era </a:t>
            </a:r>
            <a:r>
              <a:rPr lang="en-US" dirty="0" err="1" smtClean="0">
                <a:solidFill>
                  <a:schemeClr val="bg1"/>
                </a:solidFill>
              </a:rPr>
              <a:t>frequentemente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seguita</a:t>
            </a:r>
            <a:r>
              <a:rPr lang="en-US" dirty="0" smtClean="0">
                <a:solidFill>
                  <a:schemeClr val="bg1"/>
                </a:solidFill>
              </a:rPr>
              <a:t> da  </a:t>
            </a:r>
            <a:r>
              <a:rPr lang="en-US" dirty="0" err="1" smtClean="0">
                <a:solidFill>
                  <a:schemeClr val="bg1"/>
                </a:solidFill>
              </a:rPr>
              <a:t>eventi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avversi</a:t>
            </a:r>
            <a:r>
              <a:rPr lang="en-US" dirty="0" smtClean="0">
                <a:solidFill>
                  <a:schemeClr val="bg1"/>
                </a:solidFill>
              </a:rPr>
              <a:t> del </a:t>
            </a:r>
            <a:r>
              <a:rPr lang="en-US" dirty="0" err="1" smtClean="0">
                <a:solidFill>
                  <a:schemeClr val="bg1"/>
                </a:solidFill>
              </a:rPr>
              <a:t>tratto</a:t>
            </a:r>
            <a:r>
              <a:rPr lang="en-US" dirty="0" smtClean="0">
                <a:solidFill>
                  <a:schemeClr val="bg1"/>
                </a:solidFill>
              </a:rPr>
              <a:t> gastro-</a:t>
            </a:r>
            <a:r>
              <a:rPr lang="en-US" dirty="0" err="1" smtClean="0">
                <a:solidFill>
                  <a:schemeClr val="bg1"/>
                </a:solidFill>
              </a:rPr>
              <a:t>enterico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tra</a:t>
            </a:r>
            <a:r>
              <a:rPr lang="en-US" dirty="0" smtClean="0">
                <a:solidFill>
                  <a:schemeClr val="bg1"/>
                </a:solidFill>
              </a:rPr>
              <a:t> le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2 </a:t>
            </a:r>
            <a:r>
              <a:rPr lang="en-US" dirty="0" smtClean="0">
                <a:solidFill>
                  <a:srgbClr val="FF0000"/>
                </a:solidFill>
              </a:rPr>
              <a:t>e le </a:t>
            </a:r>
            <a:r>
              <a:rPr lang="en-US" dirty="0">
                <a:solidFill>
                  <a:srgbClr val="FF0000"/>
                </a:solidFill>
              </a:rPr>
              <a:t>5 </a:t>
            </a:r>
            <a:r>
              <a:rPr lang="en-US" dirty="0" smtClean="0">
                <a:solidFill>
                  <a:srgbClr val="FF0000"/>
                </a:solidFill>
              </a:rPr>
              <a:t>ore. Nausea con o </a:t>
            </a:r>
            <a:r>
              <a:rPr lang="en-US" dirty="0" err="1" smtClean="0">
                <a:solidFill>
                  <a:srgbClr val="FF0000"/>
                </a:solidFill>
              </a:rPr>
              <a:t>senza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vomito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dolore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addominale</a:t>
            </a:r>
            <a:r>
              <a:rPr lang="en-US" dirty="0" smtClean="0">
                <a:solidFill>
                  <a:srgbClr val="FF0000"/>
                </a:solidFill>
              </a:rPr>
              <a:t>, e </a:t>
            </a:r>
            <a:r>
              <a:rPr lang="en-US" dirty="0">
                <a:solidFill>
                  <a:srgbClr val="FF0000"/>
                </a:solidFill>
              </a:rPr>
              <a:t>diarrhea </a:t>
            </a:r>
            <a:r>
              <a:rPr lang="en-US" dirty="0" err="1" smtClean="0">
                <a:solidFill>
                  <a:schemeClr val="bg1"/>
                </a:solidFill>
              </a:rPr>
              <a:t>erano</a:t>
            </a:r>
            <a:r>
              <a:rPr lang="en-US" dirty="0" smtClean="0">
                <a:solidFill>
                  <a:schemeClr val="bg1"/>
                </a:solidFill>
              </a:rPr>
              <a:t> I </a:t>
            </a:r>
            <a:r>
              <a:rPr lang="en-US" dirty="0" err="1" smtClean="0">
                <a:solidFill>
                  <a:schemeClr val="bg1"/>
                </a:solidFill>
              </a:rPr>
              <a:t>più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comuni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  <a:endParaRPr lang="en-US" dirty="0">
              <a:solidFill>
                <a:schemeClr val="bg1"/>
              </a:solidFill>
            </a:endParaRPr>
          </a:p>
          <a:p>
            <a:pPr algn="just"/>
            <a:r>
              <a:rPr lang="en-US" dirty="0" err="1" smtClean="0">
                <a:solidFill>
                  <a:schemeClr val="bg1"/>
                </a:solidFill>
              </a:rPr>
              <a:t>Gli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effetti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avversi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ed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sintomi</a:t>
            </a:r>
            <a:r>
              <a:rPr lang="en-US" dirty="0" smtClean="0">
                <a:solidFill>
                  <a:schemeClr val="bg1"/>
                </a:solidFill>
              </a:rPr>
              <a:t> da </a:t>
            </a:r>
            <a:r>
              <a:rPr lang="en-US" dirty="0">
                <a:solidFill>
                  <a:schemeClr val="bg1"/>
                </a:solidFill>
              </a:rPr>
              <a:t>Nexvax2 </a:t>
            </a:r>
            <a:r>
              <a:rPr lang="en-US" dirty="0" err="1" smtClean="0">
                <a:solidFill>
                  <a:schemeClr val="bg1"/>
                </a:solidFill>
              </a:rPr>
              <a:t>erano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ridotti</a:t>
            </a:r>
            <a:r>
              <a:rPr lang="en-US" dirty="0" smtClean="0">
                <a:solidFill>
                  <a:schemeClr val="bg1"/>
                </a:solidFill>
              </a:rPr>
              <a:t> con le </a:t>
            </a:r>
            <a:r>
              <a:rPr lang="en-US" dirty="0" err="1" smtClean="0">
                <a:solidFill>
                  <a:schemeClr val="bg1"/>
                </a:solidFill>
              </a:rPr>
              <a:t>seguenti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dosi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fino</a:t>
            </a:r>
            <a:r>
              <a:rPr lang="en-US" dirty="0" smtClean="0">
                <a:solidFill>
                  <a:schemeClr val="bg1"/>
                </a:solidFill>
              </a:rPr>
              <a:t> a non </a:t>
            </a:r>
            <a:r>
              <a:rPr lang="en-US" dirty="0" err="1" smtClean="0">
                <a:solidFill>
                  <a:schemeClr val="bg1"/>
                </a:solidFill>
              </a:rPr>
              <a:t>trovare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più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nessuna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differenza</a:t>
            </a:r>
            <a:r>
              <a:rPr lang="en-US" dirty="0" smtClean="0">
                <a:solidFill>
                  <a:srgbClr val="FF0000"/>
                </a:solidFill>
              </a:rPr>
              <a:t> dal placebo </a:t>
            </a:r>
            <a:r>
              <a:rPr lang="en-US" dirty="0" err="1" smtClean="0">
                <a:solidFill>
                  <a:srgbClr val="FF0000"/>
                </a:solidFill>
              </a:rPr>
              <a:t>alla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terza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settimana</a:t>
            </a:r>
            <a:r>
              <a:rPr lang="en-US" dirty="0" smtClean="0">
                <a:solidFill>
                  <a:schemeClr val="bg1"/>
                </a:solidFill>
              </a:rPr>
              <a:t>. Ache </a:t>
            </a:r>
            <a:r>
              <a:rPr lang="en-US" dirty="0" err="1" smtClean="0">
                <a:solidFill>
                  <a:schemeClr val="bg1"/>
                </a:solidFill>
              </a:rPr>
              <a:t>gli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effetti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più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severi</a:t>
            </a:r>
            <a:r>
              <a:rPr lang="en-US" dirty="0" smtClean="0">
                <a:solidFill>
                  <a:schemeClr val="bg1"/>
                </a:solidFill>
              </a:rPr>
              <a:t> (</a:t>
            </a:r>
            <a:r>
              <a:rPr lang="en-US" dirty="0" err="1" smtClean="0">
                <a:solidFill>
                  <a:schemeClr val="bg1"/>
                </a:solidFill>
              </a:rPr>
              <a:t>vomito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sudorazione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brividi</a:t>
            </a:r>
            <a:r>
              <a:rPr lang="en-US" dirty="0" smtClean="0">
                <a:solidFill>
                  <a:schemeClr val="bg1"/>
                </a:solidFill>
              </a:rPr>
              <a:t> e </a:t>
            </a:r>
            <a:r>
              <a:rPr lang="en-US" dirty="0" err="1" smtClean="0">
                <a:solidFill>
                  <a:schemeClr val="bg1"/>
                </a:solidFill>
              </a:rPr>
              <a:t>tremore</a:t>
            </a:r>
            <a:r>
              <a:rPr lang="en-US" dirty="0" smtClean="0">
                <a:solidFill>
                  <a:schemeClr val="bg1"/>
                </a:solidFill>
              </a:rPr>
              <a:t>) </a:t>
            </a:r>
            <a:r>
              <a:rPr lang="en-US" dirty="0" err="1" smtClean="0">
                <a:solidFill>
                  <a:schemeClr val="bg1"/>
                </a:solidFill>
              </a:rPr>
              <a:t>erano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seguenti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alla</a:t>
            </a:r>
            <a:r>
              <a:rPr lang="en-US" dirty="0" smtClean="0">
                <a:solidFill>
                  <a:schemeClr val="bg1"/>
                </a:solidFill>
              </a:rPr>
              <a:t> prima / </a:t>
            </a:r>
            <a:r>
              <a:rPr lang="en-US" dirty="0" err="1" smtClean="0">
                <a:solidFill>
                  <a:schemeClr val="bg1"/>
                </a:solidFill>
              </a:rPr>
              <a:t>seconda</a:t>
            </a:r>
            <a:r>
              <a:rPr lang="en-US" dirty="0" smtClean="0">
                <a:solidFill>
                  <a:schemeClr val="bg1"/>
                </a:solidFill>
              </a:rPr>
              <a:t> dose di </a:t>
            </a:r>
            <a:r>
              <a:rPr lang="en-US" dirty="0" err="1" smtClean="0">
                <a:solidFill>
                  <a:schemeClr val="bg1"/>
                </a:solidFill>
              </a:rPr>
              <a:t>farmaco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940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5715" y="759510"/>
            <a:ext cx="9476011" cy="3907493"/>
          </a:xfrm>
        </p:spPr>
      </p:pic>
      <p:sp>
        <p:nvSpPr>
          <p:cNvPr id="5" name="Rettangolo 4"/>
          <p:cNvSpPr/>
          <p:nvPr/>
        </p:nvSpPr>
        <p:spPr>
          <a:xfrm>
            <a:off x="498761" y="4667003"/>
            <a:ext cx="112815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 the 3-dose study</a:t>
            </a:r>
            <a:r>
              <a:rPr lang="en-US" dirty="0">
                <a:solidFill>
                  <a:schemeClr val="bg1"/>
                </a:solidFill>
              </a:rPr>
              <a:t>, gastrointestinal and/or systemic adverse events graded </a:t>
            </a:r>
            <a:r>
              <a:rPr lang="en-US" dirty="0">
                <a:solidFill>
                  <a:srgbClr val="FF0000"/>
                </a:solidFill>
              </a:rPr>
              <a:t>severe or serious </a:t>
            </a:r>
            <a:r>
              <a:rPr lang="en-US" dirty="0">
                <a:solidFill>
                  <a:schemeClr val="bg1"/>
                </a:solidFill>
              </a:rPr>
              <a:t>occurred after the first dose in 1 (</a:t>
            </a:r>
            <a:r>
              <a:rPr lang="en-US" dirty="0">
                <a:solidFill>
                  <a:srgbClr val="FF0000"/>
                </a:solidFill>
              </a:rPr>
              <a:t>11%</a:t>
            </a:r>
            <a:r>
              <a:rPr lang="en-US" dirty="0">
                <a:solidFill>
                  <a:schemeClr val="bg1"/>
                </a:solidFill>
              </a:rPr>
              <a:t>) of 9 participants receiving of Nexvax2 60 </a:t>
            </a:r>
            <a:r>
              <a:rPr lang="en-US" dirty="0" err="1">
                <a:solidFill>
                  <a:schemeClr val="bg1"/>
                </a:solidFill>
              </a:rPr>
              <a:t>μg</a:t>
            </a:r>
            <a:r>
              <a:rPr lang="en-US" dirty="0">
                <a:solidFill>
                  <a:schemeClr val="bg1"/>
                </a:solidFill>
              </a:rPr>
              <a:t>, in 3 (</a:t>
            </a:r>
            <a:r>
              <a:rPr lang="en-US" dirty="0">
                <a:solidFill>
                  <a:srgbClr val="FF0000"/>
                </a:solidFill>
              </a:rPr>
              <a:t>33%</a:t>
            </a:r>
            <a:r>
              <a:rPr lang="en-US" dirty="0">
                <a:solidFill>
                  <a:schemeClr val="bg1"/>
                </a:solidFill>
              </a:rPr>
              <a:t>) of 9 participants receiving Nexvax2 90 </a:t>
            </a:r>
            <a:r>
              <a:rPr lang="en-US" dirty="0" err="1">
                <a:solidFill>
                  <a:schemeClr val="bg1"/>
                </a:solidFill>
              </a:rPr>
              <a:t>μg</a:t>
            </a:r>
            <a:r>
              <a:rPr lang="en-US" dirty="0">
                <a:solidFill>
                  <a:schemeClr val="bg1"/>
                </a:solidFill>
              </a:rPr>
              <a:t> (in 2 after the first dose, and in one after both the second and third doses), and, after the second dose, in 1 (</a:t>
            </a:r>
            <a:r>
              <a:rPr lang="en-US" dirty="0">
                <a:solidFill>
                  <a:srgbClr val="FF0000"/>
                </a:solidFill>
              </a:rPr>
              <a:t>11%</a:t>
            </a:r>
            <a:r>
              <a:rPr lang="en-US" dirty="0">
                <a:solidFill>
                  <a:schemeClr val="bg1"/>
                </a:solidFill>
              </a:rPr>
              <a:t>) of 8 participants receiving Nexvax2 150 </a:t>
            </a:r>
            <a:r>
              <a:rPr lang="en-US" dirty="0" err="1">
                <a:solidFill>
                  <a:schemeClr val="bg1"/>
                </a:solidFill>
              </a:rPr>
              <a:t>μg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535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7779" y="0"/>
            <a:ext cx="3548579" cy="6732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09081" y="0"/>
            <a:ext cx="310394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tangolo 4"/>
          <p:cNvSpPr/>
          <p:nvPr/>
        </p:nvSpPr>
        <p:spPr>
          <a:xfrm>
            <a:off x="7413028" y="2185060"/>
            <a:ext cx="46879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 the 16-dose study</a:t>
            </a:r>
            <a:r>
              <a:rPr lang="en-US" dirty="0">
                <a:solidFill>
                  <a:schemeClr val="bg1"/>
                </a:solidFill>
              </a:rPr>
              <a:t>, gastrointestinal adverse events were graded </a:t>
            </a:r>
            <a:r>
              <a:rPr lang="en-US" dirty="0">
                <a:solidFill>
                  <a:srgbClr val="FF0000"/>
                </a:solidFill>
              </a:rPr>
              <a:t>severe</a:t>
            </a:r>
            <a:r>
              <a:rPr lang="en-US" dirty="0">
                <a:solidFill>
                  <a:schemeClr val="bg1"/>
                </a:solidFill>
              </a:rPr>
              <a:t> in one (</a:t>
            </a:r>
            <a:r>
              <a:rPr lang="en-US" dirty="0">
                <a:solidFill>
                  <a:srgbClr val="FF0000"/>
                </a:solidFill>
              </a:rPr>
              <a:t>13%</a:t>
            </a:r>
            <a:r>
              <a:rPr lang="en-US" dirty="0">
                <a:solidFill>
                  <a:schemeClr val="bg1"/>
                </a:solidFill>
              </a:rPr>
              <a:t>) of 8 participants after the first dose of Nexvax2 150 </a:t>
            </a:r>
            <a:r>
              <a:rPr lang="en-US" dirty="0" err="1">
                <a:solidFill>
                  <a:schemeClr val="bg1"/>
                </a:solidFill>
              </a:rPr>
              <a:t>μg</a:t>
            </a:r>
            <a:r>
              <a:rPr lang="en-US" dirty="0">
                <a:solidFill>
                  <a:schemeClr val="bg1"/>
                </a:solidFill>
              </a:rPr>
              <a:t>, and as </a:t>
            </a:r>
            <a:r>
              <a:rPr lang="en-US" dirty="0">
                <a:solidFill>
                  <a:srgbClr val="FF0000"/>
                </a:solidFill>
              </a:rPr>
              <a:t>serious</a:t>
            </a:r>
            <a:r>
              <a:rPr lang="en-US" dirty="0">
                <a:solidFill>
                  <a:schemeClr val="bg1"/>
                </a:solidFill>
              </a:rPr>
              <a:t> (abdominal pain associated with vomiting) in 1 (</a:t>
            </a:r>
            <a:r>
              <a:rPr lang="en-US" dirty="0">
                <a:solidFill>
                  <a:srgbClr val="FF0000"/>
                </a:solidFill>
              </a:rPr>
              <a:t>10%</a:t>
            </a:r>
            <a:r>
              <a:rPr lang="en-US" dirty="0">
                <a:solidFill>
                  <a:schemeClr val="bg1"/>
                </a:solidFill>
              </a:rPr>
              <a:t>) of 10 participants after the first dose of Nexvax2 300 </a:t>
            </a:r>
            <a:r>
              <a:rPr lang="en-US" dirty="0" err="1">
                <a:solidFill>
                  <a:schemeClr val="bg1"/>
                </a:solidFill>
              </a:rPr>
              <a:t>μg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187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NEXVAX2 – studio fase 1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Tutti</a:t>
            </a:r>
            <a:r>
              <a:rPr lang="en-US" dirty="0" smtClean="0">
                <a:solidFill>
                  <a:schemeClr val="bg1"/>
                </a:solidFill>
              </a:rPr>
              <a:t> I 7 </a:t>
            </a:r>
            <a:r>
              <a:rPr lang="en-US" dirty="0" err="1" smtClean="0">
                <a:solidFill>
                  <a:schemeClr val="bg1"/>
                </a:solidFill>
              </a:rPr>
              <a:t>partecipanti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che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presentavano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eventi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avversi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severi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gastrointestinali</a:t>
            </a:r>
            <a:r>
              <a:rPr lang="en-US" dirty="0" smtClean="0">
                <a:solidFill>
                  <a:schemeClr val="bg1"/>
                </a:solidFill>
              </a:rPr>
              <a:t> e/o </a:t>
            </a:r>
            <a:r>
              <a:rPr lang="en-US" dirty="0" err="1" smtClean="0">
                <a:solidFill>
                  <a:schemeClr val="bg1"/>
                </a:solidFill>
              </a:rPr>
              <a:t>sistemici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facevano</a:t>
            </a:r>
            <a:r>
              <a:rPr lang="en-US" dirty="0" smtClean="0">
                <a:solidFill>
                  <a:schemeClr val="bg1"/>
                </a:solidFill>
              </a:rPr>
              <a:t> parte </a:t>
            </a:r>
            <a:r>
              <a:rPr lang="en-US" dirty="0" err="1" smtClean="0">
                <a:solidFill>
                  <a:schemeClr val="bg1"/>
                </a:solidFill>
              </a:rPr>
              <a:t>delle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coorti</a:t>
            </a:r>
            <a:r>
              <a:rPr lang="en-US" dirty="0" smtClean="0">
                <a:solidFill>
                  <a:srgbClr val="FF0000"/>
                </a:solidFill>
              </a:rPr>
              <a:t> a dose </a:t>
            </a:r>
            <a:r>
              <a:rPr lang="en-US" dirty="0" err="1" smtClean="0">
                <a:solidFill>
                  <a:srgbClr val="FF0000"/>
                </a:solidFill>
              </a:rPr>
              <a:t>ascendente</a:t>
            </a:r>
            <a:r>
              <a:rPr lang="en-US" dirty="0" smtClean="0">
                <a:solidFill>
                  <a:srgbClr val="FF0000"/>
                </a:solidFill>
              </a:rPr>
              <a:t> con OCG </a:t>
            </a:r>
            <a:r>
              <a:rPr lang="en-US" dirty="0" err="1" smtClean="0">
                <a:solidFill>
                  <a:srgbClr val="FF0000"/>
                </a:solidFill>
              </a:rPr>
              <a:t>durante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periodo</a:t>
            </a:r>
            <a:r>
              <a:rPr lang="en-US" dirty="0" smtClean="0">
                <a:solidFill>
                  <a:srgbClr val="FF0000"/>
                </a:solidFill>
              </a:rPr>
              <a:t> di screening. 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Cinque </a:t>
            </a:r>
            <a:r>
              <a:rPr lang="en-US" dirty="0">
                <a:solidFill>
                  <a:schemeClr val="bg1"/>
                </a:solidFill>
              </a:rPr>
              <a:t>(71</a:t>
            </a:r>
            <a:r>
              <a:rPr lang="en-US" dirty="0" smtClean="0">
                <a:solidFill>
                  <a:schemeClr val="bg1"/>
                </a:solidFill>
              </a:rPr>
              <a:t>%) </a:t>
            </a:r>
            <a:r>
              <a:rPr lang="en-US" dirty="0" err="1" smtClean="0">
                <a:solidFill>
                  <a:schemeClr val="bg1"/>
                </a:solidFill>
              </a:rPr>
              <a:t>su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sette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erano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omozigoti</a:t>
            </a:r>
            <a:r>
              <a:rPr lang="en-US" dirty="0" smtClean="0">
                <a:solidFill>
                  <a:srgbClr val="FF0000"/>
                </a:solidFill>
              </a:rPr>
              <a:t> per </a:t>
            </a:r>
            <a:r>
              <a:rPr lang="en-US" dirty="0">
                <a:solidFill>
                  <a:srgbClr val="FF0000"/>
                </a:solidFill>
              </a:rPr>
              <a:t>HLA-DQA1*05 </a:t>
            </a:r>
            <a:r>
              <a:rPr lang="en-US" dirty="0" err="1" smtClean="0">
                <a:solidFill>
                  <a:srgbClr val="FF0000"/>
                </a:solidFill>
              </a:rPr>
              <a:t>ed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HLA-DQB1*02</a:t>
            </a:r>
            <a:r>
              <a:rPr lang="en-US" dirty="0">
                <a:solidFill>
                  <a:schemeClr val="bg1"/>
                </a:solidFill>
              </a:rPr>
              <a:t>.</a:t>
            </a:r>
            <a:r>
              <a:rPr lang="en-US" dirty="0"/>
              <a:t> dose cohorts (9 (26%) of 35 participants, p=0.0313; Fisher’s Exact test) 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289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NEXVAX2 – studio fase 1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smtClean="0">
                <a:solidFill>
                  <a:srgbClr val="FF0000"/>
                </a:solidFill>
              </a:rPr>
              <a:t>E’ </a:t>
            </a:r>
            <a:r>
              <a:rPr lang="en-US" dirty="0" err="1" smtClean="0">
                <a:solidFill>
                  <a:srgbClr val="FF0000"/>
                </a:solidFill>
              </a:rPr>
              <a:t>stata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stabilita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una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MTD </a:t>
            </a:r>
            <a:r>
              <a:rPr lang="en-US" dirty="0" smtClean="0">
                <a:solidFill>
                  <a:srgbClr val="FF0000"/>
                </a:solidFill>
              </a:rPr>
              <a:t>di </a:t>
            </a:r>
            <a:r>
              <a:rPr lang="en-US" dirty="0">
                <a:solidFill>
                  <a:srgbClr val="FF0000"/>
                </a:solidFill>
              </a:rPr>
              <a:t>150 </a:t>
            </a:r>
            <a:r>
              <a:rPr lang="en-US" dirty="0" err="1">
                <a:solidFill>
                  <a:srgbClr val="FF0000"/>
                </a:solidFill>
              </a:rPr>
              <a:t>μg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ad </a:t>
            </a:r>
            <a:r>
              <a:rPr lang="en-US" dirty="0" err="1" smtClean="0">
                <a:solidFill>
                  <a:srgbClr val="FF0000"/>
                </a:solidFill>
              </a:rPr>
              <a:t>intervalli</a:t>
            </a:r>
            <a:r>
              <a:rPr lang="en-US" dirty="0" smtClean="0">
                <a:solidFill>
                  <a:srgbClr val="FF0000"/>
                </a:solidFill>
              </a:rPr>
              <a:t> di</a:t>
            </a:r>
            <a:r>
              <a:rPr lang="en-US" dirty="0" smtClean="0">
                <a:solidFill>
                  <a:schemeClr val="bg1"/>
                </a:solidFill>
              </a:rPr>
              <a:t> 3 o 4 </a:t>
            </a:r>
            <a:r>
              <a:rPr lang="en-US" dirty="0" err="1" smtClean="0">
                <a:solidFill>
                  <a:schemeClr val="bg1"/>
                </a:solidFill>
              </a:rPr>
              <a:t>giorni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(in base a </a:t>
            </a:r>
            <a:r>
              <a:rPr lang="en-US" dirty="0" err="1" smtClean="0">
                <a:solidFill>
                  <a:schemeClr val="bg1"/>
                </a:solidFill>
              </a:rPr>
              <a:t>criteri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interni</a:t>
            </a:r>
            <a:r>
              <a:rPr lang="en-US" dirty="0" smtClean="0">
                <a:solidFill>
                  <a:schemeClr val="bg1"/>
                </a:solidFill>
              </a:rPr>
              <a:t> di “dose </a:t>
            </a:r>
            <a:r>
              <a:rPr lang="en-US" dirty="0" err="1" smtClean="0">
                <a:solidFill>
                  <a:schemeClr val="bg1"/>
                </a:solidFill>
              </a:rPr>
              <a:t>excalation</a:t>
            </a:r>
            <a:r>
              <a:rPr lang="en-US" dirty="0" smtClean="0">
                <a:solidFill>
                  <a:schemeClr val="bg1"/>
                </a:solidFill>
              </a:rPr>
              <a:t>”, in base a </a:t>
            </a:r>
            <a:r>
              <a:rPr lang="en-US" dirty="0" err="1" smtClean="0">
                <a:solidFill>
                  <a:schemeClr val="bg1"/>
                </a:solidFill>
              </a:rPr>
              <a:t>criteri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clinici</a:t>
            </a:r>
            <a:r>
              <a:rPr lang="en-US" dirty="0" smtClean="0">
                <a:solidFill>
                  <a:schemeClr val="bg1"/>
                </a:solidFill>
              </a:rPr>
              <a:t> e </a:t>
            </a:r>
            <a:r>
              <a:rPr lang="en-US" dirty="0" err="1" smtClean="0">
                <a:solidFill>
                  <a:schemeClr val="bg1"/>
                </a:solidFill>
              </a:rPr>
              <a:t>laboratoristici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</a:p>
          <a:p>
            <a:pPr marL="0" indent="0" algn="just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en-US" dirty="0">
              <a:solidFill>
                <a:schemeClr val="bg1"/>
              </a:solidFill>
            </a:endParaRPr>
          </a:p>
          <a:p>
            <a:pPr algn="just"/>
            <a:r>
              <a:rPr lang="en-US" dirty="0" err="1" smtClean="0">
                <a:solidFill>
                  <a:schemeClr val="bg1"/>
                </a:solidFill>
              </a:rPr>
              <a:t>Gli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effetti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clinici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dovuti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alla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somministrazione</a:t>
            </a:r>
            <a:r>
              <a:rPr lang="en-US" dirty="0" smtClean="0">
                <a:solidFill>
                  <a:schemeClr val="bg1"/>
                </a:solidFill>
              </a:rPr>
              <a:t> di </a:t>
            </a:r>
            <a:r>
              <a:rPr lang="en-US" dirty="0">
                <a:solidFill>
                  <a:schemeClr val="bg1"/>
                </a:solidFill>
              </a:rPr>
              <a:t>Nexvax2 </a:t>
            </a:r>
            <a:r>
              <a:rPr lang="en-US" dirty="0" err="1" smtClean="0">
                <a:solidFill>
                  <a:schemeClr val="bg1"/>
                </a:solidFill>
              </a:rPr>
              <a:t>rassomigliano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sintomi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riportati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pazienti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durante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consumo</a:t>
            </a:r>
            <a:r>
              <a:rPr lang="en-US" dirty="0" smtClean="0">
                <a:solidFill>
                  <a:schemeClr val="bg1"/>
                </a:solidFill>
              </a:rPr>
              <a:t> in </a:t>
            </a:r>
            <a:r>
              <a:rPr lang="en-US" dirty="0" err="1" smtClean="0">
                <a:solidFill>
                  <a:schemeClr val="bg1"/>
                </a:solidFill>
              </a:rPr>
              <a:t>fase</a:t>
            </a:r>
            <a:r>
              <a:rPr lang="en-US" dirty="0" smtClean="0">
                <a:solidFill>
                  <a:schemeClr val="bg1"/>
                </a:solidFill>
              </a:rPr>
              <a:t> di screening di </a:t>
            </a:r>
            <a:r>
              <a:rPr lang="en-US" dirty="0" err="1" smtClean="0">
                <a:solidFill>
                  <a:schemeClr val="bg1"/>
                </a:solidFill>
              </a:rPr>
              <a:t>glutine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smtClean="0">
                <a:solidFill>
                  <a:schemeClr val="bg1"/>
                </a:solidFill>
              </a:rPr>
              <a:t>Tendono ad incrementare durante la prima settimana nel protocollo a 16 dosi si manifestano nelle prime due settimane in entrambi i protocolli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898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NEXVAX2 – studio fase 1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bg1"/>
                </a:solidFill>
              </a:rPr>
              <a:t>Durante il periodo di trattamento la conta totale dei WBC non subiva significative alterazioni. </a:t>
            </a:r>
            <a:r>
              <a:rPr lang="it-IT" dirty="0" err="1" smtClean="0">
                <a:solidFill>
                  <a:schemeClr val="bg1"/>
                </a:solidFill>
              </a:rPr>
              <a:t>IgA</a:t>
            </a:r>
            <a:r>
              <a:rPr lang="it-IT" dirty="0" smtClean="0">
                <a:solidFill>
                  <a:schemeClr val="bg1"/>
                </a:solidFill>
              </a:rPr>
              <a:t> ed </a:t>
            </a:r>
            <a:r>
              <a:rPr lang="it-IT" dirty="0" err="1" smtClean="0">
                <a:solidFill>
                  <a:schemeClr val="bg1"/>
                </a:solidFill>
              </a:rPr>
              <a:t>IgG</a:t>
            </a:r>
            <a:r>
              <a:rPr lang="it-IT" dirty="0" smtClean="0">
                <a:solidFill>
                  <a:schemeClr val="bg1"/>
                </a:solidFill>
              </a:rPr>
              <a:t> anti NEXVAR non raggiungevano </a:t>
            </a:r>
            <a:r>
              <a:rPr lang="it-IT" dirty="0">
                <a:solidFill>
                  <a:schemeClr val="bg1"/>
                </a:solidFill>
              </a:rPr>
              <a:t>dosi </a:t>
            </a:r>
            <a:r>
              <a:rPr lang="it-IT" dirty="0" smtClean="0">
                <a:solidFill>
                  <a:schemeClr val="bg1"/>
                </a:solidFill>
              </a:rPr>
              <a:t>significative</a:t>
            </a:r>
          </a:p>
          <a:p>
            <a:r>
              <a:rPr lang="it-IT" dirty="0" smtClean="0">
                <a:solidFill>
                  <a:schemeClr val="bg1"/>
                </a:solidFill>
              </a:rPr>
              <a:t>Il rapporto altezza villi/profondità cripte nelle biopsie duodenali prossimali, la densità dei linfociti </a:t>
            </a:r>
            <a:r>
              <a:rPr lang="it-IT" dirty="0" err="1" smtClean="0">
                <a:solidFill>
                  <a:schemeClr val="bg1"/>
                </a:solidFill>
              </a:rPr>
              <a:t>intraepitalia</a:t>
            </a:r>
            <a:r>
              <a:rPr lang="it-IT" dirty="0" smtClean="0">
                <a:solidFill>
                  <a:schemeClr val="bg1"/>
                </a:solidFill>
              </a:rPr>
              <a:t>, ed il </a:t>
            </a:r>
            <a:r>
              <a:rPr lang="it-IT" dirty="0" err="1" smtClean="0">
                <a:solidFill>
                  <a:schemeClr val="bg1"/>
                </a:solidFill>
              </a:rPr>
              <a:t>Marsh</a:t>
            </a:r>
            <a:r>
              <a:rPr lang="it-IT" dirty="0" smtClean="0">
                <a:solidFill>
                  <a:schemeClr val="bg1"/>
                </a:solidFill>
              </a:rPr>
              <a:t> score non erano differenti tra le </a:t>
            </a:r>
            <a:r>
              <a:rPr lang="it-IT" dirty="0" smtClean="0">
                <a:solidFill>
                  <a:srgbClr val="FF0000"/>
                </a:solidFill>
              </a:rPr>
              <a:t>biopsie eseguite prima e dopo il </a:t>
            </a:r>
            <a:r>
              <a:rPr lang="it-IT" dirty="0" err="1" smtClean="0">
                <a:solidFill>
                  <a:srgbClr val="FF0000"/>
                </a:solidFill>
              </a:rPr>
              <a:t>il</a:t>
            </a:r>
            <a:r>
              <a:rPr lang="it-IT" dirty="0" smtClean="0">
                <a:solidFill>
                  <a:srgbClr val="FF0000"/>
                </a:solidFill>
              </a:rPr>
              <a:t> trattamento con </a:t>
            </a:r>
            <a:r>
              <a:rPr lang="it-IT" dirty="0">
                <a:solidFill>
                  <a:srgbClr val="FF0000"/>
                </a:solidFill>
              </a:rPr>
              <a:t>Nexvax2 150</a:t>
            </a:r>
            <a:r>
              <a:rPr lang="el-GR" dirty="0">
                <a:solidFill>
                  <a:srgbClr val="FF0000"/>
                </a:solidFill>
              </a:rPr>
              <a:t>μ</a:t>
            </a:r>
            <a:r>
              <a:rPr lang="it-IT" dirty="0">
                <a:solidFill>
                  <a:srgbClr val="FF0000"/>
                </a:solidFill>
              </a:rPr>
              <a:t>g </a:t>
            </a:r>
            <a:r>
              <a:rPr lang="it-IT" dirty="0" smtClean="0">
                <a:solidFill>
                  <a:srgbClr val="FF0000"/>
                </a:solidFill>
              </a:rPr>
              <a:t>o </a:t>
            </a:r>
            <a:r>
              <a:rPr lang="it-IT" dirty="0">
                <a:solidFill>
                  <a:srgbClr val="FF0000"/>
                </a:solidFill>
              </a:rPr>
              <a:t>placebo </a:t>
            </a:r>
            <a:r>
              <a:rPr lang="it-IT" dirty="0" smtClean="0">
                <a:solidFill>
                  <a:srgbClr val="FF0000"/>
                </a:solidFill>
              </a:rPr>
              <a:t>settimanale per </a:t>
            </a:r>
            <a:r>
              <a:rPr lang="it-IT" dirty="0">
                <a:solidFill>
                  <a:srgbClr val="FF0000"/>
                </a:solidFill>
              </a:rPr>
              <a:t>15 </a:t>
            </a:r>
            <a:r>
              <a:rPr lang="it-IT" dirty="0" err="1">
                <a:solidFill>
                  <a:srgbClr val="FF0000"/>
                </a:solidFill>
              </a:rPr>
              <a:t>days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smtClean="0">
                <a:solidFill>
                  <a:srgbClr val="FF0000"/>
                </a:solidFill>
              </a:rPr>
              <a:t>o due volte a settimana per </a:t>
            </a:r>
            <a:r>
              <a:rPr lang="it-IT" dirty="0">
                <a:solidFill>
                  <a:srgbClr val="FF0000"/>
                </a:solidFill>
              </a:rPr>
              <a:t>53 weeks</a:t>
            </a:r>
            <a:r>
              <a:rPr lang="it-IT" dirty="0">
                <a:solidFill>
                  <a:schemeClr val="bg1"/>
                </a:solidFill>
              </a:rPr>
              <a:t>. </a:t>
            </a:r>
            <a:endParaRPr lang="it-IT" dirty="0" smtClean="0">
              <a:solidFill>
                <a:schemeClr val="bg1"/>
              </a:solidFill>
            </a:endParaRPr>
          </a:p>
          <a:p>
            <a:r>
              <a:rPr lang="it-IT" dirty="0" smtClean="0">
                <a:solidFill>
                  <a:schemeClr val="bg1"/>
                </a:solidFill>
              </a:rPr>
              <a:t>I livelli di complemento rimanevano stabili durante il periodo di trattamento. </a:t>
            </a:r>
            <a:endParaRPr lang="it-IT" dirty="0">
              <a:solidFill>
                <a:schemeClr val="bg1"/>
              </a:solidFill>
            </a:endParaRPr>
          </a:p>
          <a:p>
            <a:endParaRPr lang="it-IT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816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63983" y="0"/>
            <a:ext cx="8610600" cy="1293028"/>
          </a:xfrm>
        </p:spPr>
        <p:txBody>
          <a:bodyPr/>
          <a:lstStyle/>
          <a:p>
            <a:r>
              <a:rPr lang="it-IT" dirty="0">
                <a:solidFill>
                  <a:prstClr val="black"/>
                </a:solidFill>
              </a:rPr>
              <a:t>NEXVAX2 – studio fase 1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62148" y="1293028"/>
            <a:ext cx="9966963" cy="4024125"/>
          </a:xfrm>
        </p:spPr>
        <p:txBody>
          <a:bodyPr/>
          <a:lstStyle/>
          <a:p>
            <a:pPr algn="just"/>
            <a:r>
              <a:rPr lang="it-IT" dirty="0" smtClean="0">
                <a:solidFill>
                  <a:schemeClr val="bg1"/>
                </a:solidFill>
              </a:rPr>
              <a:t>L’analisi post-hoc ha dimostrato che l’IGRA per i pazienti trattati con NEXVAX2 150 µg/die nei protocolli a 3 o 16 dosi era per lo più negativa al secondo </a:t>
            </a:r>
            <a:r>
              <a:rPr lang="it-IT" dirty="0" err="1" smtClean="0">
                <a:solidFill>
                  <a:schemeClr val="bg1"/>
                </a:solidFill>
              </a:rPr>
              <a:t>gluten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challenge</a:t>
            </a:r>
            <a:r>
              <a:rPr lang="it-IT" dirty="0" smtClean="0">
                <a:solidFill>
                  <a:schemeClr val="bg1"/>
                </a:solidFill>
              </a:rPr>
              <a:t>, mentre nei pazienti cui veniva somministrato placebo rimanevano postivi alla seconda </a:t>
            </a:r>
            <a:r>
              <a:rPr lang="it-IT" dirty="0" err="1" smtClean="0">
                <a:solidFill>
                  <a:schemeClr val="bg1"/>
                </a:solidFill>
              </a:rPr>
              <a:t>gluten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 err="1" smtClean="0">
                <a:solidFill>
                  <a:schemeClr val="bg1"/>
                </a:solidFill>
              </a:rPr>
              <a:t>challenge</a:t>
            </a:r>
            <a:r>
              <a:rPr lang="it-IT" dirty="0" smtClean="0">
                <a:solidFill>
                  <a:schemeClr val="bg1"/>
                </a:solidFill>
              </a:rPr>
              <a:t>. 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013770" y="865997"/>
            <a:ext cx="3663717" cy="782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874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6094614" y="642648"/>
            <a:ext cx="49231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bg1"/>
                </a:solidFill>
              </a:rPr>
              <a:t>Nuove prospettive terapeutiche</a:t>
            </a:r>
            <a:endParaRPr lang="it-IT" sz="2400" b="1" dirty="0">
              <a:solidFill>
                <a:schemeClr val="bg1"/>
              </a:solidFill>
            </a:endParaRPr>
          </a:p>
        </p:txBody>
      </p:sp>
      <p:pic>
        <p:nvPicPr>
          <p:cNvPr id="11" name="Immagine 10" descr="Immagine gran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528" y="1243671"/>
            <a:ext cx="9513433" cy="5472043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0A089F80-33F9-6B4B-8C74-E6B885BD4FBE}"/>
              </a:ext>
            </a:extLst>
          </p:cNvPr>
          <p:cNvSpPr txBox="1"/>
          <p:nvPr/>
        </p:nvSpPr>
        <p:spPr>
          <a:xfrm>
            <a:off x="10821112" y="6454104"/>
            <a:ext cx="13708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dirty="0" err="1">
                <a:solidFill>
                  <a:schemeClr val="bg1"/>
                </a:solidFill>
              </a:rPr>
              <a:t>Yoosuf</a:t>
            </a:r>
            <a:r>
              <a:rPr lang="it-IT" sz="1100" dirty="0">
                <a:solidFill>
                  <a:schemeClr val="bg1"/>
                </a:solidFill>
              </a:rPr>
              <a:t> et al, 2019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prstClr val="black"/>
                </a:solidFill>
              </a:rPr>
              <a:t>NEXVAX2 – studio fase 1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en-US" dirty="0">
              <a:solidFill>
                <a:schemeClr val="bg1"/>
              </a:solidFill>
            </a:endParaRPr>
          </a:p>
          <a:p>
            <a:pPr algn="just"/>
            <a:r>
              <a:rPr lang="en-US" dirty="0" smtClean="0">
                <a:solidFill>
                  <a:schemeClr val="bg1"/>
                </a:solidFill>
              </a:rPr>
              <a:t>E’ </a:t>
            </a:r>
            <a:r>
              <a:rPr lang="en-US" dirty="0" err="1" smtClean="0">
                <a:solidFill>
                  <a:schemeClr val="bg1"/>
                </a:solidFill>
              </a:rPr>
              <a:t>stata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quindi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dimostrata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una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significative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riduzione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dei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sintomi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dopo</a:t>
            </a:r>
            <a:r>
              <a:rPr lang="en-US" dirty="0" smtClean="0">
                <a:solidFill>
                  <a:schemeClr val="bg1"/>
                </a:solidFill>
              </a:rPr>
              <a:t> la dose finale di </a:t>
            </a:r>
            <a:r>
              <a:rPr lang="en-US" dirty="0">
                <a:solidFill>
                  <a:schemeClr val="bg1"/>
                </a:solidFill>
              </a:rPr>
              <a:t>Nexvax2 in </a:t>
            </a:r>
            <a:r>
              <a:rPr lang="en-US" dirty="0" err="1" smtClean="0">
                <a:solidFill>
                  <a:schemeClr val="bg1"/>
                </a:solidFill>
              </a:rPr>
              <a:t>entrambi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gli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studi</a:t>
            </a:r>
            <a:r>
              <a:rPr lang="en-US" dirty="0" smtClean="0">
                <a:solidFill>
                  <a:schemeClr val="bg1"/>
                </a:solidFill>
              </a:rPr>
              <a:t>. Le cellule T target </a:t>
            </a:r>
            <a:r>
              <a:rPr lang="en-US" dirty="0" err="1" smtClean="0">
                <a:solidFill>
                  <a:schemeClr val="bg1"/>
                </a:solidFill>
              </a:rPr>
              <a:t>diventano</a:t>
            </a:r>
            <a:r>
              <a:rPr lang="en-US" dirty="0" smtClean="0">
                <a:solidFill>
                  <a:schemeClr val="bg1"/>
                </a:solidFill>
              </a:rPr>
              <a:t> non responsive </a:t>
            </a:r>
            <a:r>
              <a:rPr lang="en-US" dirty="0" err="1" smtClean="0">
                <a:solidFill>
                  <a:schemeClr val="bg1"/>
                </a:solidFill>
              </a:rPr>
              <a:t>alla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stimolazione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antigenica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468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prstClr val="black"/>
                </a:solidFill>
              </a:rPr>
              <a:t>NEXVAX2 – studio fase 1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>
                <a:solidFill>
                  <a:schemeClr val="bg1"/>
                </a:solidFill>
              </a:rPr>
              <a:t>Safety</a:t>
            </a:r>
            <a:endParaRPr lang="en-US" dirty="0">
              <a:solidFill>
                <a:schemeClr val="bg1"/>
              </a:solidFill>
            </a:endParaRPr>
          </a:p>
          <a:p>
            <a:pPr algn="just"/>
            <a:r>
              <a:rPr lang="en-US" dirty="0">
                <a:solidFill>
                  <a:schemeClr val="bg1"/>
                </a:solidFill>
              </a:rPr>
              <a:t>T</a:t>
            </a:r>
            <a:r>
              <a:rPr lang="en-US" dirty="0" smtClean="0">
                <a:solidFill>
                  <a:schemeClr val="bg1"/>
                </a:solidFill>
              </a:rPr>
              <a:t>olerability</a:t>
            </a:r>
            <a:r>
              <a:rPr lang="en-US" dirty="0">
                <a:solidFill>
                  <a:schemeClr val="bg1"/>
                </a:solidFill>
              </a:rPr>
              <a:t>, </a:t>
            </a:r>
            <a:endParaRPr lang="en-US" dirty="0" smtClean="0">
              <a:solidFill>
                <a:schemeClr val="bg1"/>
              </a:solidFill>
            </a:endParaRPr>
          </a:p>
          <a:p>
            <a:pPr algn="just"/>
            <a:r>
              <a:rPr lang="en-US" dirty="0" smtClean="0">
                <a:solidFill>
                  <a:schemeClr val="bg1"/>
                </a:solidFill>
              </a:rPr>
              <a:t>Relevant </a:t>
            </a:r>
            <a:r>
              <a:rPr lang="en-US" dirty="0">
                <a:solidFill>
                  <a:schemeClr val="bg1"/>
                </a:solidFill>
              </a:rPr>
              <a:t>bioactivity of Nexvax2. </a:t>
            </a:r>
            <a:endParaRPr lang="en-US" dirty="0" smtClean="0">
              <a:solidFill>
                <a:schemeClr val="bg1"/>
              </a:solidFill>
            </a:endParaRPr>
          </a:p>
          <a:p>
            <a:pPr algn="just"/>
            <a:endParaRPr lang="en-US" dirty="0" smtClean="0">
              <a:solidFill>
                <a:schemeClr val="bg1"/>
              </a:solidFill>
            </a:endParaRPr>
          </a:p>
          <a:p>
            <a:pPr algn="just"/>
            <a:r>
              <a:rPr lang="en-US" dirty="0" smtClean="0">
                <a:solidFill>
                  <a:srgbClr val="FF0000"/>
                </a:solidFill>
              </a:rPr>
              <a:t>These </a:t>
            </a:r>
            <a:r>
              <a:rPr lang="en-US" dirty="0">
                <a:solidFill>
                  <a:srgbClr val="FF0000"/>
                </a:solidFill>
              </a:rPr>
              <a:t>studies provide the basis for future clinical trials to test whether Nexvax2 protects against the damaging effects of gluten in HLA-DQ2·5+ </a:t>
            </a:r>
            <a:r>
              <a:rPr lang="en-US" dirty="0" err="1">
                <a:solidFill>
                  <a:srgbClr val="FF0000"/>
                </a:solidFill>
              </a:rPr>
              <a:t>CeD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332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8776" y="258247"/>
            <a:ext cx="8068098" cy="4024313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3923" y="2057401"/>
            <a:ext cx="10532905" cy="449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2279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931226" y="123105"/>
            <a:ext cx="8610600" cy="1293028"/>
          </a:xfrm>
        </p:spPr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TIMP-GLIA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4525" y="1268936"/>
            <a:ext cx="9533399" cy="5476247"/>
          </a:xfrm>
        </p:spPr>
      </p:pic>
    </p:spTree>
    <p:extLst>
      <p:ext uri="{BB962C8B-B14F-4D97-AF65-F5344CB8AC3E}">
        <p14:creationId xmlns:p14="http://schemas.microsoft.com/office/powerpoint/2010/main" xmlns="" val="185973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8461" y="1966077"/>
            <a:ext cx="4559036" cy="402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imbolo &quot;divieto&quot; 3"/>
          <p:cNvSpPr/>
          <p:nvPr/>
        </p:nvSpPr>
        <p:spPr>
          <a:xfrm>
            <a:off x="1995054" y="997528"/>
            <a:ext cx="8205850" cy="5961412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059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708484" y="2105278"/>
            <a:ext cx="93499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pitchFamily="2" charset="2"/>
              <a:buChar char="ü"/>
            </a:pPr>
            <a:r>
              <a:rPr lang="it-IT" b="1" dirty="0" smtClean="0">
                <a:solidFill>
                  <a:schemeClr val="bg1"/>
                </a:solidFill>
              </a:rPr>
              <a:t>Grano geneticamente modificato</a:t>
            </a:r>
            <a:endParaRPr lang="it-IT" b="1" dirty="0">
              <a:solidFill>
                <a:schemeClr val="bg1"/>
              </a:solidFill>
            </a:endParaRPr>
          </a:p>
          <a:p>
            <a:pPr marL="800100" lvl="1" indent="-342900">
              <a:buFont typeface="Wingdings" pitchFamily="2" charset="2"/>
              <a:buChar char="ü"/>
            </a:pPr>
            <a:r>
              <a:rPr lang="it-IT" b="1" dirty="0" smtClean="0">
                <a:solidFill>
                  <a:schemeClr val="bg1"/>
                </a:solidFill>
              </a:rPr>
              <a:t>Glutine modificato </a:t>
            </a:r>
            <a:r>
              <a:rPr lang="it-IT" b="1" dirty="0" err="1" smtClean="0">
                <a:solidFill>
                  <a:schemeClr val="bg1"/>
                </a:solidFill>
              </a:rPr>
              <a:t>enzimaticamente</a:t>
            </a:r>
            <a:endParaRPr lang="it-IT" b="1" dirty="0" smtClean="0">
              <a:solidFill>
                <a:schemeClr val="bg1"/>
              </a:solidFill>
            </a:endParaRPr>
          </a:p>
          <a:p>
            <a:pPr marL="800100" lvl="1" indent="-342900">
              <a:buFont typeface="Wingdings" pitchFamily="2" charset="2"/>
              <a:buChar char="ü"/>
            </a:pPr>
            <a:r>
              <a:rPr lang="it-IT" b="1" dirty="0">
                <a:solidFill>
                  <a:schemeClr val="bg1"/>
                </a:solidFill>
              </a:rPr>
              <a:t>Glutine </a:t>
            </a:r>
            <a:r>
              <a:rPr lang="it-IT" b="1" dirty="0" smtClean="0">
                <a:solidFill>
                  <a:schemeClr val="bg1"/>
                </a:solidFill>
              </a:rPr>
              <a:t>modificato termicamente</a:t>
            </a:r>
            <a:endParaRPr lang="it-IT" b="1" dirty="0">
              <a:solidFill>
                <a:schemeClr val="bg1"/>
              </a:solidFill>
            </a:endParaRPr>
          </a:p>
          <a:p>
            <a:pPr marL="800100" lvl="1" indent="-342900">
              <a:buFont typeface="Wingdings" pitchFamily="2" charset="2"/>
              <a:buChar char="ü"/>
            </a:pPr>
            <a:r>
              <a:rPr lang="it-IT" b="1" dirty="0">
                <a:solidFill>
                  <a:schemeClr val="bg1"/>
                </a:solidFill>
              </a:rPr>
              <a:t>Digestione </a:t>
            </a:r>
            <a:r>
              <a:rPr lang="it-IT" b="1" dirty="0" err="1">
                <a:solidFill>
                  <a:schemeClr val="bg1"/>
                </a:solidFill>
              </a:rPr>
              <a:t>intraluminale</a:t>
            </a:r>
            <a:r>
              <a:rPr lang="it-IT" b="1" dirty="0">
                <a:solidFill>
                  <a:schemeClr val="bg1"/>
                </a:solidFill>
              </a:rPr>
              <a:t> con </a:t>
            </a:r>
            <a:r>
              <a:rPr lang="it-IT" b="1" dirty="0" err="1">
                <a:solidFill>
                  <a:schemeClr val="bg1"/>
                </a:solidFill>
              </a:rPr>
              <a:t>glutenasi</a:t>
            </a:r>
            <a:endParaRPr lang="it-IT" b="1" dirty="0">
              <a:solidFill>
                <a:schemeClr val="bg1"/>
              </a:solidFill>
            </a:endParaRPr>
          </a:p>
          <a:p>
            <a:pPr marL="800100" lvl="1" indent="-342900">
              <a:buFont typeface="Wingdings" pitchFamily="2" charset="2"/>
              <a:buChar char="ü"/>
            </a:pPr>
            <a:endParaRPr lang="it-IT" b="1" dirty="0">
              <a:solidFill>
                <a:schemeClr val="bg1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625" y="4671503"/>
            <a:ext cx="9961905" cy="1752381"/>
          </a:xfrm>
          <a:prstGeom prst="rect">
            <a:avLst/>
          </a:prstGeom>
        </p:spPr>
      </p:pic>
      <p:sp>
        <p:nvSpPr>
          <p:cNvPr id="8" name="Freccia in giù 7"/>
          <p:cNvSpPr/>
          <p:nvPr/>
        </p:nvSpPr>
        <p:spPr>
          <a:xfrm>
            <a:off x="1604641" y="4185740"/>
            <a:ext cx="418012" cy="4366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in giù 8"/>
          <p:cNvSpPr/>
          <p:nvPr/>
        </p:nvSpPr>
        <p:spPr>
          <a:xfrm>
            <a:off x="3574693" y="4234877"/>
            <a:ext cx="418012" cy="4366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in giù 9"/>
          <p:cNvSpPr/>
          <p:nvPr/>
        </p:nvSpPr>
        <p:spPr>
          <a:xfrm>
            <a:off x="5228145" y="4195001"/>
            <a:ext cx="418012" cy="4366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5208375" y="637667"/>
            <a:ext cx="68371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rabicPeriod"/>
            </a:pPr>
            <a:r>
              <a:rPr lang="it-IT" sz="2400" b="1" dirty="0">
                <a:solidFill>
                  <a:schemeClr val="bg1"/>
                </a:solidFill>
              </a:rPr>
              <a:t>DIMINUIRE IMMUNOGENICITA’ DEL GLUTINE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8820475" y="6463760"/>
            <a:ext cx="2127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>
                <a:solidFill>
                  <a:schemeClr val="bg1"/>
                </a:solidFill>
              </a:rPr>
              <a:t>Yoosuf</a:t>
            </a:r>
            <a:r>
              <a:rPr lang="it-IT" dirty="0">
                <a:solidFill>
                  <a:schemeClr val="bg1"/>
                </a:solidFill>
              </a:rPr>
              <a:t> et al, 2019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301698" y="590832"/>
            <a:ext cx="78903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rabicPeriod"/>
            </a:pPr>
            <a:r>
              <a:rPr lang="it-IT" sz="2800" b="1" dirty="0">
                <a:solidFill>
                  <a:schemeClr val="bg1"/>
                </a:solidFill>
              </a:rPr>
              <a:t>DIMINUIRE IMMUNOGENICITA’ DEL GLUTINE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575448" y="1595390"/>
            <a:ext cx="103457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chemeClr val="bg1"/>
                </a:solidFill>
              </a:rPr>
              <a:t>Grano geneticamente modificato</a:t>
            </a:r>
            <a:endParaRPr lang="it-IT" sz="2000" b="1" dirty="0">
              <a:solidFill>
                <a:schemeClr val="bg1"/>
              </a:solidFill>
            </a:endParaRPr>
          </a:p>
          <a:p>
            <a:endParaRPr lang="it-IT" sz="2000" b="1" dirty="0">
              <a:solidFill>
                <a:schemeClr val="bg1"/>
              </a:solidFill>
            </a:endParaRPr>
          </a:p>
          <a:p>
            <a:endParaRPr lang="it-IT" sz="2000" b="1" dirty="0">
              <a:solidFill>
                <a:schemeClr val="bg1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2273430"/>
            <a:ext cx="5931761" cy="3068887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89470" y="1191462"/>
            <a:ext cx="6209328" cy="3030583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2510" y="1613206"/>
            <a:ext cx="4746288" cy="4685549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692331" y="5617029"/>
            <a:ext cx="5513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Attualmente, nonostante gli studi non è stata trovata una manipolazione genetica sicura e appetibile per il mercato.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1461893"/>
            <a:ext cx="4344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00100" lvl="1" indent="-342900">
              <a:buFont typeface="Wingdings" pitchFamily="2" charset="2"/>
              <a:buChar char="ü"/>
            </a:pPr>
            <a:r>
              <a:rPr lang="it-IT" b="1" dirty="0">
                <a:solidFill>
                  <a:schemeClr val="bg1"/>
                </a:solidFill>
              </a:rPr>
              <a:t>Glutine </a:t>
            </a:r>
            <a:r>
              <a:rPr lang="it-IT" b="1" dirty="0" smtClean="0">
                <a:solidFill>
                  <a:schemeClr val="bg1"/>
                </a:solidFill>
              </a:rPr>
              <a:t>modificato con enzimi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0" y="2029489"/>
            <a:ext cx="6492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solidFill>
                  <a:schemeClr val="bg1"/>
                </a:solidFill>
              </a:rPr>
              <a:t>   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431073" y="2029489"/>
            <a:ext cx="1059397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>
                <a:solidFill>
                  <a:schemeClr val="bg1"/>
                </a:solidFill>
              </a:rPr>
              <a:t>GLUTENASI: </a:t>
            </a:r>
            <a:r>
              <a:rPr lang="it-IT" dirty="0">
                <a:solidFill>
                  <a:schemeClr val="bg1"/>
                </a:solidFill>
              </a:rPr>
              <a:t>L. </a:t>
            </a:r>
            <a:r>
              <a:rPr lang="it-IT" dirty="0" err="1">
                <a:solidFill>
                  <a:schemeClr val="bg1"/>
                </a:solidFill>
              </a:rPr>
              <a:t>alimentarius</a:t>
            </a:r>
            <a:r>
              <a:rPr lang="it-IT" dirty="0">
                <a:solidFill>
                  <a:schemeClr val="bg1"/>
                </a:solidFill>
              </a:rPr>
              <a:t>, L. </a:t>
            </a:r>
            <a:r>
              <a:rPr lang="it-IT" dirty="0" err="1">
                <a:solidFill>
                  <a:schemeClr val="bg1"/>
                </a:solidFill>
              </a:rPr>
              <a:t>brevis</a:t>
            </a:r>
            <a:r>
              <a:rPr lang="it-IT" dirty="0">
                <a:solidFill>
                  <a:schemeClr val="bg1"/>
                </a:solidFill>
              </a:rPr>
              <a:t>, L. </a:t>
            </a:r>
            <a:r>
              <a:rPr lang="it-IT" dirty="0" err="1">
                <a:solidFill>
                  <a:schemeClr val="bg1"/>
                </a:solidFill>
              </a:rPr>
              <a:t>sanfranciscensis</a:t>
            </a:r>
            <a:r>
              <a:rPr lang="it-IT" dirty="0">
                <a:solidFill>
                  <a:schemeClr val="bg1"/>
                </a:solidFill>
              </a:rPr>
              <a:t> e L. </a:t>
            </a:r>
            <a:r>
              <a:rPr lang="it-IT" dirty="0" err="1">
                <a:solidFill>
                  <a:schemeClr val="bg1"/>
                </a:solidFill>
              </a:rPr>
              <a:t>hilgardii</a:t>
            </a:r>
            <a:r>
              <a:rPr lang="it-IT" dirty="0">
                <a:solidFill>
                  <a:schemeClr val="bg1"/>
                </a:solidFill>
              </a:rPr>
              <a:t>, digeriscono glutine tramite proprie </a:t>
            </a:r>
            <a:r>
              <a:rPr lang="it-IT" dirty="0" err="1">
                <a:solidFill>
                  <a:schemeClr val="bg1"/>
                </a:solidFill>
              </a:rPr>
              <a:t>glutenasi</a:t>
            </a:r>
            <a:r>
              <a:rPr lang="it-IT" dirty="0">
                <a:solidFill>
                  <a:schemeClr val="bg1"/>
                </a:solidFill>
              </a:rPr>
              <a:t>. L’aggiunta durante la fermentazione del lievito di questi ceppi batterici non ha portato a miglioramenti clinici, sierologici, istologici</a:t>
            </a:r>
            <a:r>
              <a:rPr lang="it-IT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endParaRPr lang="it-IT" dirty="0">
              <a:solidFill>
                <a:schemeClr val="bg1"/>
              </a:solidFill>
            </a:endParaRPr>
          </a:p>
          <a:p>
            <a:pPr algn="just"/>
            <a:r>
              <a:rPr lang="it-IT" b="1" dirty="0">
                <a:solidFill>
                  <a:schemeClr val="bg1"/>
                </a:solidFill>
              </a:rPr>
              <a:t>MICROBIAL TRANSGLUTAMINASE: </a:t>
            </a:r>
            <a:r>
              <a:rPr lang="it-IT" dirty="0">
                <a:solidFill>
                  <a:schemeClr val="bg1"/>
                </a:solidFill>
              </a:rPr>
              <a:t>Isolate da </a:t>
            </a:r>
            <a:r>
              <a:rPr lang="it-IT" dirty="0" err="1">
                <a:solidFill>
                  <a:schemeClr val="bg1"/>
                </a:solidFill>
              </a:rPr>
              <a:t>Streptovertillicum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mobaraensis</a:t>
            </a:r>
            <a:r>
              <a:rPr lang="it-IT" dirty="0">
                <a:solidFill>
                  <a:schemeClr val="bg1"/>
                </a:solidFill>
              </a:rPr>
              <a:t>, manca di attività </a:t>
            </a:r>
            <a:r>
              <a:rPr lang="it-IT" dirty="0" err="1">
                <a:solidFill>
                  <a:schemeClr val="bg1"/>
                </a:solidFill>
              </a:rPr>
              <a:t>deaminasica</a:t>
            </a:r>
            <a:r>
              <a:rPr lang="it-IT" dirty="0">
                <a:solidFill>
                  <a:schemeClr val="bg1"/>
                </a:solidFill>
              </a:rPr>
              <a:t>, quindi riduce </a:t>
            </a:r>
            <a:r>
              <a:rPr lang="it-IT" dirty="0" err="1">
                <a:solidFill>
                  <a:schemeClr val="bg1"/>
                </a:solidFill>
              </a:rPr>
              <a:t>immunogenicità</a:t>
            </a:r>
            <a:r>
              <a:rPr lang="it-IT" dirty="0">
                <a:solidFill>
                  <a:schemeClr val="bg1"/>
                </a:solidFill>
              </a:rPr>
              <a:t> del glutine. </a:t>
            </a:r>
            <a:r>
              <a:rPr lang="it-IT" dirty="0" err="1">
                <a:solidFill>
                  <a:schemeClr val="bg1"/>
                </a:solidFill>
              </a:rPr>
              <a:t>Safety</a:t>
            </a:r>
            <a:r>
              <a:rPr lang="it-IT" dirty="0">
                <a:solidFill>
                  <a:schemeClr val="bg1"/>
                </a:solidFill>
              </a:rPr>
              <a:t> ed efficacia non ancora chiare.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93616" y="5657671"/>
            <a:ext cx="116760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i="1" dirty="0">
                <a:solidFill>
                  <a:schemeClr val="bg1"/>
                </a:solidFill>
                <a:latin typeface="+mj-lt"/>
              </a:rPr>
              <a:t>Greco L, Gobbetti M, </a:t>
            </a:r>
            <a:r>
              <a:rPr lang="it-IT" sz="1200" i="1" dirty="0" err="1">
                <a:solidFill>
                  <a:schemeClr val="bg1"/>
                </a:solidFill>
                <a:latin typeface="+mj-lt"/>
              </a:rPr>
              <a:t>Auricchio</a:t>
            </a:r>
            <a:r>
              <a:rPr lang="it-IT" sz="1200" i="1" dirty="0">
                <a:solidFill>
                  <a:schemeClr val="bg1"/>
                </a:solidFill>
                <a:latin typeface="+mj-lt"/>
              </a:rPr>
              <a:t> R, Di </a:t>
            </a:r>
            <a:r>
              <a:rPr lang="it-IT" sz="1200" i="1" dirty="0" err="1">
                <a:solidFill>
                  <a:schemeClr val="bg1"/>
                </a:solidFill>
                <a:latin typeface="+mj-lt"/>
              </a:rPr>
              <a:t>Mase</a:t>
            </a:r>
            <a:r>
              <a:rPr lang="it-IT" sz="1200" i="1" dirty="0">
                <a:solidFill>
                  <a:schemeClr val="bg1"/>
                </a:solidFill>
                <a:latin typeface="+mj-lt"/>
              </a:rPr>
              <a:t> R, Landolfo F, </a:t>
            </a:r>
            <a:r>
              <a:rPr lang="it-IT" sz="1200" i="1" dirty="0" err="1">
                <a:solidFill>
                  <a:schemeClr val="bg1"/>
                </a:solidFill>
                <a:latin typeface="+mj-lt"/>
              </a:rPr>
              <a:t>Paparo</a:t>
            </a:r>
            <a:r>
              <a:rPr lang="it-IT" sz="1200" i="1" dirty="0">
                <a:solidFill>
                  <a:schemeClr val="bg1"/>
                </a:solidFill>
                <a:latin typeface="+mj-lt"/>
              </a:rPr>
              <a:t> F, </a:t>
            </a:r>
            <a:r>
              <a:rPr lang="en-US" sz="1200" i="1" dirty="0">
                <a:solidFill>
                  <a:schemeClr val="bg1"/>
                </a:solidFill>
                <a:latin typeface="+mj-lt"/>
              </a:rPr>
              <a:t>et al. Safety for patients with celiac disease of baked goods made of wheat flour hydrolyzed during food processing. </a:t>
            </a:r>
            <a:r>
              <a:rPr lang="en-US" sz="1200" i="1" dirty="0" err="1">
                <a:solidFill>
                  <a:schemeClr val="bg1"/>
                </a:solidFill>
                <a:latin typeface="+mj-lt"/>
              </a:rPr>
              <a:t>Clin</a:t>
            </a:r>
            <a:r>
              <a:rPr lang="en-US" sz="1200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200" i="1" dirty="0" err="1">
                <a:solidFill>
                  <a:schemeClr val="bg1"/>
                </a:solidFill>
                <a:latin typeface="+mj-lt"/>
              </a:rPr>
              <a:t>Gastroenterol</a:t>
            </a:r>
            <a:r>
              <a:rPr lang="en-US" sz="1200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200" i="1" dirty="0" err="1">
                <a:solidFill>
                  <a:schemeClr val="bg1"/>
                </a:solidFill>
                <a:latin typeface="+mj-lt"/>
              </a:rPr>
              <a:t>Hepatol</a:t>
            </a:r>
            <a:r>
              <a:rPr lang="en-US" sz="1200" i="1" dirty="0">
                <a:solidFill>
                  <a:schemeClr val="bg1"/>
                </a:solidFill>
                <a:latin typeface="+mj-lt"/>
              </a:rPr>
              <a:t>. (2011-9:24–9.)</a:t>
            </a:r>
          </a:p>
          <a:p>
            <a:r>
              <a:rPr lang="en-US" sz="1200" i="1" dirty="0">
                <a:solidFill>
                  <a:schemeClr val="bg1"/>
                </a:solidFill>
                <a:latin typeface="+mj-lt"/>
              </a:rPr>
              <a:t>Yong YH, Yamaguchi S, Matsumura Y. Effects of enzymatic </a:t>
            </a:r>
            <a:r>
              <a:rPr lang="en-US" sz="1200" i="1" dirty="0" err="1">
                <a:solidFill>
                  <a:schemeClr val="bg1"/>
                </a:solidFill>
                <a:latin typeface="+mj-lt"/>
              </a:rPr>
              <a:t>deamidation</a:t>
            </a:r>
            <a:r>
              <a:rPr lang="en-US" sz="1200" i="1" dirty="0">
                <a:solidFill>
                  <a:schemeClr val="bg1"/>
                </a:solidFill>
                <a:latin typeface="+mj-lt"/>
              </a:rPr>
              <a:t> by protein-</a:t>
            </a:r>
            <a:r>
              <a:rPr lang="en-US" sz="1200" i="1" dirty="0" err="1">
                <a:solidFill>
                  <a:schemeClr val="bg1"/>
                </a:solidFill>
                <a:latin typeface="+mj-lt"/>
              </a:rPr>
              <a:t>glutaminase</a:t>
            </a:r>
            <a:r>
              <a:rPr lang="en-US" sz="1200" i="1" dirty="0">
                <a:solidFill>
                  <a:schemeClr val="bg1"/>
                </a:solidFill>
                <a:latin typeface="+mj-lt"/>
              </a:rPr>
              <a:t> on structure and functional properties of</a:t>
            </a:r>
          </a:p>
          <a:p>
            <a:r>
              <a:rPr lang="en-US" sz="1200" i="1" dirty="0">
                <a:solidFill>
                  <a:schemeClr val="bg1"/>
                </a:solidFill>
                <a:latin typeface="+mj-lt"/>
              </a:rPr>
              <a:t>wheat gluten. J </a:t>
            </a:r>
            <a:r>
              <a:rPr lang="en-US" sz="1200" i="1" dirty="0" err="1">
                <a:solidFill>
                  <a:schemeClr val="bg1"/>
                </a:solidFill>
                <a:latin typeface="+mj-lt"/>
              </a:rPr>
              <a:t>Agric</a:t>
            </a:r>
            <a:r>
              <a:rPr lang="en-US" sz="1200" i="1" dirty="0">
                <a:solidFill>
                  <a:schemeClr val="bg1"/>
                </a:solidFill>
                <a:latin typeface="+mj-lt"/>
              </a:rPr>
              <a:t> Food Chem. (2006) 54:6034–40. </a:t>
            </a:r>
            <a:endParaRPr lang="it-IT" sz="1200" i="1" dirty="0">
              <a:solidFill>
                <a:schemeClr val="bg1"/>
              </a:solidFill>
              <a:latin typeface="+mj-lt"/>
            </a:endParaRPr>
          </a:p>
          <a:p>
            <a:r>
              <a:rPr lang="it-IT" sz="1200" i="1" dirty="0" err="1">
                <a:solidFill>
                  <a:schemeClr val="bg1"/>
                </a:solidFill>
                <a:latin typeface="+mj-lt"/>
              </a:rPr>
              <a:t>Skovbjerg</a:t>
            </a:r>
            <a:r>
              <a:rPr lang="it-IT" sz="1200" i="1" dirty="0">
                <a:solidFill>
                  <a:schemeClr val="bg1"/>
                </a:solidFill>
                <a:latin typeface="+mj-lt"/>
              </a:rPr>
              <a:t> H, </a:t>
            </a:r>
            <a:r>
              <a:rPr lang="it-IT" sz="1200" i="1" dirty="0" err="1">
                <a:solidFill>
                  <a:schemeClr val="bg1"/>
                </a:solidFill>
                <a:latin typeface="+mj-lt"/>
              </a:rPr>
              <a:t>Norén</a:t>
            </a:r>
            <a:r>
              <a:rPr lang="it-IT" sz="1200" i="1" dirty="0">
                <a:solidFill>
                  <a:schemeClr val="bg1"/>
                </a:solidFill>
                <a:latin typeface="+mj-lt"/>
              </a:rPr>
              <a:t> O, </a:t>
            </a:r>
            <a:r>
              <a:rPr lang="it-IT" sz="1200" i="1" dirty="0" err="1">
                <a:solidFill>
                  <a:schemeClr val="bg1"/>
                </a:solidFill>
                <a:latin typeface="+mj-lt"/>
              </a:rPr>
              <a:t>Anthonsen</a:t>
            </a:r>
            <a:r>
              <a:rPr lang="it-IT" sz="1200" i="1" dirty="0">
                <a:solidFill>
                  <a:schemeClr val="bg1"/>
                </a:solidFill>
                <a:latin typeface="+mj-lt"/>
              </a:rPr>
              <a:t> D, </a:t>
            </a:r>
            <a:r>
              <a:rPr lang="it-IT" sz="1200" i="1" dirty="0" err="1">
                <a:solidFill>
                  <a:schemeClr val="bg1"/>
                </a:solidFill>
                <a:latin typeface="+mj-lt"/>
              </a:rPr>
              <a:t>Moller</a:t>
            </a:r>
            <a:r>
              <a:rPr lang="it-IT" sz="1200" i="1" dirty="0">
                <a:solidFill>
                  <a:schemeClr val="bg1"/>
                </a:solidFill>
                <a:latin typeface="+mj-lt"/>
              </a:rPr>
              <a:t> J, </a:t>
            </a:r>
            <a:r>
              <a:rPr lang="it-IT" sz="1200" i="1" dirty="0" err="1">
                <a:solidFill>
                  <a:schemeClr val="bg1"/>
                </a:solidFill>
                <a:latin typeface="+mj-lt"/>
              </a:rPr>
              <a:t>Sjöström</a:t>
            </a:r>
            <a:r>
              <a:rPr lang="it-IT" sz="1200" i="1" dirty="0">
                <a:solidFill>
                  <a:schemeClr val="bg1"/>
                </a:solidFill>
                <a:latin typeface="+mj-lt"/>
              </a:rPr>
              <a:t> H. </a:t>
            </a:r>
            <a:r>
              <a:rPr lang="it-IT" sz="1200" i="1" dirty="0" err="1">
                <a:solidFill>
                  <a:schemeClr val="bg1"/>
                </a:solidFill>
                <a:latin typeface="+mj-lt"/>
              </a:rPr>
              <a:t>Gliadin</a:t>
            </a:r>
            <a:r>
              <a:rPr lang="it-IT" sz="1200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it-IT" sz="1200" i="1" dirty="0" err="1">
                <a:solidFill>
                  <a:schemeClr val="bg1"/>
                </a:solidFill>
                <a:latin typeface="+mj-lt"/>
              </a:rPr>
              <a:t>is</a:t>
            </a:r>
            <a:r>
              <a:rPr lang="it-IT" sz="1200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200" i="1" dirty="0">
                <a:solidFill>
                  <a:schemeClr val="bg1"/>
                </a:solidFill>
                <a:latin typeface="+mj-lt"/>
              </a:rPr>
              <a:t>a good substrate of several transglutaminases: possible implication in the</a:t>
            </a:r>
          </a:p>
          <a:p>
            <a:r>
              <a:rPr lang="en-US" sz="1200" i="1" dirty="0">
                <a:solidFill>
                  <a:schemeClr val="bg1"/>
                </a:solidFill>
                <a:latin typeface="+mj-lt"/>
              </a:rPr>
              <a:t>pathogenesis of coeliac disease. </a:t>
            </a:r>
            <a:r>
              <a:rPr lang="en-US" sz="1200" i="1" dirty="0" err="1">
                <a:solidFill>
                  <a:schemeClr val="bg1"/>
                </a:solidFill>
                <a:latin typeface="+mj-lt"/>
              </a:rPr>
              <a:t>Scand</a:t>
            </a:r>
            <a:r>
              <a:rPr lang="en-US" sz="1200" i="1" dirty="0">
                <a:solidFill>
                  <a:schemeClr val="bg1"/>
                </a:solidFill>
                <a:latin typeface="+mj-lt"/>
              </a:rPr>
              <a:t> J </a:t>
            </a:r>
            <a:r>
              <a:rPr lang="en-US" sz="1200" i="1" dirty="0" err="1">
                <a:solidFill>
                  <a:schemeClr val="bg1"/>
                </a:solidFill>
                <a:latin typeface="+mj-lt"/>
              </a:rPr>
              <a:t>Gastroenterol</a:t>
            </a:r>
            <a:r>
              <a:rPr lang="en-US" sz="1200" i="1" dirty="0">
                <a:solidFill>
                  <a:schemeClr val="bg1"/>
                </a:solidFill>
                <a:latin typeface="+mj-lt"/>
              </a:rPr>
              <a:t>. (2002) 37:812–7.</a:t>
            </a:r>
            <a:endParaRPr lang="it-IT" sz="1200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4301698" y="707841"/>
            <a:ext cx="78903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rabicPeriod"/>
            </a:pPr>
            <a:r>
              <a:rPr lang="it-IT" sz="2800" b="1" dirty="0">
                <a:solidFill>
                  <a:schemeClr val="bg1"/>
                </a:solidFill>
              </a:rPr>
              <a:t>DIMINUIRE IMMUNOGENICITA’ DEL GLUTINE</a:t>
            </a:r>
          </a:p>
        </p:txBody>
      </p:sp>
    </p:spTree>
    <p:extLst>
      <p:ext uri="{BB962C8B-B14F-4D97-AF65-F5344CB8AC3E}">
        <p14:creationId xmlns:p14="http://schemas.microsoft.com/office/powerpoint/2010/main" xmlns="" val="273749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-219847" y="1546163"/>
            <a:ext cx="52533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00100" lvl="1" indent="-342900">
              <a:buFont typeface="Wingdings" pitchFamily="2" charset="2"/>
              <a:buChar char="ü"/>
            </a:pPr>
            <a:r>
              <a:rPr lang="it-IT" b="1" dirty="0" smtClean="0">
                <a:solidFill>
                  <a:schemeClr val="bg1"/>
                </a:solidFill>
              </a:rPr>
              <a:t>Digestione </a:t>
            </a:r>
            <a:r>
              <a:rPr lang="it-IT" b="1" dirty="0" err="1" smtClean="0">
                <a:solidFill>
                  <a:schemeClr val="bg1"/>
                </a:solidFill>
              </a:rPr>
              <a:t>intraluminale</a:t>
            </a:r>
            <a:r>
              <a:rPr lang="it-IT" b="1" dirty="0" smtClean="0">
                <a:solidFill>
                  <a:schemeClr val="bg1"/>
                </a:solidFill>
              </a:rPr>
              <a:t> con </a:t>
            </a:r>
            <a:r>
              <a:rPr lang="it-IT" b="1" dirty="0" err="1" smtClean="0">
                <a:solidFill>
                  <a:schemeClr val="bg1"/>
                </a:solidFill>
              </a:rPr>
              <a:t>glutenasi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0" y="2029489"/>
            <a:ext cx="649224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1" dirty="0">
                <a:solidFill>
                  <a:schemeClr val="bg1"/>
                </a:solidFill>
              </a:rPr>
              <a:t>ALV 003 (</a:t>
            </a:r>
            <a:r>
              <a:rPr lang="it-IT" b="1" dirty="0" err="1">
                <a:solidFill>
                  <a:schemeClr val="bg1"/>
                </a:solidFill>
              </a:rPr>
              <a:t>Latiglutenasi</a:t>
            </a:r>
            <a:r>
              <a:rPr lang="it-IT" b="1" dirty="0">
                <a:solidFill>
                  <a:schemeClr val="bg1"/>
                </a:solidFill>
              </a:rPr>
              <a:t>):</a:t>
            </a:r>
          </a:p>
          <a:p>
            <a:pPr algn="just"/>
            <a:r>
              <a:rPr lang="it-IT" dirty="0">
                <a:solidFill>
                  <a:schemeClr val="bg1"/>
                </a:solidFill>
              </a:rPr>
              <a:t>Combinazione di due </a:t>
            </a:r>
            <a:r>
              <a:rPr lang="it-IT" dirty="0" err="1">
                <a:solidFill>
                  <a:schemeClr val="bg1"/>
                </a:solidFill>
              </a:rPr>
              <a:t>endopeptidasi</a:t>
            </a:r>
            <a:r>
              <a:rPr lang="it-IT" dirty="0">
                <a:solidFill>
                  <a:schemeClr val="bg1"/>
                </a:solidFill>
              </a:rPr>
              <a:t> (1:1):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bg1"/>
                </a:solidFill>
              </a:rPr>
              <a:t>EP-B2: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cistein</a:t>
            </a:r>
            <a:r>
              <a:rPr lang="it-IT" dirty="0">
                <a:solidFill>
                  <a:schemeClr val="bg1"/>
                </a:solidFill>
              </a:rPr>
              <a:t>-proteasi, normalmente presente nei semi dell’orzo, resistente a basso </a:t>
            </a:r>
            <a:r>
              <a:rPr lang="it-IT" dirty="0" err="1">
                <a:solidFill>
                  <a:schemeClr val="bg1"/>
                </a:solidFill>
              </a:rPr>
              <a:t>pH</a:t>
            </a:r>
            <a:r>
              <a:rPr lang="it-IT" dirty="0">
                <a:solidFill>
                  <a:schemeClr val="bg1"/>
                </a:solidFill>
              </a:rPr>
              <a:t> ed alla digestione della pepsina, ma sensibile alla tripsina. Specifica per sequenze QXP presenti negli </a:t>
            </a:r>
            <a:r>
              <a:rPr lang="it-IT" dirty="0" err="1">
                <a:solidFill>
                  <a:schemeClr val="bg1"/>
                </a:solidFill>
              </a:rPr>
              <a:t>epitopi</a:t>
            </a:r>
            <a:r>
              <a:rPr lang="it-IT" dirty="0">
                <a:solidFill>
                  <a:schemeClr val="bg1"/>
                </a:solidFill>
              </a:rPr>
              <a:t> immunogenici.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schemeClr val="bg1"/>
                </a:solidFill>
              </a:rPr>
              <a:t>SC-PEP (</a:t>
            </a:r>
            <a:r>
              <a:rPr lang="it-IT" b="1" dirty="0" err="1">
                <a:solidFill>
                  <a:schemeClr val="bg1"/>
                </a:solidFill>
              </a:rPr>
              <a:t>S</a:t>
            </a:r>
            <a:r>
              <a:rPr lang="it-IT" b="1" dirty="0" err="1" smtClean="0">
                <a:solidFill>
                  <a:schemeClr val="bg1"/>
                </a:solidFill>
              </a:rPr>
              <a:t>fingomonas</a:t>
            </a:r>
            <a:r>
              <a:rPr lang="it-IT" b="1" dirty="0" smtClean="0">
                <a:solidFill>
                  <a:schemeClr val="bg1"/>
                </a:solidFill>
              </a:rPr>
              <a:t> Capsulata):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  <a:r>
              <a:rPr lang="it-IT" dirty="0">
                <a:solidFill>
                  <a:schemeClr val="bg1"/>
                </a:solidFill>
              </a:rPr>
              <a:t>serina-proteasi, rompe la sequenza di residui di prolina dell’estremità </a:t>
            </a:r>
            <a:r>
              <a:rPr lang="it-IT" dirty="0" err="1">
                <a:solidFill>
                  <a:schemeClr val="bg1"/>
                </a:solidFill>
              </a:rPr>
              <a:t>carbossiterminale</a:t>
            </a:r>
            <a:r>
              <a:rPr lang="it-IT" dirty="0">
                <a:solidFill>
                  <a:schemeClr val="bg1"/>
                </a:solidFill>
              </a:rPr>
              <a:t> del glutine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 smtClean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chemeClr val="bg1"/>
                </a:solidFill>
              </a:rPr>
              <a:t>Ridurre le dimensioni del complesso immunogeno</a:t>
            </a:r>
            <a:endParaRPr lang="it-IT" dirty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</a:rPr>
              <a:t>Sono in corso trials in </a:t>
            </a:r>
            <a:r>
              <a:rPr lang="it-IT" dirty="0" smtClean="0">
                <a:solidFill>
                  <a:schemeClr val="bg1"/>
                </a:solidFill>
              </a:rPr>
              <a:t>vivo.</a:t>
            </a:r>
            <a:endParaRPr lang="it-IT" dirty="0">
              <a:solidFill>
                <a:schemeClr val="bg1"/>
              </a:solidFill>
            </a:endParaRPr>
          </a:p>
          <a:p>
            <a:pPr algn="just"/>
            <a:r>
              <a:rPr lang="it-IT" dirty="0">
                <a:solidFill>
                  <a:schemeClr val="bg1"/>
                </a:solidFill>
              </a:rPr>
              <a:t>  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70406" y="1132561"/>
            <a:ext cx="4772025" cy="5210175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198120" y="556633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1200" i="1" dirty="0" err="1">
                <a:solidFill>
                  <a:schemeClr val="bg1"/>
                </a:solidFill>
                <a:latin typeface="MinionPro-Regular"/>
              </a:rPr>
              <a:t>Gass</a:t>
            </a:r>
            <a:r>
              <a:rPr lang="it-IT" sz="1200" i="1" dirty="0">
                <a:solidFill>
                  <a:schemeClr val="bg1"/>
                </a:solidFill>
                <a:latin typeface="MinionPro-Regular"/>
              </a:rPr>
              <a:t> J, </a:t>
            </a:r>
            <a:r>
              <a:rPr lang="it-IT" sz="1200" i="1" dirty="0" err="1">
                <a:solidFill>
                  <a:schemeClr val="bg1"/>
                </a:solidFill>
                <a:latin typeface="MinionPro-Regular"/>
              </a:rPr>
              <a:t>Bethune</a:t>
            </a:r>
            <a:r>
              <a:rPr lang="it-IT" sz="1200" i="1" dirty="0">
                <a:solidFill>
                  <a:schemeClr val="bg1"/>
                </a:solidFill>
                <a:latin typeface="MinionPro-Regular"/>
              </a:rPr>
              <a:t> MT, </a:t>
            </a:r>
            <a:r>
              <a:rPr lang="it-IT" sz="1200" i="1" dirty="0" err="1">
                <a:solidFill>
                  <a:schemeClr val="bg1"/>
                </a:solidFill>
                <a:latin typeface="MinionPro-Regular"/>
              </a:rPr>
              <a:t>Siegel</a:t>
            </a:r>
            <a:r>
              <a:rPr lang="it-IT" sz="1200" i="1" dirty="0">
                <a:solidFill>
                  <a:schemeClr val="bg1"/>
                </a:solidFill>
                <a:latin typeface="MinionPro-Regular"/>
              </a:rPr>
              <a:t> M, Spencer A, </a:t>
            </a:r>
            <a:r>
              <a:rPr lang="it-IT" sz="1200" i="1" dirty="0" err="1">
                <a:solidFill>
                  <a:schemeClr val="bg1"/>
                </a:solidFill>
                <a:latin typeface="MinionPro-Regular"/>
              </a:rPr>
              <a:t>Khosla</a:t>
            </a:r>
            <a:r>
              <a:rPr lang="it-IT" sz="1200" i="1" dirty="0">
                <a:solidFill>
                  <a:schemeClr val="bg1"/>
                </a:solidFill>
                <a:latin typeface="MinionPro-Regular"/>
              </a:rPr>
              <a:t> C. Combination </a:t>
            </a:r>
            <a:r>
              <a:rPr lang="it-IT" sz="1200" i="1" dirty="0" err="1">
                <a:solidFill>
                  <a:schemeClr val="bg1"/>
                </a:solidFill>
                <a:latin typeface="MinionPro-Regular"/>
              </a:rPr>
              <a:t>enzyme</a:t>
            </a:r>
            <a:endParaRPr lang="it-IT" sz="1200" i="1" dirty="0">
              <a:solidFill>
                <a:schemeClr val="bg1"/>
              </a:solidFill>
              <a:latin typeface="MinionPro-Regular"/>
            </a:endParaRPr>
          </a:p>
          <a:p>
            <a:r>
              <a:rPr lang="en-US" sz="1200" i="1" dirty="0">
                <a:solidFill>
                  <a:schemeClr val="bg1"/>
                </a:solidFill>
                <a:latin typeface="MinionPro-Regular"/>
              </a:rPr>
              <a:t>therapy for gastric digestion of dietary gluten in patients with celiac sprue</a:t>
            </a:r>
            <a:r>
              <a:rPr lang="en-US" sz="1200" i="1" dirty="0">
                <a:solidFill>
                  <a:schemeClr val="bg1"/>
                </a:solidFill>
                <a:latin typeface="MinionPro-It"/>
              </a:rPr>
              <a:t>.</a:t>
            </a:r>
          </a:p>
          <a:p>
            <a:r>
              <a:rPr lang="it-IT" sz="1200" i="1" dirty="0" err="1">
                <a:solidFill>
                  <a:schemeClr val="bg1"/>
                </a:solidFill>
                <a:latin typeface="MinionPro-It"/>
              </a:rPr>
              <a:t>Gastroenterology</a:t>
            </a:r>
            <a:r>
              <a:rPr lang="it-IT" sz="1200" i="1" dirty="0">
                <a:solidFill>
                  <a:schemeClr val="bg1"/>
                </a:solidFill>
                <a:latin typeface="MinionPro-It"/>
              </a:rPr>
              <a:t>. </a:t>
            </a:r>
            <a:r>
              <a:rPr lang="it-IT" sz="1200" i="1" dirty="0">
                <a:solidFill>
                  <a:schemeClr val="bg1"/>
                </a:solidFill>
                <a:latin typeface="MinionPro-Regular"/>
              </a:rPr>
              <a:t>(2007) 133:472–80. </a:t>
            </a:r>
            <a:r>
              <a:rPr lang="it-IT" sz="1200" i="1" dirty="0" err="1">
                <a:solidFill>
                  <a:schemeClr val="bg1"/>
                </a:solidFill>
                <a:latin typeface="MinionPro-Regular"/>
              </a:rPr>
              <a:t>doi</a:t>
            </a:r>
            <a:r>
              <a:rPr lang="it-IT" sz="1200" i="1" dirty="0">
                <a:solidFill>
                  <a:schemeClr val="bg1"/>
                </a:solidFill>
                <a:latin typeface="MinionPro-Regular"/>
              </a:rPr>
              <a:t>: 10.1053/j.gastro.2007.05.028</a:t>
            </a:r>
            <a:endParaRPr lang="it-IT" sz="3600" i="1" dirty="0">
              <a:solidFill>
                <a:schemeClr val="bg1"/>
              </a:solidFill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5A07597D-3D5D-CD4E-B932-8420D579F5EE}"/>
              </a:ext>
            </a:extLst>
          </p:cNvPr>
          <p:cNvSpPr/>
          <p:nvPr/>
        </p:nvSpPr>
        <p:spPr>
          <a:xfrm>
            <a:off x="4301698" y="488816"/>
            <a:ext cx="78903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rabicPeriod"/>
            </a:pPr>
            <a:r>
              <a:rPr lang="it-IT" sz="2800" b="1" dirty="0">
                <a:solidFill>
                  <a:schemeClr val="bg1"/>
                </a:solidFill>
              </a:rPr>
              <a:t>DIMINUIRE IMMUNOGENICITA’ DEL GLUTINE</a:t>
            </a:r>
          </a:p>
        </p:txBody>
      </p:sp>
    </p:spTree>
    <p:extLst>
      <p:ext uri="{BB962C8B-B14F-4D97-AF65-F5344CB8AC3E}">
        <p14:creationId xmlns:p14="http://schemas.microsoft.com/office/powerpoint/2010/main" xmlns="" val="382129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ia di vapore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36805616_TF67670762.potx" id="{D5D0ADDD-A8F1-4302-80F9-14EE49A1A795}" vid="{8EB8964E-76C8-471A-8301-62B7AA7F782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710EE66-8707-456F-8F2E-091D581CB030}">
  <ds:schemaRefs>
    <ds:schemaRef ds:uri="http://purl.org/dc/dcmitype/"/>
    <ds:schemaRef ds:uri="http://www.w3.org/XML/1998/namespace"/>
    <ds:schemaRef ds:uri="http://schemas.microsoft.com/office/2006/documentManagement/types"/>
    <ds:schemaRef ds:uri="71af3243-3dd4-4a8d-8c0d-dd76da1f02a5"/>
    <ds:schemaRef ds:uri="http://purl.org/dc/elements/1.1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16c05727-aa75-4e4a-9b5f-8a80a1165891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AB96CC85-5758-41C0-8EFD-737AFB6912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0BEB954-4024-4CCF-A9D6-4C00FDC028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Modello Scia di vapore</Template>
  <TotalTime>0</TotalTime>
  <Words>3941</Words>
  <Application>Microsoft Office PowerPoint</Application>
  <PresentationFormat>Personalizzato</PresentationFormat>
  <Paragraphs>255</Paragraphs>
  <Slides>54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54</vt:i4>
      </vt:variant>
    </vt:vector>
  </HeadingPairs>
  <TitlesOfParts>
    <vt:vector size="55" baseType="lpstr">
      <vt:lpstr>Scia di vapore</vt:lpstr>
      <vt:lpstr>Evolving therapy for celiac disease 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2. SEQUESTRO INTRALUMINALE DEL GLUTINE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5. PREVENZIONE DELL’ATTIVAZIONE DEL SISTEMA IMMUNITARIO </vt:lpstr>
      <vt:lpstr>Diapositiva 23</vt:lpstr>
      <vt:lpstr>NEXVAX2</vt:lpstr>
      <vt:lpstr>NEXVAX2</vt:lpstr>
      <vt:lpstr>Diapositiva 26</vt:lpstr>
      <vt:lpstr>NEXVAX2</vt:lpstr>
      <vt:lpstr>NEXVAX2 – studio fase 1</vt:lpstr>
      <vt:lpstr>NEXVAX2 – studio fase 1</vt:lpstr>
      <vt:lpstr>NEXVAX2 – studio fase 1</vt:lpstr>
      <vt:lpstr>NEXVAX2 – studio fase 1</vt:lpstr>
      <vt:lpstr>NEXVAX2 – studio fase 1</vt:lpstr>
      <vt:lpstr>NEXVAX2 – studio 3 dosi</vt:lpstr>
      <vt:lpstr>NEXVAX2</vt:lpstr>
      <vt:lpstr>NEXVAX2 – studio 3 dosi</vt:lpstr>
      <vt:lpstr>Diapositiva 36</vt:lpstr>
      <vt:lpstr>NEXVAX2 – studio 3 dosi</vt:lpstr>
      <vt:lpstr>NEXVAX2 – studio 16 dosi</vt:lpstr>
      <vt:lpstr>NEXVAX2 – studio 16 dosi</vt:lpstr>
      <vt:lpstr>NEXVAX2 – studio 16 dosi</vt:lpstr>
      <vt:lpstr>NEXVAX2 – studio 16 dosi</vt:lpstr>
      <vt:lpstr>NEXVAX2 – studio fase 1</vt:lpstr>
      <vt:lpstr>NEXVAX2 – studio fase 1</vt:lpstr>
      <vt:lpstr>Diapositiva 44</vt:lpstr>
      <vt:lpstr>Diapositiva 45</vt:lpstr>
      <vt:lpstr>NEXVAX2 – studio fase 1</vt:lpstr>
      <vt:lpstr>NEXVAX2 – studio fase 1</vt:lpstr>
      <vt:lpstr>NEXVAX2 – studio fase 1</vt:lpstr>
      <vt:lpstr>NEXVAX2 – studio fase 1</vt:lpstr>
      <vt:lpstr>NEXVAX2 – studio fase 1</vt:lpstr>
      <vt:lpstr>NEXVAX2 – studio fase 1</vt:lpstr>
      <vt:lpstr>Diapositiva 52</vt:lpstr>
      <vt:lpstr>TIMP-GLIA</vt:lpstr>
      <vt:lpstr>Diapositiva 54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2019-12-01T15:16:59Z</dcterms:created>
  <dcterms:modified xsi:type="dcterms:W3CDTF">2020-01-11T14:36:05Z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