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56" r:id="rId2"/>
    <p:sldId id="273" r:id="rId3"/>
    <p:sldId id="270" r:id="rId4"/>
    <p:sldId id="281" r:id="rId5"/>
    <p:sldId id="258" r:id="rId6"/>
    <p:sldId id="276" r:id="rId7"/>
    <p:sldId id="272" r:id="rId8"/>
    <p:sldId id="282" r:id="rId9"/>
    <p:sldId id="283" r:id="rId10"/>
    <p:sldId id="259" r:id="rId11"/>
    <p:sldId id="277" r:id="rId12"/>
    <p:sldId id="278" r:id="rId13"/>
    <p:sldId id="261" r:id="rId14"/>
    <p:sldId id="260" r:id="rId15"/>
    <p:sldId id="268" r:id="rId16"/>
    <p:sldId id="275" r:id="rId17"/>
    <p:sldId id="279" r:id="rId18"/>
    <p:sldId id="280" r:id="rId19"/>
    <p:sldId id="262" r:id="rId20"/>
    <p:sldId id="263" r:id="rId21"/>
    <p:sldId id="264" r:id="rId22"/>
    <p:sldId id="265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4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Nuovo%20Foglio%20di%20lavoro%20di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56570051887242E-2"/>
          <c:y val="2.2934365599999049E-2"/>
          <c:w val="0.80359229632921447"/>
          <c:h val="0.8621440324662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Foglio1!$B$49</c:f>
              <c:strCache>
                <c:ptCount val="1"/>
                <c:pt idx="0">
                  <c:v>L-SPSS (n=488)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Foglio1!$A$50:$A$52</c:f>
              <c:strCache>
                <c:ptCount val="3"/>
                <c:pt idx="0">
                  <c:v>Splenorenal</c:v>
                </c:pt>
                <c:pt idx="1">
                  <c:v>Paraumbelical</c:v>
                </c:pt>
                <c:pt idx="2">
                  <c:v>Gastrorenal</c:v>
                </c:pt>
              </c:strCache>
            </c:strRef>
          </c:cat>
          <c:val>
            <c:numRef>
              <c:f>Foglio1!$B$50:$B$52</c:f>
              <c:numCache>
                <c:formatCode>General</c:formatCode>
                <c:ptCount val="3"/>
                <c:pt idx="0">
                  <c:v>46</c:v>
                </c:pt>
                <c:pt idx="1">
                  <c:v>27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E-4372-A685-B0BB4671E1DA}"/>
            </c:ext>
          </c:extLst>
        </c:ser>
        <c:ser>
          <c:idx val="1"/>
          <c:order val="1"/>
          <c:tx>
            <c:strRef>
              <c:f>Foglio1!$C$49</c:f>
              <c:strCache>
                <c:ptCount val="1"/>
                <c:pt idx="0">
                  <c:v>S-SPSS (n=548)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Foglio1!$A$50:$A$52</c:f>
              <c:strCache>
                <c:ptCount val="3"/>
                <c:pt idx="0">
                  <c:v>Splenorenal</c:v>
                </c:pt>
                <c:pt idx="1">
                  <c:v>Paraumbelical</c:v>
                </c:pt>
                <c:pt idx="2">
                  <c:v>Gastrorenal</c:v>
                </c:pt>
              </c:strCache>
            </c:strRef>
          </c:cat>
          <c:val>
            <c:numRef>
              <c:f>Foglio1!$C$50:$C$52</c:f>
              <c:numCache>
                <c:formatCode>General</c:formatCode>
                <c:ptCount val="3"/>
                <c:pt idx="0">
                  <c:v>18</c:v>
                </c:pt>
                <c:pt idx="1">
                  <c:v>54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5E-4372-A685-B0BB4671E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58432"/>
        <c:axId val="95459968"/>
      </c:barChart>
      <c:catAx>
        <c:axId val="9545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95459968"/>
        <c:crosses val="autoZero"/>
        <c:auto val="1"/>
        <c:lblAlgn val="ctr"/>
        <c:lblOffset val="100"/>
        <c:noMultiLvlLbl val="0"/>
      </c:catAx>
      <c:valAx>
        <c:axId val="95459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5458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946682571880128E-4"/>
          <c:y val="2.62962660223550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088999269332035E-2"/>
          <c:y val="0.15384474178585877"/>
          <c:w val="0.93791100073066802"/>
          <c:h val="0.67250943469418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Foglio1!$A$111</c:f>
              <c:strCache>
                <c:ptCount val="1"/>
                <c:pt idx="0">
                  <c:v>HCC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C00000"/>
                        </a:solidFill>
                      </a:rPr>
                      <a:t>11%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C-4D00-AA07-F76AB5F893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C00000"/>
                        </a:solidFill>
                      </a:rPr>
                      <a:t>11%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C-4D00-AA07-F76AB5F893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C00000"/>
                        </a:solidFill>
                      </a:rPr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C-4D00-AA07-F76AB5F89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Foglio1!$B$110:$D$110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Foglio1!$B$111:$D$111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4C-4D00-AA07-F76AB5F89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16000"/>
        <c:axId val="97217536"/>
      </c:barChart>
      <c:catAx>
        <c:axId val="9721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97217536"/>
        <c:crosses val="autoZero"/>
        <c:auto val="1"/>
        <c:lblAlgn val="ctr"/>
        <c:lblOffset val="100"/>
        <c:noMultiLvlLbl val="0"/>
      </c:catAx>
      <c:valAx>
        <c:axId val="97217536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216000"/>
        <c:crosses val="autoZero"/>
        <c:crossBetween val="between"/>
        <c:majorUnit val="5"/>
        <c:minorUnit val="4.0000000000000008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Follow-Up HE</a:t>
            </a:r>
          </a:p>
        </c:rich>
      </c:tx>
      <c:layout>
        <c:manualLayout>
          <c:xMode val="edge"/>
          <c:yMode val="edge"/>
          <c:x val="3.2782498479858292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Foglio1!$A$68</c:f>
              <c:strCache>
                <c:ptCount val="1"/>
                <c:pt idx="0">
                  <c:v>HE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48%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59-45D3-A072-ED012E0684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59-45D3-A072-ED012E0684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59-45D3-A072-ED012E068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Foglio1!$B$67:$D$67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Foglio1!$B$68:$D$68</c:f>
              <c:numCache>
                <c:formatCode>General</c:formatCode>
                <c:ptCount val="3"/>
                <c:pt idx="0">
                  <c:v>48</c:v>
                </c:pt>
                <c:pt idx="1">
                  <c:v>34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59-45D3-A072-ED012E068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33696"/>
        <c:axId val="97135232"/>
      </c:barChart>
      <c:catAx>
        <c:axId val="9713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97135232"/>
        <c:crosses val="autoZero"/>
        <c:auto val="1"/>
        <c:lblAlgn val="ctr"/>
        <c:lblOffset val="100"/>
        <c:noMultiLvlLbl val="0"/>
      </c:catAx>
      <c:valAx>
        <c:axId val="9713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713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Foglio1!$A$117</c:f>
              <c:strCache>
                <c:ptCount val="1"/>
                <c:pt idx="0">
                  <c:v>W-SPSS (n=693)</c:v>
                </c:pt>
              </c:strCache>
            </c:strRef>
          </c:tx>
          <c:cat>
            <c:numRef>
              <c:f>Foglio1!$B$116:$E$116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cat>
          <c:val>
            <c:numRef>
              <c:f>Foglio1!$B$117:$E$117</c:f>
              <c:numCache>
                <c:formatCode>General</c:formatCode>
                <c:ptCount val="4"/>
                <c:pt idx="0">
                  <c:v>693</c:v>
                </c:pt>
                <c:pt idx="1">
                  <c:v>392</c:v>
                </c:pt>
                <c:pt idx="2">
                  <c:v>162</c:v>
                </c:pt>
                <c:pt idx="3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4D-4BD6-98E0-F5D126BB32E9}"/>
            </c:ext>
          </c:extLst>
        </c:ser>
        <c:ser>
          <c:idx val="2"/>
          <c:order val="1"/>
          <c:tx>
            <c:strRef>
              <c:f>Foglio1!$A$118</c:f>
              <c:strCache>
                <c:ptCount val="1"/>
                <c:pt idx="0">
                  <c:v>S-SPSS (n=548)</c:v>
                </c:pt>
              </c:strCache>
            </c:strRef>
          </c:tx>
          <c:cat>
            <c:numRef>
              <c:f>Foglio1!$B$116:$E$116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cat>
          <c:val>
            <c:numRef>
              <c:f>Foglio1!$B$118:$E$118</c:f>
              <c:numCache>
                <c:formatCode>General</c:formatCode>
                <c:ptCount val="4"/>
                <c:pt idx="0">
                  <c:v>548</c:v>
                </c:pt>
                <c:pt idx="1">
                  <c:v>201</c:v>
                </c:pt>
                <c:pt idx="2">
                  <c:v>67</c:v>
                </c:pt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4D-4BD6-98E0-F5D126BB32E9}"/>
            </c:ext>
          </c:extLst>
        </c:ser>
        <c:ser>
          <c:idx val="3"/>
          <c:order val="2"/>
          <c:tx>
            <c:strRef>
              <c:f>Foglio1!$A$119</c:f>
              <c:strCache>
                <c:ptCount val="1"/>
                <c:pt idx="0">
                  <c:v>L-SPSS (n=488)</c:v>
                </c:pt>
              </c:strCache>
            </c:strRef>
          </c:tx>
          <c:cat>
            <c:numRef>
              <c:f>Foglio1!$B$116:$E$116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cat>
          <c:val>
            <c:numRef>
              <c:f>Foglio1!$B$119:$E$119</c:f>
              <c:numCache>
                <c:formatCode>General</c:formatCode>
                <c:ptCount val="4"/>
                <c:pt idx="0">
                  <c:v>488</c:v>
                </c:pt>
                <c:pt idx="1">
                  <c:v>170</c:v>
                </c:pt>
                <c:pt idx="2">
                  <c:v>56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4D-4BD6-98E0-F5D126BB3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69632"/>
        <c:axId val="97271168"/>
      </c:lineChart>
      <c:catAx>
        <c:axId val="972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97271168"/>
        <c:crosses val="autoZero"/>
        <c:auto val="1"/>
        <c:lblAlgn val="ctr"/>
        <c:lblOffset val="100"/>
        <c:noMultiLvlLbl val="0"/>
      </c:catAx>
      <c:valAx>
        <c:axId val="97271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9726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129635258866329"/>
          <c:y val="8.2433340739917774E-2"/>
          <c:w val="0.34093013053272003"/>
          <c:h val="0.24253221864237307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Foglio1!$X$22</c:f>
              <c:strCache>
                <c:ptCount val="1"/>
                <c:pt idx="0">
                  <c:v>SPSS(n=1036)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81%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A2-4B15-B141-5598DF8FA3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44%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A2-4B15-B141-5598DF8FA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Foglio1!$W$23:$W$24</c:f>
              <c:strCache>
                <c:ptCount val="2"/>
                <c:pt idx="0">
                  <c:v>Alcohol</c:v>
                </c:pt>
                <c:pt idx="1">
                  <c:v>HCV</c:v>
                </c:pt>
              </c:strCache>
            </c:strRef>
          </c:cat>
          <c:val>
            <c:numRef>
              <c:f>Foglio1!$X$23:$X$24</c:f>
              <c:numCache>
                <c:formatCode>General</c:formatCode>
                <c:ptCount val="2"/>
                <c:pt idx="0">
                  <c:v>83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A2-4B15-B141-5598DF8FA3FA}"/>
            </c:ext>
          </c:extLst>
        </c:ser>
        <c:ser>
          <c:idx val="1"/>
          <c:order val="1"/>
          <c:tx>
            <c:strRef>
              <c:f>Foglio1!$Y$22</c:f>
              <c:strCache>
                <c:ptCount val="1"/>
                <c:pt idx="0">
                  <c:v>W-SPSS (n=693)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2-4B15-B141-5598DF8FA3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36%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A2-4B15-B141-5598DF8FA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Foglio1!$W$23:$W$24</c:f>
              <c:strCache>
                <c:ptCount val="2"/>
                <c:pt idx="0">
                  <c:v>Alcohol</c:v>
                </c:pt>
                <c:pt idx="1">
                  <c:v>HCV</c:v>
                </c:pt>
              </c:strCache>
            </c:strRef>
          </c:cat>
          <c:val>
            <c:numRef>
              <c:f>Foglio1!$Y$23:$Y$24</c:f>
              <c:numCache>
                <c:formatCode>General</c:formatCode>
                <c:ptCount val="2"/>
                <c:pt idx="0">
                  <c:v>29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A2-4B15-B141-5598DF8FA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71936"/>
        <c:axId val="96873472"/>
      </c:barChart>
      <c:catAx>
        <c:axId val="9687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96873472"/>
        <c:crosses val="autoZero"/>
        <c:auto val="1"/>
        <c:lblAlgn val="ctr"/>
        <c:lblOffset val="100"/>
        <c:noMultiLvlLbl val="0"/>
      </c:catAx>
      <c:valAx>
        <c:axId val="96873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871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Previous </a:t>
            </a:r>
            <a:r>
              <a:rPr lang="en-US"/>
              <a:t>Encefalopathy </a:t>
            </a:r>
          </a:p>
        </c:rich>
      </c:tx>
      <c:layout>
        <c:manualLayout>
          <c:xMode val="edge"/>
          <c:yMode val="edge"/>
          <c:x val="2.1378300812573966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5313684747739867"/>
          <c:w val="0.89745603674540686"/>
          <c:h val="0.73088327500729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Foglio1!$A$7</c:f>
              <c:strCache>
                <c:ptCount val="1"/>
                <c:pt idx="0">
                  <c:v>HE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32%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3-4A53-B263-AF8FAF8ABA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19%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3-4A53-B263-AF8FAF8ABA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3-4A53-B263-AF8FAF8AB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Foglio1!$C$6:$E$6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Foglio1!$C$7:$E$7</c:f>
              <c:numCache>
                <c:formatCode>General</c:formatCode>
                <c:ptCount val="3"/>
                <c:pt idx="0">
                  <c:v>32</c:v>
                </c:pt>
                <c:pt idx="1">
                  <c:v>19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03-4A53-B263-AF8FAF8AB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19936"/>
        <c:axId val="96921472"/>
      </c:barChart>
      <c:catAx>
        <c:axId val="969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96921472"/>
        <c:crosses val="autoZero"/>
        <c:auto val="1"/>
        <c:lblAlgn val="ctr"/>
        <c:lblOffset val="100"/>
        <c:noMultiLvlLbl val="0"/>
      </c:catAx>
      <c:valAx>
        <c:axId val="9692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91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Previous </a:t>
            </a:r>
            <a:r>
              <a:rPr lang="en-US"/>
              <a:t>Ascites</a:t>
            </a:r>
          </a:p>
        </c:rich>
      </c:tx>
      <c:layout>
        <c:manualLayout>
          <c:xMode val="edge"/>
          <c:yMode val="edge"/>
          <c:x val="1.0715394356802438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719602293512103"/>
          <c:w val="0.93997832431253803"/>
          <c:h val="0.67973206229118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Foglio1!$A$24</c:f>
              <c:strCache>
                <c:ptCount val="1"/>
                <c:pt idx="0">
                  <c:v>Ascites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57%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90-40FE-BDAD-F2543CA27AC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55%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90-40FE-BDAD-F2543CA27A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32%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90-40FE-BDAD-F2543CA27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Foglio1!$B$23:$D$23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Foglio1!$B$24:$D$24</c:f>
              <c:numCache>
                <c:formatCode>General</c:formatCode>
                <c:ptCount val="3"/>
                <c:pt idx="0">
                  <c:v>57</c:v>
                </c:pt>
                <c:pt idx="1">
                  <c:v>55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90-40FE-BDAD-F2543CA27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10176"/>
        <c:axId val="96611712"/>
      </c:barChart>
      <c:catAx>
        <c:axId val="9661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96611712"/>
        <c:crosses val="autoZero"/>
        <c:auto val="1"/>
        <c:lblAlgn val="ctr"/>
        <c:lblOffset val="100"/>
        <c:noMultiLvlLbl val="0"/>
      </c:catAx>
      <c:valAx>
        <c:axId val="9661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610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Previous </a:t>
            </a:r>
            <a:r>
              <a:rPr lang="en-US" dirty="0"/>
              <a:t>GI </a:t>
            </a:r>
            <a:r>
              <a:rPr lang="en-US" dirty="0" err="1"/>
              <a:t>hemorrage</a:t>
            </a:r>
            <a:endParaRPr lang="en-US" dirty="0"/>
          </a:p>
        </c:rich>
      </c:tx>
      <c:layout>
        <c:manualLayout>
          <c:xMode val="edge"/>
          <c:yMode val="edge"/>
          <c:x val="1.997033272413189E-2"/>
          <c:y val="4.1992688643060824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Foglio1!$A$19</c:f>
              <c:strCache>
                <c:ptCount val="1"/>
                <c:pt idx="0">
                  <c:v>GI hemorrage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58-4D82-BC86-4BC0D324CB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8-4D82-BC86-4BC0D324CB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11%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58-4D82-BC86-4BC0D324CB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Foglio1!$B$18:$D$18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Foglio1!$B$19:$D$19</c:f>
              <c:numCache>
                <c:formatCode>General</c:formatCode>
                <c:ptCount val="3"/>
                <c:pt idx="0">
                  <c:v>25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8-4D82-BC86-4BC0D324C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40384"/>
        <c:axId val="96662656"/>
      </c:barChart>
      <c:catAx>
        <c:axId val="9664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it-IT"/>
          </a:p>
        </c:txPr>
        <c:crossAx val="96662656"/>
        <c:crosses val="autoZero"/>
        <c:auto val="1"/>
        <c:lblAlgn val="ctr"/>
        <c:lblOffset val="100"/>
        <c:noMultiLvlLbl val="0"/>
      </c:catAx>
      <c:valAx>
        <c:axId val="96662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64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Previous SBP</a:t>
            </a:r>
          </a:p>
        </c:rich>
      </c:tx>
      <c:layout>
        <c:manualLayout>
          <c:xMode val="edge"/>
          <c:yMode val="edge"/>
          <c:x val="3.2689102920188388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Foglio1!$A$28</c:f>
              <c:strCache>
                <c:ptCount val="1"/>
                <c:pt idx="0">
                  <c:v>SBP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7-4F1B-842E-B249C198DF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37-4F1B-842E-B249C198DF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37-4F1B-842E-B249C198D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Foglio1!$B$27:$D$27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Foglio1!$B$28:$D$28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37-4F1B-842E-B249C198D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03616"/>
        <c:axId val="96705152"/>
      </c:barChart>
      <c:catAx>
        <c:axId val="9670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96705152"/>
        <c:crosses val="autoZero"/>
        <c:auto val="1"/>
        <c:lblAlgn val="ctr"/>
        <c:lblOffset val="100"/>
        <c:noMultiLvlLbl val="0"/>
      </c:catAx>
      <c:valAx>
        <c:axId val="96705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703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Spenomegaly</a:t>
            </a:r>
            <a:endParaRPr lang="en-US" dirty="0"/>
          </a:p>
        </c:rich>
      </c:tx>
      <c:layout>
        <c:manualLayout>
          <c:xMode val="edge"/>
          <c:yMode val="edge"/>
          <c:x val="2.2222222222222223E-2"/>
          <c:y val="4.3016900561184263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Foglio1!$A$88</c:f>
              <c:strCache>
                <c:ptCount val="1"/>
                <c:pt idx="0">
                  <c:v>Spenomegaly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81%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AE-423F-87D1-96E4A6FD72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71%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AE-423F-87D1-96E4A6FD72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54%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AE-423F-87D1-96E4A6FD7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Foglio1!$B$87:$D$87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Foglio1!$B$88:$D$88</c:f>
              <c:numCache>
                <c:formatCode>General</c:formatCode>
                <c:ptCount val="3"/>
                <c:pt idx="0">
                  <c:v>81</c:v>
                </c:pt>
                <c:pt idx="1">
                  <c:v>71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E-423F-87D1-96E4A6FD7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36000"/>
        <c:axId val="96737536"/>
      </c:barChart>
      <c:catAx>
        <c:axId val="9673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96737536"/>
        <c:crosses val="autoZero"/>
        <c:auto val="1"/>
        <c:lblAlgn val="ctr"/>
        <c:lblOffset val="100"/>
        <c:noMultiLvlLbl val="0"/>
      </c:catAx>
      <c:valAx>
        <c:axId val="96737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73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Portal Vein </a:t>
            </a:r>
            <a:r>
              <a:rPr lang="en-US" dirty="0" err="1" smtClean="0"/>
              <a:t>Trombosis</a:t>
            </a:r>
            <a:endParaRPr lang="en-US" dirty="0"/>
          </a:p>
        </c:rich>
      </c:tx>
      <c:layout>
        <c:manualLayout>
          <c:xMode val="edge"/>
          <c:yMode val="edge"/>
          <c:x val="3.4347090605810239E-2"/>
          <c:y val="8.6033801122368525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Foglio1!$A$16</c:f>
              <c:strCache>
                <c:ptCount val="1"/>
                <c:pt idx="0">
                  <c:v>Porta Vein Trombosis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12-4940-A83B-58F1AB8770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2-4940-A83B-58F1AB8770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12-4940-A83B-58F1AB877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Foglio1!$B$15:$D$15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Foglio1!$B$16:$D$16</c:f>
              <c:numCache>
                <c:formatCode>General</c:formatCode>
                <c:ptCount val="3"/>
                <c:pt idx="0">
                  <c:v>18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12-4940-A83B-58F1AB877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15360"/>
        <c:axId val="96854016"/>
      </c:barChart>
      <c:catAx>
        <c:axId val="9681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96854016"/>
        <c:crosses val="autoZero"/>
        <c:auto val="1"/>
        <c:lblAlgn val="ctr"/>
        <c:lblOffset val="100"/>
        <c:noMultiLvlLbl val="0"/>
      </c:catAx>
      <c:valAx>
        <c:axId val="96854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81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8936084396419723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Foglio1!$A$101</c:f>
              <c:strCache>
                <c:ptCount val="1"/>
                <c:pt idx="0">
                  <c:v>Mean Portal Vein Diameter (=14,3)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14,5mm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0C-4057-8EED-1144E90F5F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15mm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0C-4057-8EED-1144E90F5F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C00000"/>
                        </a:solidFill>
                      </a:rPr>
                      <a:t>13,6mm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0C-4057-8EED-1144E90F5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Foglio1!$B$100:$D$100</c:f>
              <c:strCache>
                <c:ptCount val="3"/>
                <c:pt idx="0">
                  <c:v>L-SPSS (n=488)</c:v>
                </c:pt>
                <c:pt idx="1">
                  <c:v>S-SPSS (n=548)</c:v>
                </c:pt>
                <c:pt idx="2">
                  <c:v>W-SPSS (n=693)</c:v>
                </c:pt>
              </c:strCache>
            </c:strRef>
          </c:cat>
          <c:val>
            <c:numRef>
              <c:f>Foglio1!$B$101:$D$101</c:f>
              <c:numCache>
                <c:formatCode>General</c:formatCode>
                <c:ptCount val="3"/>
                <c:pt idx="0" formatCode="0.0">
                  <c:v>14.5</c:v>
                </c:pt>
                <c:pt idx="1">
                  <c:v>15</c:v>
                </c:pt>
                <c:pt idx="2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0C-4057-8EED-1144E90F5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98080"/>
        <c:axId val="97199616"/>
      </c:barChart>
      <c:catAx>
        <c:axId val="9719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97199616"/>
        <c:crosses val="autoZero"/>
        <c:auto val="1"/>
        <c:lblAlgn val="ctr"/>
        <c:lblOffset val="100"/>
        <c:noMultiLvlLbl val="0"/>
      </c:catAx>
      <c:valAx>
        <c:axId val="971996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7198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0.6129</cdr:x>
      <cdr:y>0.0911</cdr:y>
    </cdr:from>
    <cdr:to>
      <cdr:x>0.74194</cdr:x>
      <cdr:y>0.20992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4104456" y="331279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400" b="1" dirty="0" smtClean="0"/>
            <a:t>p&lt;0.001</a:t>
          </a:r>
          <a:endParaRPr lang="it-IT" sz="1400" b="1" dirty="0"/>
        </a:p>
      </cdr:txBody>
    </cdr:sp>
  </cdr:relSizeAnchor>
  <cdr:relSizeAnchor xmlns:cdr="http://schemas.openxmlformats.org/drawingml/2006/chartDrawing">
    <cdr:from>
      <cdr:x>0.31941</cdr:x>
      <cdr:y>0.08432</cdr:y>
    </cdr:from>
    <cdr:to>
      <cdr:x>0.44845</cdr:x>
      <cdr:y>0.20313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2139032" y="306604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b="1" dirty="0" smtClean="0"/>
            <a:t>p&lt;0.001</a:t>
          </a:r>
          <a:endParaRPr lang="it-IT" sz="1400" b="1" dirty="0"/>
        </a:p>
      </cdr:txBody>
    </cdr:sp>
  </cdr:relSizeAnchor>
  <cdr:relSizeAnchor xmlns:cdr="http://schemas.openxmlformats.org/drawingml/2006/chartDrawing">
    <cdr:from>
      <cdr:x>0.31941</cdr:x>
      <cdr:y>0.08432</cdr:y>
    </cdr:from>
    <cdr:to>
      <cdr:x>0.44845</cdr:x>
      <cdr:y>0.20313</cdr:y>
    </cdr:to>
    <cdr:sp macro="" textlink="">
      <cdr:nvSpPr>
        <cdr:cNvPr id="9" name="CasellaDiTesto 1"/>
        <cdr:cNvSpPr txBox="1"/>
      </cdr:nvSpPr>
      <cdr:spPr>
        <a:xfrm xmlns:a="http://schemas.openxmlformats.org/drawingml/2006/main">
          <a:off x="2139032" y="306604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b="1" dirty="0" smtClean="0"/>
            <a:t>p&lt;0.001</a:t>
          </a:r>
          <a:endParaRPr lang="it-IT" sz="1400" b="1" dirty="0"/>
        </a:p>
      </cdr:txBody>
    </cdr:sp>
  </cdr:relSizeAnchor>
  <cdr:relSizeAnchor xmlns:cdr="http://schemas.openxmlformats.org/drawingml/2006/chartDrawing">
    <cdr:from>
      <cdr:x>0.6129</cdr:x>
      <cdr:y>0.2277</cdr:y>
    </cdr:from>
    <cdr:to>
      <cdr:x>0.74194</cdr:x>
      <cdr:y>0.34652</cdr:y>
    </cdr:to>
    <cdr:sp macro="" textlink="">
      <cdr:nvSpPr>
        <cdr:cNvPr id="10" name="CasellaDiTesto 1"/>
        <cdr:cNvSpPr txBox="1"/>
      </cdr:nvSpPr>
      <cdr:spPr>
        <a:xfrm xmlns:a="http://schemas.openxmlformats.org/drawingml/2006/main">
          <a:off x="4104456" y="828001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b="1" dirty="0" smtClean="0"/>
            <a:t>p&lt;0.001</a:t>
          </a:r>
          <a:endParaRPr lang="it-IT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9F550-5B52-4900-B567-39DB856A0793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1A75E-3A23-40AD-8827-13011077B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22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A75E-3A23-40AD-8827-13011077B2C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20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A75E-3A23-40AD-8827-13011077B2C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6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A75E-3A23-40AD-8827-13011077B2C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76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A75E-3A23-40AD-8827-13011077B2C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83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A75E-3A23-40AD-8827-13011077B2C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05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A75E-3A23-40AD-8827-13011077B2C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38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A75E-3A23-40AD-8827-13011077B2C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38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A75E-3A23-40AD-8827-13011077B2C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38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07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5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61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78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30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1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3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84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98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1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12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3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72008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1" y="44624"/>
            <a:ext cx="854000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1403648" cy="13407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4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PAZIENTI E METODI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196752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CRITERI d’INCLUSIONE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Pazienti con cirrosi epatica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Età &gt;18anni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TC o RM tra 2010 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1196752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CRITERI d’ESCLUSIONE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HCC al di fuori dei criteri di Milano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TIPS o Shunt chirurgici pregressi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Condizioni cliniche con sopravvivenza &lt;6mesi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Disturbi psichiatrici e/o neurologici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Assenza di informazioni critiche sulla storia medica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584775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Multicentrico internazionale (14 centri in Europa e Canada)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Retrospettivo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364095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Eziologia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Comorbilità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Precedenti complicanze della cirrosi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Trattamenti effettuati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Parametri Lab+ Clinica (Child-</a:t>
            </a:r>
            <a:r>
              <a:rPr lang="it-IT" dirty="0" err="1" smtClean="0"/>
              <a:t>Pugh</a:t>
            </a:r>
            <a:r>
              <a:rPr lang="it-IT" dirty="0" smtClean="0"/>
              <a:t> score; MELD)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EGDS (se effettuata entro 12 mesi prima o dopo l’esame di </a:t>
            </a:r>
            <a:r>
              <a:rPr lang="it-IT" dirty="0" err="1" smtClean="0"/>
              <a:t>imaging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Fibroscan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HVPG (se disponibile, nei pazienti con funzione epatica conservata)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755576" y="2602072"/>
            <a:ext cx="484632" cy="1042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9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PAZIENTI E METODI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58477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TC e RM valutate da radiologo o da gastroenterologo istruito da radiologo per evidenziare presenza di </a:t>
            </a:r>
            <a:r>
              <a:rPr lang="it-IT" b="1" dirty="0" smtClean="0"/>
              <a:t>SPSS (</a:t>
            </a:r>
            <a:r>
              <a:rPr lang="it-IT" b="1" dirty="0" err="1" smtClean="0"/>
              <a:t>Spontaneous</a:t>
            </a:r>
            <a:r>
              <a:rPr lang="it-IT" b="1" dirty="0" smtClean="0"/>
              <a:t> </a:t>
            </a:r>
            <a:r>
              <a:rPr lang="it-IT" b="1" dirty="0" err="1" smtClean="0"/>
              <a:t>Portosystemic</a:t>
            </a:r>
            <a:r>
              <a:rPr lang="it-IT" b="1" dirty="0" smtClean="0"/>
              <a:t> Shunt)</a:t>
            </a:r>
          </a:p>
        </p:txBody>
      </p:sp>
      <p:sp>
        <p:nvSpPr>
          <p:cNvPr id="7" name="Freccia circolare a destra 6"/>
          <p:cNvSpPr/>
          <p:nvPr/>
        </p:nvSpPr>
        <p:spPr>
          <a:xfrm>
            <a:off x="220388" y="2552773"/>
            <a:ext cx="1615307" cy="7322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52138" y="2552773"/>
            <a:ext cx="374441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L-SPSS</a:t>
            </a:r>
            <a:r>
              <a:rPr lang="it-IT" dirty="0" smtClean="0">
                <a:sym typeface="Wingdings" panose="05000000000000000000" pitchFamily="2" charset="2"/>
              </a:rPr>
              <a:t> «large», &gt; 8mm</a:t>
            </a:r>
          </a:p>
          <a:p>
            <a:r>
              <a:rPr lang="it-IT" b="1" dirty="0" smtClean="0">
                <a:sym typeface="Wingdings" panose="05000000000000000000" pitchFamily="2" charset="2"/>
              </a:rPr>
              <a:t>S-SPSS</a:t>
            </a:r>
            <a:r>
              <a:rPr lang="it-IT" dirty="0" smtClean="0">
                <a:sym typeface="Wingdings" panose="05000000000000000000" pitchFamily="2" charset="2"/>
              </a:rPr>
              <a:t> «small», &lt; 8mm</a:t>
            </a:r>
          </a:p>
          <a:p>
            <a:r>
              <a:rPr lang="it-IT" b="1" dirty="0" smtClean="0">
                <a:sym typeface="Wingdings" panose="05000000000000000000" pitchFamily="2" charset="2"/>
              </a:rPr>
              <a:t>W-SPSS</a:t>
            </a:r>
            <a:r>
              <a:rPr lang="it-IT" dirty="0" smtClean="0">
                <a:sym typeface="Wingdings" panose="05000000000000000000" pitchFamily="2" charset="2"/>
              </a:rPr>
              <a:t> «</a:t>
            </a:r>
            <a:r>
              <a:rPr lang="it-IT" dirty="0" err="1" smtClean="0">
                <a:sym typeface="Wingdings" panose="05000000000000000000" pitchFamily="2" charset="2"/>
              </a:rPr>
              <a:t>without</a:t>
            </a:r>
            <a:r>
              <a:rPr lang="it-IT" dirty="0" smtClean="0">
                <a:sym typeface="Wingdings" panose="05000000000000000000" pitchFamily="2" charset="2"/>
              </a:rPr>
              <a:t>»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1528" y="5541039"/>
            <a:ext cx="775685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OUTCOMES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INCIDENZA DELLE COMPLICANZE DELLA CIRROSI E TASSO DI MORTALITA’ IN RELAZIONE A SPSS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PREVALENZA DI SPSS E CARATTERISTICHE RADIOLOGICHE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510" y="3645024"/>
            <a:ext cx="3867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VALUTAZIONI REGISTRATE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Encefalopatia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grado, frequenza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Ascite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Sindrome epatorenale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PBS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HCC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16016" y="378497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momento dell’inclusione allo studio fino a 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OLT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Decesso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Fino a 1 anno dall’inclusione allo studio</a:t>
            </a:r>
          </a:p>
          <a:p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3907624" y="4120477"/>
            <a:ext cx="592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179510" y="1231106"/>
            <a:ext cx="8712970" cy="1200329"/>
            <a:chOff x="179510" y="1231106"/>
            <a:chExt cx="8712970" cy="1200329"/>
          </a:xfrm>
        </p:grpSpPr>
        <p:sp>
          <p:nvSpPr>
            <p:cNvPr id="5" name="CasellaDiTesto 4"/>
            <p:cNvSpPr txBox="1"/>
            <p:nvPr/>
          </p:nvSpPr>
          <p:spPr>
            <a:xfrm>
              <a:off x="179512" y="1231106"/>
              <a:ext cx="87129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SPSS</a:t>
              </a:r>
              <a:r>
                <a:rPr lang="it-IT" sz="2400" b="1" dirty="0" smtClean="0">
                  <a:sym typeface="Wingdings" panose="05000000000000000000" pitchFamily="2" charset="2"/>
                </a:rPr>
                <a:t> </a:t>
              </a:r>
              <a:r>
                <a:rPr lang="it-IT" sz="2400" dirty="0" smtClean="0"/>
                <a:t>comunicazioni spontanee tra il sistema venoso portale o le vene splancniche e il sistema venoso sistemico, </a:t>
              </a:r>
              <a:r>
                <a:rPr lang="it-IT" sz="2400" dirty="0" err="1" smtClean="0"/>
                <a:t>escudendo</a:t>
              </a:r>
              <a:r>
                <a:rPr lang="it-IT" sz="2400" dirty="0" smtClean="0"/>
                <a:t> le varici gastroesofagee</a:t>
              </a:r>
              <a:endParaRPr lang="it-IT" sz="2400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79510" y="1231106"/>
              <a:ext cx="8568954" cy="12003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54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0905"/>
            <a:ext cx="8001784" cy="549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-27384"/>
            <a:ext cx="868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RISULTATI- </a:t>
            </a:r>
            <a:r>
              <a:rPr lang="it-IT" sz="3600" dirty="0">
                <a:solidFill>
                  <a:schemeClr val="accent1"/>
                </a:solidFill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702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RISULTATI- </a:t>
            </a:r>
            <a:r>
              <a:rPr lang="it-IT" sz="3600" dirty="0">
                <a:solidFill>
                  <a:schemeClr val="accent1"/>
                </a:solidFill>
              </a:rPr>
              <a:t>Baseline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1" y="1196753"/>
            <a:ext cx="8116647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350391"/>
              </p:ext>
            </p:extLst>
          </p:nvPr>
        </p:nvGraphicFramePr>
        <p:xfrm>
          <a:off x="683568" y="1196753"/>
          <a:ext cx="7776864" cy="504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28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RISULTATI- </a:t>
            </a:r>
            <a:r>
              <a:rPr lang="it-IT" sz="3600" dirty="0">
                <a:solidFill>
                  <a:schemeClr val="accent1"/>
                </a:solidFill>
              </a:rPr>
              <a:t>Baseline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5534"/>
              </p:ext>
            </p:extLst>
          </p:nvPr>
        </p:nvGraphicFramePr>
        <p:xfrm>
          <a:off x="395536" y="764704"/>
          <a:ext cx="6336704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77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 err="1">
                          <a:effectLst/>
                        </a:rPr>
                        <a:t>Etiology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TOTAL (n=1729)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L-SPSS (n=488)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S-SPSS (n=548)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W-SPSS (n=693)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 err="1">
                          <a:effectLst/>
                        </a:rPr>
                        <a:t>Alcohol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36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43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+mj-lt"/>
                        </a:rPr>
                        <a:t>40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+mj-lt"/>
                        </a:rPr>
                        <a:t>29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HCV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+mj-lt"/>
                        </a:rPr>
                        <a:t>28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21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36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 err="1">
                          <a:effectLst/>
                        </a:rPr>
                        <a:t>Cholestatic</a:t>
                      </a:r>
                      <a:r>
                        <a:rPr lang="it-IT" sz="1600" b="1" u="none" strike="noStrike" dirty="0">
                          <a:effectLst/>
                        </a:rPr>
                        <a:t> </a:t>
                      </a:r>
                      <a:r>
                        <a:rPr lang="it-IT" sz="1600" b="1" u="none" strike="noStrike" dirty="0" err="1">
                          <a:effectLst/>
                        </a:rPr>
                        <a:t>disease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+mj-lt"/>
                        </a:rPr>
                        <a:t>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+mj-lt"/>
                        </a:rPr>
                        <a:t>11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 err="1">
                          <a:effectLst/>
                        </a:rPr>
                        <a:t>Other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+mj-lt"/>
                        </a:rPr>
                        <a:t>27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+mj-lt"/>
                        </a:rPr>
                        <a:t>25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+mj-lt"/>
                        </a:rPr>
                        <a:t>27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312835"/>
              </p:ext>
            </p:extLst>
          </p:nvPr>
        </p:nvGraphicFramePr>
        <p:xfrm>
          <a:off x="2430016" y="3429000"/>
          <a:ext cx="624644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2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RISULTATI- </a:t>
            </a:r>
            <a:r>
              <a:rPr lang="it-IT" sz="3600" dirty="0">
                <a:solidFill>
                  <a:schemeClr val="accent1"/>
                </a:solidFill>
              </a:rPr>
              <a:t>Baseline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288732"/>
              </p:ext>
            </p:extLst>
          </p:nvPr>
        </p:nvGraphicFramePr>
        <p:xfrm>
          <a:off x="-85959" y="618947"/>
          <a:ext cx="4644008" cy="288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93196"/>
              </p:ext>
            </p:extLst>
          </p:nvPr>
        </p:nvGraphicFramePr>
        <p:xfrm>
          <a:off x="61031" y="3789040"/>
          <a:ext cx="465498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969146"/>
              </p:ext>
            </p:extLst>
          </p:nvPr>
        </p:nvGraphicFramePr>
        <p:xfrm>
          <a:off x="4572000" y="603713"/>
          <a:ext cx="47931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586244"/>
              </p:ext>
            </p:extLst>
          </p:nvPr>
        </p:nvGraphicFramePr>
        <p:xfrm>
          <a:off x="4644008" y="3789040"/>
          <a:ext cx="46805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Connettore 1 4"/>
          <p:cNvCxnSpPr/>
          <p:nvPr/>
        </p:nvCxnSpPr>
        <p:spPr>
          <a:xfrm>
            <a:off x="4644008" y="548680"/>
            <a:ext cx="0" cy="630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0" y="36801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</a:rPr>
              <a:t>RISULTATI- </a:t>
            </a:r>
            <a:r>
              <a:rPr lang="it-IT" sz="3600" dirty="0" smtClean="0">
                <a:solidFill>
                  <a:schemeClr val="accent1"/>
                </a:solidFill>
                <a:latin typeface="+mj-lt"/>
              </a:rPr>
              <a:t>Baseline</a:t>
            </a:r>
            <a:endParaRPr lang="it-IT" sz="36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726739"/>
              </p:ext>
            </p:extLst>
          </p:nvPr>
        </p:nvGraphicFramePr>
        <p:xfrm>
          <a:off x="4265" y="596805"/>
          <a:ext cx="4572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11860"/>
              </p:ext>
            </p:extLst>
          </p:nvPr>
        </p:nvGraphicFramePr>
        <p:xfrm>
          <a:off x="4497381" y="585213"/>
          <a:ext cx="466834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54968"/>
              </p:ext>
            </p:extLst>
          </p:nvPr>
        </p:nvGraphicFramePr>
        <p:xfrm>
          <a:off x="0" y="3733314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796469"/>
              </p:ext>
            </p:extLst>
          </p:nvPr>
        </p:nvGraphicFramePr>
        <p:xfrm>
          <a:off x="4640458" y="3727174"/>
          <a:ext cx="4499992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Connettore 1 11"/>
          <p:cNvCxnSpPr/>
          <p:nvPr/>
        </p:nvCxnSpPr>
        <p:spPr>
          <a:xfrm>
            <a:off x="4499992" y="548680"/>
            <a:ext cx="0" cy="630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0" y="3703340"/>
            <a:ext cx="9324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6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</a:rPr>
              <a:t>RISULTATI</a:t>
            </a:r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- Follow-Up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91289"/>
              </p:ext>
            </p:extLst>
          </p:nvPr>
        </p:nvGraphicFramePr>
        <p:xfrm>
          <a:off x="467544" y="584775"/>
          <a:ext cx="6696744" cy="363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po 13"/>
          <p:cNvGrpSpPr/>
          <p:nvPr/>
        </p:nvGrpSpPr>
        <p:grpSpPr>
          <a:xfrm>
            <a:off x="1763688" y="1196752"/>
            <a:ext cx="4320480" cy="216024"/>
            <a:chOff x="1546747" y="5013176"/>
            <a:chExt cx="4320480" cy="216024"/>
          </a:xfrm>
        </p:grpSpPr>
        <p:cxnSp>
          <p:nvCxnSpPr>
            <p:cNvPr id="5" name="Connettore 1 4"/>
            <p:cNvCxnSpPr/>
            <p:nvPr/>
          </p:nvCxnSpPr>
          <p:spPr>
            <a:xfrm>
              <a:off x="1547664" y="5085184"/>
              <a:ext cx="431956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1546747" y="5013176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3706987" y="5085184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Connettore 1 15"/>
          <p:cNvCxnSpPr/>
          <p:nvPr/>
        </p:nvCxnSpPr>
        <p:spPr>
          <a:xfrm>
            <a:off x="6084168" y="119675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15792"/>
            <a:ext cx="8964489" cy="183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1 17"/>
          <p:cNvCxnSpPr/>
          <p:nvPr/>
        </p:nvCxnSpPr>
        <p:spPr>
          <a:xfrm>
            <a:off x="3923928" y="1772816"/>
            <a:ext cx="2160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923928" y="170080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084168" y="170080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RISULTATI- Follow-Up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763" y="836712"/>
            <a:ext cx="9134475" cy="4680520"/>
            <a:chOff x="4763" y="1568640"/>
            <a:chExt cx="9134475" cy="280333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2486025"/>
              <a:ext cx="9134475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1568640"/>
              <a:ext cx="909637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57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RISULTATI- Follow-Up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331197"/>
              </p:ext>
            </p:extLst>
          </p:nvPr>
        </p:nvGraphicFramePr>
        <p:xfrm>
          <a:off x="81555" y="764704"/>
          <a:ext cx="449044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79512" y="610549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Probabilità di sopravvivenza libera da trapianto in tutti i pazienti inclusi nello studio STRATIFICATI per la presenza di SPSS (</a:t>
            </a:r>
            <a:r>
              <a:rPr lang="it-IT" sz="2000" dirty="0" err="1" smtClean="0"/>
              <a:t>Kaplan-Meyer</a:t>
            </a:r>
            <a:r>
              <a:rPr lang="it-IT" sz="2000" dirty="0" smtClean="0"/>
              <a:t> curve; p&lt;0,001)</a:t>
            </a:r>
            <a:endParaRPr lang="it-IT" sz="2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040"/>
            <a:ext cx="4571999" cy="44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7" y="4599860"/>
            <a:ext cx="50606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3734507" y="2648408"/>
            <a:ext cx="845776" cy="390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8172400" y="764704"/>
            <a:ext cx="79208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7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BACKGROUND-Ipertensione portale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584775"/>
            <a:ext cx="9252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</a:t>
            </a:r>
            <a:r>
              <a:rPr lang="it-IT" dirty="0" smtClean="0"/>
              <a:t>ransizione dalla cirrosi compensata /asintomatica alla malattia «scompensata»</a:t>
            </a:r>
            <a:r>
              <a:rPr lang="it-IT" dirty="0" smtClean="0">
                <a:sym typeface="Wingdings" panose="05000000000000000000" pitchFamily="2" charset="2"/>
              </a:rPr>
              <a:t> 5-7%/anno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sopravvivenza dei pazienti con cirrosi compensata  e di quelli «scompensati» è significativamente diversa,  con un tempo medio di sopravvivenza di 12 anni e 2 anni rispettivamente </a:t>
            </a:r>
            <a:r>
              <a:rPr lang="en-US" dirty="0" smtClean="0"/>
              <a:t>(</a:t>
            </a:r>
            <a:r>
              <a:rPr lang="en-US" i="1" dirty="0" smtClean="0"/>
              <a:t>D’Amico et. Al, 2007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971600" y="1777819"/>
            <a:ext cx="5616624" cy="4531501"/>
            <a:chOff x="467543" y="1556792"/>
            <a:chExt cx="5245761" cy="424346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556792"/>
              <a:ext cx="5245761" cy="424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755576" y="1556792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5292080" y="1556792"/>
              <a:ext cx="42122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563888" y="2564904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2267744" y="4869160"/>
              <a:ext cx="82267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289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RISULTATI- </a:t>
            </a:r>
            <a:r>
              <a:rPr lang="it-IT" sz="3200" dirty="0" smtClean="0">
                <a:solidFill>
                  <a:schemeClr val="accent1"/>
                </a:solidFill>
              </a:rPr>
              <a:t>Funzione epatica e SPSS</a:t>
            </a:r>
            <a:endParaRPr lang="it-IT" sz="32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5"/>
            <a:ext cx="8784976" cy="60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1772816"/>
            <a:ext cx="8784976" cy="360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39552" y="1268760"/>
            <a:ext cx="122413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8594" y="4437112"/>
            <a:ext cx="110302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8534" y="5534820"/>
            <a:ext cx="923066" cy="198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7504" y="4869160"/>
            <a:ext cx="8784976" cy="1800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0354" y="5877272"/>
            <a:ext cx="8784976" cy="1800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6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360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RISULTATI- Funzione epatica e SPSS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908720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Nessuna differenza tra presenza di shunt o assenza e sopravvivenza libera da trapianto per pazienti con MELD ≥10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Evidenza di un maggior tasso di sopravvivenza cumulativa nei pazienti con MELD 6-9 senza SPSS rispetto a pazienti con shunt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Analisi multivariata (età, HCC, SPSS, diabete) evidenzia SPSS come fattore di rischio indipendente di mortalità nei pazienti con funzione epatica conservata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7504" y="497125"/>
            <a:ext cx="6048672" cy="5520690"/>
            <a:chOff x="107504" y="497125"/>
            <a:chExt cx="6048672" cy="55206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97125"/>
              <a:ext cx="5563709" cy="552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4932040" y="2564904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888888"/>
                  </a:solidFill>
                </a:rPr>
                <a:t>W-SPSS</a:t>
              </a:r>
              <a:endParaRPr lang="it-IT" sz="2000" b="1" dirty="0">
                <a:solidFill>
                  <a:srgbClr val="888888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004048" y="4077072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6B6B6B"/>
                  </a:solidFill>
                </a:rPr>
                <a:t>SPSS</a:t>
              </a:r>
              <a:endParaRPr lang="it-IT" sz="2000" b="1" dirty="0">
                <a:solidFill>
                  <a:srgbClr val="6B6B6B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107504" y="764704"/>
              <a:ext cx="5040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4211960" y="1196752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1979712" y="1196752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</a:rPr>
              <a:t>CONCLUSIONI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680" y="638105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/>
              <a:t>SPSS</a:t>
            </a:r>
            <a:r>
              <a:rPr lang="it-IT" sz="2000" dirty="0" smtClean="0"/>
              <a:t> è un segno indiretto di </a:t>
            </a:r>
            <a:r>
              <a:rPr lang="it-IT" sz="2000" b="1" dirty="0" smtClean="0"/>
              <a:t>ipertensione portale severa</a:t>
            </a:r>
            <a:r>
              <a:rPr lang="it-IT" sz="2000" dirty="0" smtClean="0"/>
              <a:t>, facilmente ricercabile tramite </a:t>
            </a:r>
            <a:r>
              <a:rPr lang="it-IT" sz="2000" dirty="0" err="1" smtClean="0"/>
              <a:t>imaging</a:t>
            </a:r>
            <a:r>
              <a:rPr lang="it-IT" sz="2000" dirty="0" smtClean="0"/>
              <a:t>, in pazienti con cirrosi epatica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La maggiore prevalenza di </a:t>
            </a:r>
            <a:r>
              <a:rPr lang="it-IT" sz="2000" b="1" dirty="0" smtClean="0"/>
              <a:t>SPSS</a:t>
            </a:r>
            <a:r>
              <a:rPr lang="it-IT" sz="2000" dirty="0" smtClean="0"/>
              <a:t> è osservabile in pazienti cirrotici ad </a:t>
            </a:r>
            <a:r>
              <a:rPr lang="it-IT" sz="2000" b="1" dirty="0" smtClean="0"/>
              <a:t>eziologia alcolica</a:t>
            </a:r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Pazienti cirrotici con </a:t>
            </a:r>
            <a:r>
              <a:rPr lang="it-IT" sz="2000" b="1" dirty="0"/>
              <a:t>SPSS</a:t>
            </a:r>
            <a:r>
              <a:rPr lang="it-IT" sz="2000" dirty="0"/>
              <a:t> </a:t>
            </a:r>
            <a:r>
              <a:rPr lang="it-IT" sz="2000" dirty="0" smtClean="0"/>
              <a:t> risultano avere un maggiore rischio di complicanze relative all’ipertensione portale (HE, Ascite, GI </a:t>
            </a:r>
            <a:r>
              <a:rPr lang="it-IT" sz="2000" dirty="0" err="1" smtClean="0"/>
              <a:t>bleeding</a:t>
            </a:r>
            <a:r>
              <a:rPr lang="it-IT" sz="2000" dirty="0" smtClean="0"/>
              <a:t>, SBP, Trombosi portale)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La dimensione del diametro dello </a:t>
            </a:r>
            <a:r>
              <a:rPr lang="it-IT" sz="2000" b="1" dirty="0"/>
              <a:t>SPSS</a:t>
            </a:r>
            <a:r>
              <a:rPr lang="it-IT" sz="2000" dirty="0"/>
              <a:t> </a:t>
            </a:r>
            <a:r>
              <a:rPr lang="it-IT" sz="2000" dirty="0" smtClean="0"/>
              <a:t>influenza il rischio di </a:t>
            </a:r>
            <a:r>
              <a:rPr lang="it-IT" sz="2000" b="1" dirty="0"/>
              <a:t>e</a:t>
            </a:r>
            <a:r>
              <a:rPr lang="it-IT" sz="2000" b="1" dirty="0" smtClean="0"/>
              <a:t>ncefalopatia epatica </a:t>
            </a:r>
            <a:r>
              <a:rPr lang="it-IT" sz="2000" dirty="0" smtClean="0"/>
              <a:t>nei pazienti cirrotici (maggior tasso di eventi nei pazienti con shunt di maggiori dimensioni) sia in quelli con funzione epatica conservata (MELD 6-9; CP A) sia con una riserva epatica ridotta (MELD  10-13;CP B-C)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b="1" dirty="0" smtClean="0"/>
              <a:t>sopravvivenza libera da trapianto </a:t>
            </a:r>
            <a:r>
              <a:rPr lang="it-IT" sz="2000" dirty="0" smtClean="0"/>
              <a:t>dei pazienti con </a:t>
            </a:r>
            <a:r>
              <a:rPr lang="it-IT" sz="2000" b="1" dirty="0" smtClean="0"/>
              <a:t>SPSS</a:t>
            </a:r>
            <a:r>
              <a:rPr lang="it-IT" sz="2000" dirty="0" smtClean="0"/>
              <a:t>  è significativamente </a:t>
            </a:r>
            <a:r>
              <a:rPr lang="it-IT" sz="2000" b="1" dirty="0" smtClean="0"/>
              <a:t>ridotta</a:t>
            </a:r>
            <a:r>
              <a:rPr lang="it-IT" sz="2000" dirty="0" smtClean="0"/>
              <a:t> rispetto ai pazienti senza shunt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/>
              <a:t>SPSS</a:t>
            </a:r>
            <a:r>
              <a:rPr lang="it-IT" sz="2000" dirty="0" smtClean="0"/>
              <a:t> risulta </a:t>
            </a:r>
            <a:r>
              <a:rPr lang="it-IT" sz="2000" b="1" dirty="0" smtClean="0"/>
              <a:t>fattore di rischio indipendente </a:t>
            </a:r>
            <a:r>
              <a:rPr lang="it-IT" sz="2000" dirty="0" smtClean="0"/>
              <a:t>di ridotto tasso di sopravvivenza libera da trapianto in pazienti con funzione epatica conservata (MELD 6-9). </a:t>
            </a:r>
            <a:r>
              <a:rPr lang="it-IT" sz="2000" i="1" u="sng" dirty="0" smtClean="0"/>
              <a:t>Questi pazienti dovrebbero pertanto essere soggetti a sorveglianza più ravvicinata e a terapie più intensive</a:t>
            </a:r>
            <a:r>
              <a:rPr lang="it-IT" sz="20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i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4318" y="58477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LIMITI </a:t>
            </a:r>
            <a:r>
              <a:rPr lang="en-US" sz="2400" b="1" dirty="0" err="1" smtClean="0"/>
              <a:t>dello</a:t>
            </a:r>
            <a:r>
              <a:rPr lang="en-US" sz="2400" b="1" dirty="0" smtClean="0"/>
              <a:t> studio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Dati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importanti</a:t>
            </a:r>
            <a:r>
              <a:rPr lang="en-US" sz="2400" dirty="0" smtClean="0"/>
              <a:t> (HVPG, </a:t>
            </a:r>
            <a:r>
              <a:rPr lang="en-US" sz="2400" dirty="0" err="1" smtClean="0"/>
              <a:t>Fibroscan</a:t>
            </a:r>
            <a:r>
              <a:rPr lang="en-US" sz="2400" dirty="0" smtClean="0"/>
              <a:t>, ECT, EGDS) non </a:t>
            </a:r>
            <a:r>
              <a:rPr lang="en-US" sz="2400" dirty="0" err="1" smtClean="0"/>
              <a:t>disponibili</a:t>
            </a:r>
            <a:r>
              <a:rPr lang="en-US" sz="2400" dirty="0" smtClean="0"/>
              <a:t> per </a:t>
            </a:r>
            <a:r>
              <a:rPr lang="en-US" sz="2400" dirty="0" err="1" smtClean="0"/>
              <a:t>tutti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pazienti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La </a:t>
            </a:r>
            <a:r>
              <a:rPr lang="en-US" sz="2400" dirty="0" err="1" smtClean="0"/>
              <a:t>mancanza</a:t>
            </a:r>
            <a:r>
              <a:rPr lang="en-US" sz="2400" dirty="0" smtClean="0"/>
              <a:t> di un </a:t>
            </a:r>
            <a:r>
              <a:rPr lang="en-US" sz="2400" dirty="0" err="1" smtClean="0"/>
              <a:t>protocollo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standardizzato</a:t>
            </a:r>
            <a:r>
              <a:rPr lang="en-US" sz="2400" dirty="0" smtClean="0"/>
              <a:t> per la </a:t>
            </a:r>
            <a:r>
              <a:rPr lang="en-US" sz="2400" dirty="0" err="1" smtClean="0"/>
              <a:t>ricerca</a:t>
            </a:r>
            <a:r>
              <a:rPr lang="en-US" sz="2400" dirty="0" smtClean="0"/>
              <a:t> di SPSS </a:t>
            </a:r>
            <a:r>
              <a:rPr lang="en-US" sz="2400" dirty="0" err="1" smtClean="0"/>
              <a:t>potrebbe</a:t>
            </a:r>
            <a:r>
              <a:rPr lang="en-US" sz="2400" dirty="0" smtClean="0"/>
              <a:t> </a:t>
            </a:r>
            <a:r>
              <a:rPr lang="en-US" sz="2400" dirty="0" err="1" smtClean="0"/>
              <a:t>influenzare</a:t>
            </a:r>
            <a:r>
              <a:rPr lang="en-US" sz="2400" dirty="0" smtClean="0"/>
              <a:t> la </a:t>
            </a:r>
            <a:r>
              <a:rPr lang="en-US" sz="2400" dirty="0" err="1" smtClean="0"/>
              <a:t>differente</a:t>
            </a:r>
            <a:r>
              <a:rPr lang="en-US" sz="2400" dirty="0" smtClean="0"/>
              <a:t> </a:t>
            </a:r>
            <a:r>
              <a:rPr lang="en-US" sz="2400" dirty="0" err="1" smtClean="0"/>
              <a:t>prevalenza</a:t>
            </a:r>
            <a:r>
              <a:rPr lang="en-US" sz="2400" dirty="0" smtClean="0"/>
              <a:t> </a:t>
            </a:r>
            <a:r>
              <a:rPr lang="en-US" sz="2400" dirty="0" err="1"/>
              <a:t>nei</a:t>
            </a:r>
            <a:r>
              <a:rPr lang="en-US" sz="2400" dirty="0"/>
              <a:t> </a:t>
            </a:r>
            <a:r>
              <a:rPr lang="en-US" sz="2400" dirty="0" err="1"/>
              <a:t>vari</a:t>
            </a:r>
            <a:r>
              <a:rPr lang="en-US" sz="2400" dirty="0"/>
              <a:t> </a:t>
            </a:r>
            <a:r>
              <a:rPr lang="en-US" sz="2400" dirty="0" err="1" smtClean="0"/>
              <a:t>centri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esami</a:t>
            </a:r>
            <a:r>
              <a:rPr lang="en-US" sz="2400" dirty="0" smtClean="0"/>
              <a:t> di imaging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stati</a:t>
            </a:r>
            <a:r>
              <a:rPr lang="en-US" sz="2400" dirty="0" smtClean="0"/>
              <a:t> </a:t>
            </a:r>
            <a:r>
              <a:rPr lang="en-US" sz="2400" dirty="0" err="1" smtClean="0"/>
              <a:t>valutati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sola </a:t>
            </a:r>
            <a:r>
              <a:rPr lang="en-US" sz="2400" dirty="0" err="1" smtClean="0"/>
              <a:t>volta</a:t>
            </a:r>
            <a:r>
              <a:rPr lang="en-US" sz="2400" dirty="0" smtClean="0"/>
              <a:t> e </a:t>
            </a:r>
            <a:r>
              <a:rPr lang="en-US" sz="2400" dirty="0" err="1" smtClean="0"/>
              <a:t>servirebbero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prospettici</a:t>
            </a:r>
            <a:r>
              <a:rPr lang="en-US" sz="2400" dirty="0" smtClean="0"/>
              <a:t> con </a:t>
            </a:r>
            <a:r>
              <a:rPr lang="en-US" sz="2400" dirty="0" err="1" smtClean="0"/>
              <a:t>analisi</a:t>
            </a:r>
            <a:r>
              <a:rPr lang="en-US" sz="2400" dirty="0" smtClean="0"/>
              <a:t> </a:t>
            </a:r>
            <a:r>
              <a:rPr lang="en-US" sz="2400" dirty="0" err="1" smtClean="0"/>
              <a:t>seriali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dell’evoluzione</a:t>
            </a:r>
            <a:r>
              <a:rPr lang="en-US" sz="2400" dirty="0" smtClean="0"/>
              <a:t> di </a:t>
            </a:r>
            <a:r>
              <a:rPr lang="en-US" sz="2400" dirty="0" err="1" smtClean="0"/>
              <a:t>tali</a:t>
            </a:r>
            <a:r>
              <a:rPr lang="en-US" sz="2400" dirty="0" smtClean="0"/>
              <a:t> shunt per </a:t>
            </a:r>
            <a:r>
              <a:rPr lang="en-US" sz="2400" dirty="0" err="1" smtClean="0"/>
              <a:t>poter</a:t>
            </a:r>
            <a:r>
              <a:rPr lang="en-US" sz="2400" dirty="0" smtClean="0"/>
              <a:t> </a:t>
            </a:r>
            <a:r>
              <a:rPr lang="en-US" sz="2400" dirty="0" err="1" smtClean="0"/>
              <a:t>correlare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dato</a:t>
            </a:r>
            <a:r>
              <a:rPr lang="en-US" sz="2400" dirty="0" smtClean="0"/>
              <a:t> con la </a:t>
            </a:r>
            <a:r>
              <a:rPr lang="en-US" sz="2400" dirty="0" err="1" smtClean="0"/>
              <a:t>progressione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malattia</a:t>
            </a:r>
            <a:r>
              <a:rPr lang="en-US" sz="2400" dirty="0" smtClean="0"/>
              <a:t> </a:t>
            </a:r>
            <a:r>
              <a:rPr lang="en-US" sz="2400" dirty="0" err="1" smtClean="0"/>
              <a:t>epatica</a:t>
            </a:r>
            <a:r>
              <a:rPr lang="en-US" sz="2400" dirty="0" smtClean="0"/>
              <a:t>.</a:t>
            </a:r>
            <a:endParaRPr lang="it-IT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" y="584775"/>
            <a:ext cx="8932849" cy="52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4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152"/>
            <a:ext cx="8280920" cy="648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5274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072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350"/>
            <a:ext cx="8424936" cy="6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5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BACKGROUND-  Valutazione prognostica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131840" y="4077071"/>
            <a:ext cx="5825018" cy="2722025"/>
            <a:chOff x="1777057" y="1412776"/>
            <a:chExt cx="6787722" cy="508792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057" y="1412776"/>
              <a:ext cx="6787722" cy="489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157" y="6117940"/>
              <a:ext cx="4325154" cy="38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o 8"/>
          <p:cNvGrpSpPr/>
          <p:nvPr/>
        </p:nvGrpSpPr>
        <p:grpSpPr>
          <a:xfrm>
            <a:off x="35496" y="836712"/>
            <a:ext cx="9073008" cy="5206483"/>
            <a:chOff x="74828" y="937275"/>
            <a:chExt cx="8994343" cy="47051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1927654"/>
              <a:ext cx="7086600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74828" y="937275"/>
              <a:ext cx="8994343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2800" b="1" dirty="0" smtClean="0"/>
                <a:t>MELD</a:t>
              </a:r>
              <a:r>
                <a:rPr lang="it-IT" dirty="0" smtClean="0"/>
                <a:t>= 3.78*ln [</a:t>
              </a:r>
              <a:r>
                <a:rPr lang="it-IT" sz="2000" b="1" dirty="0" smtClean="0"/>
                <a:t>bilirubina</a:t>
              </a:r>
              <a:r>
                <a:rPr lang="it-IT" dirty="0" smtClean="0"/>
                <a:t> (mg/</a:t>
              </a:r>
              <a:r>
                <a:rPr lang="it-IT" dirty="0" err="1" smtClean="0"/>
                <a:t>dL</a:t>
              </a:r>
              <a:r>
                <a:rPr lang="it-IT" dirty="0" smtClean="0"/>
                <a:t>)]+ 11.2*ln [</a:t>
              </a:r>
              <a:r>
                <a:rPr lang="it-IT" sz="2000" b="1" dirty="0" smtClean="0"/>
                <a:t>INR</a:t>
              </a:r>
              <a:r>
                <a:rPr lang="it-IT" dirty="0" smtClean="0"/>
                <a:t>] + 9.57*ln [</a:t>
              </a:r>
              <a:r>
                <a:rPr lang="it-IT" sz="2000" b="1" dirty="0" smtClean="0"/>
                <a:t>creatinina </a:t>
              </a:r>
              <a:r>
                <a:rPr lang="it-IT" dirty="0" smtClean="0"/>
                <a:t>(mg/</a:t>
              </a:r>
              <a:r>
                <a:rPr lang="it-IT" dirty="0" err="1" smtClean="0"/>
                <a:t>dL</a:t>
              </a:r>
              <a:r>
                <a:rPr lang="it-IT" dirty="0" smtClean="0"/>
                <a:t>)] + 6.43</a:t>
              </a:r>
              <a:endParaRPr lang="it-IT" dirty="0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8" y="584774"/>
            <a:ext cx="6177126" cy="349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BACKGROUND- Valutazione prognostica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65930" y="593449"/>
            <a:ext cx="92099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HVPG (</a:t>
            </a:r>
            <a:r>
              <a:rPr lang="it-IT" sz="2400" b="1" dirty="0" err="1" smtClean="0"/>
              <a:t>Hepatic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Venous</a:t>
            </a:r>
            <a:r>
              <a:rPr lang="it-IT" sz="2400" b="1" dirty="0" smtClean="0"/>
              <a:t> Pressure </a:t>
            </a:r>
            <a:r>
              <a:rPr lang="it-IT" sz="2400" b="1" dirty="0" err="1" smtClean="0"/>
              <a:t>Gradient</a:t>
            </a:r>
            <a:r>
              <a:rPr lang="it-IT" sz="2400" b="1" dirty="0" smtClean="0"/>
              <a:t>)</a:t>
            </a:r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</a:t>
            </a:r>
            <a:r>
              <a:rPr lang="it-IT" dirty="0" smtClean="0"/>
              <a:t>radiente </a:t>
            </a:r>
            <a:r>
              <a:rPr lang="it-IT" dirty="0"/>
              <a:t>di pressione esistente tra il circolo portale  e quello cavale </a:t>
            </a:r>
            <a:r>
              <a:rPr lang="it-IT" dirty="0" smtClean="0"/>
              <a:t>sistemico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Valore NORMALE</a:t>
            </a:r>
            <a:r>
              <a:rPr lang="it-IT" dirty="0" smtClean="0">
                <a:sym typeface="Wingdings" panose="05000000000000000000" pitchFamily="2" charset="2"/>
              </a:rPr>
              <a:t> 3-5mmHg</a:t>
            </a:r>
            <a:endParaRPr lang="it-IT" dirty="0" smtClean="0"/>
          </a:p>
          <a:p>
            <a:r>
              <a:rPr lang="it-IT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7" y="1700808"/>
            <a:ext cx="8328545" cy="48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BACKGROUND- Circolo Portale e Shunt Portosistemico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5844287" cy="3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31660"/>
              </p:ext>
            </p:extLst>
          </p:nvPr>
        </p:nvGraphicFramePr>
        <p:xfrm>
          <a:off x="2771800" y="4509120"/>
          <a:ext cx="424847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328">
                <a:tc>
                  <a:txBody>
                    <a:bodyPr/>
                    <a:lstStyle/>
                    <a:p>
                      <a:r>
                        <a:rPr lang="it-IT" dirty="0" smtClean="0"/>
                        <a:t>TYPE of SPSS (Shunt </a:t>
                      </a:r>
                      <a:r>
                        <a:rPr lang="it-IT" dirty="0" err="1" smtClean="0"/>
                        <a:t>PortoSystemic</a:t>
                      </a:r>
                      <a:r>
                        <a:rPr lang="it-IT" dirty="0" smtClean="0"/>
                        <a:t> Shunt)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74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Splenorenale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74">
                <a:tc>
                  <a:txBody>
                    <a:bodyPr/>
                    <a:lstStyle/>
                    <a:p>
                      <a:r>
                        <a:rPr lang="it-IT" b="1" dirty="0" smtClean="0"/>
                        <a:t>Paraombelicale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74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Gastrorenale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74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Mesocavale</a:t>
                      </a:r>
                      <a:r>
                        <a:rPr lang="it-IT" dirty="0" smtClean="0"/>
                        <a:t> 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sup</a:t>
                      </a:r>
                      <a:r>
                        <a:rPr lang="it-IT" baseline="0" dirty="0" smtClean="0"/>
                        <a:t>/</a:t>
                      </a:r>
                      <a:r>
                        <a:rPr lang="it-IT" baseline="0" dirty="0" err="1" smtClean="0"/>
                        <a:t>inf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74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Mesorenale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539552" y="4733128"/>
            <a:ext cx="1944216" cy="1216152"/>
            <a:chOff x="539552" y="4733128"/>
            <a:chExt cx="1944216" cy="1216152"/>
          </a:xfrm>
        </p:grpSpPr>
        <p:sp>
          <p:nvSpPr>
            <p:cNvPr id="5" name="Freccia circolare a destra 4"/>
            <p:cNvSpPr/>
            <p:nvPr/>
          </p:nvSpPr>
          <p:spPr>
            <a:xfrm>
              <a:off x="1752248" y="4733128"/>
              <a:ext cx="731520" cy="121615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39552" y="473312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Ipertensione     Portale</a:t>
              </a:r>
              <a:endParaRPr lang="it-IT" b="1" dirty="0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5903640" y="692696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formazione </a:t>
            </a:r>
            <a:r>
              <a:rPr lang="it-IT" dirty="0"/>
              <a:t>di collaterali e </a:t>
            </a:r>
            <a:r>
              <a:rPr lang="it-IT" dirty="0" smtClean="0"/>
              <a:t>la conseguente </a:t>
            </a:r>
            <a:r>
              <a:rPr lang="it-IT" dirty="0"/>
              <a:t>circolazione </a:t>
            </a:r>
            <a:r>
              <a:rPr lang="it-IT" dirty="0" err="1"/>
              <a:t>iperdinamica</a:t>
            </a:r>
            <a:r>
              <a:rPr lang="it-IT" dirty="0"/>
              <a:t> </a:t>
            </a:r>
            <a:r>
              <a:rPr lang="it-IT" dirty="0" smtClean="0"/>
              <a:t>inizia </a:t>
            </a:r>
            <a:r>
              <a:rPr lang="it-IT" dirty="0"/>
              <a:t>quando </a:t>
            </a:r>
            <a:r>
              <a:rPr lang="it-IT" b="1" dirty="0" smtClean="0"/>
              <a:t>l’HVPG</a:t>
            </a:r>
            <a:r>
              <a:rPr lang="it-IT" b="1" dirty="0"/>
              <a:t>&gt;</a:t>
            </a:r>
            <a:r>
              <a:rPr lang="it-IT" b="1" dirty="0" smtClean="0"/>
              <a:t>10 </a:t>
            </a:r>
            <a:r>
              <a:rPr lang="it-IT" b="1" dirty="0" err="1" smtClean="0"/>
              <a:t>mmHg</a:t>
            </a:r>
            <a:r>
              <a:rPr lang="it-IT" dirty="0"/>
              <a:t> </a:t>
            </a:r>
            <a:r>
              <a:rPr lang="it-IT" b="1" dirty="0" smtClean="0"/>
              <a:t>(CSPH)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</a:t>
            </a:r>
            <a:r>
              <a:rPr lang="it-IT" dirty="0" smtClean="0"/>
              <a:t>tretta </a:t>
            </a:r>
            <a:r>
              <a:rPr lang="it-IT" dirty="0"/>
              <a:t>correlazione tra quanto succede a livello anatomico e quanto succede a livello  emodinamico </a:t>
            </a:r>
            <a:r>
              <a:rPr lang="it-IT" dirty="0" smtClean="0"/>
              <a:t>(</a:t>
            </a:r>
            <a:r>
              <a:rPr lang="en-US" i="1" dirty="0"/>
              <a:t>La Mura V et </a:t>
            </a:r>
            <a:r>
              <a:rPr lang="en-US" i="1" dirty="0" smtClean="0"/>
              <a:t>al 2015</a:t>
            </a:r>
            <a:r>
              <a:rPr lang="en-US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8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BACKGROUND- </a:t>
            </a:r>
            <a:r>
              <a:rPr lang="it-IT" sz="3200" dirty="0">
                <a:solidFill>
                  <a:schemeClr val="accent1"/>
                </a:solidFill>
              </a:rPr>
              <a:t>Circolo Portale e Shunt Portosistemico</a:t>
            </a:r>
          </a:p>
          <a:p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" y="710743"/>
            <a:ext cx="4351611" cy="363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06" y="710743"/>
            <a:ext cx="441317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" y="4437112"/>
            <a:ext cx="7668344" cy="192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4139952" y="5085184"/>
            <a:ext cx="35666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536177" y="6093296"/>
            <a:ext cx="59881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1403648" y="2529958"/>
            <a:ext cx="504056" cy="32297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0" y="692696"/>
            <a:ext cx="504056" cy="520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530252" y="632717"/>
            <a:ext cx="504056" cy="52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704516" y="3140968"/>
            <a:ext cx="459772" cy="322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9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BACKGROUND- Shunt PS e Encefalopatia Epatica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00" y="6509112"/>
            <a:ext cx="506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1500" y="620688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SPPS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descritti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pazienti</a:t>
            </a:r>
            <a:r>
              <a:rPr lang="en-US" dirty="0" smtClean="0"/>
              <a:t> con </a:t>
            </a:r>
            <a:r>
              <a:rPr lang="en-US" dirty="0" err="1" smtClean="0"/>
              <a:t>cirrosi</a:t>
            </a:r>
            <a:r>
              <a:rPr lang="en-US" dirty="0" smtClean="0"/>
              <a:t> </a:t>
            </a:r>
            <a:r>
              <a:rPr lang="en-US" dirty="0" err="1" smtClean="0"/>
              <a:t>epatica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pazienti</a:t>
            </a:r>
            <a:r>
              <a:rPr lang="en-US" dirty="0" smtClean="0"/>
              <a:t> con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epatica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presenza</a:t>
            </a:r>
            <a:r>
              <a:rPr lang="en-US" dirty="0" smtClean="0"/>
              <a:t> di </a:t>
            </a:r>
            <a:r>
              <a:rPr lang="en-US" dirty="0" err="1" smtClean="0"/>
              <a:t>uno</a:t>
            </a:r>
            <a:r>
              <a:rPr lang="en-US" dirty="0" smtClean="0"/>
              <a:t> shunt di </a:t>
            </a:r>
            <a:r>
              <a:rPr lang="en-US" dirty="0" err="1" smtClean="0"/>
              <a:t>ampie</a:t>
            </a:r>
            <a:r>
              <a:rPr lang="en-US" dirty="0" smtClean="0"/>
              <a:t> </a:t>
            </a:r>
            <a:r>
              <a:rPr lang="en-US" dirty="0" err="1" smtClean="0"/>
              <a:t>dimensioni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causa </a:t>
            </a:r>
            <a:r>
              <a:rPr lang="en-US" dirty="0" err="1" smtClean="0"/>
              <a:t>probabile</a:t>
            </a:r>
            <a:r>
              <a:rPr lang="en-US" dirty="0" smtClean="0"/>
              <a:t> di HE in </a:t>
            </a:r>
            <a:r>
              <a:rPr lang="en-US" dirty="0" err="1" smtClean="0"/>
              <a:t>quei</a:t>
            </a:r>
            <a:r>
              <a:rPr lang="en-US" dirty="0" smtClean="0"/>
              <a:t> </a:t>
            </a:r>
            <a:r>
              <a:rPr lang="en-US" dirty="0" err="1" smtClean="0"/>
              <a:t>pazienti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danno</a:t>
            </a:r>
            <a:r>
              <a:rPr lang="en-US" dirty="0" smtClean="0"/>
              <a:t> </a:t>
            </a:r>
            <a:r>
              <a:rPr lang="en-US" dirty="0" err="1" smtClean="0"/>
              <a:t>epatico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r>
              <a:rPr lang="en-US" dirty="0" smtClean="0"/>
              <a:t>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1276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BACKGROUND- Shunt PS e Encefalopatia Epatica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470476"/>
            <a:ext cx="506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7" y="908720"/>
            <a:ext cx="7560840" cy="326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43508" y="4581128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Shunt di </a:t>
            </a:r>
            <a:r>
              <a:rPr lang="en-US" b="1" dirty="0" err="1"/>
              <a:t>ampie</a:t>
            </a:r>
            <a:r>
              <a:rPr lang="en-US" b="1" dirty="0"/>
              <a:t> </a:t>
            </a:r>
            <a:r>
              <a:rPr lang="en-US" b="1" dirty="0" err="1"/>
              <a:t>dimensioni</a:t>
            </a:r>
            <a:r>
              <a:rPr lang="en-US" b="1" dirty="0"/>
              <a:t>  </a:t>
            </a:r>
            <a:r>
              <a:rPr lang="en-US" b="1" dirty="0" err="1"/>
              <a:t>sono</a:t>
            </a:r>
            <a:r>
              <a:rPr lang="en-US" b="1" dirty="0"/>
              <a:t> </a:t>
            </a:r>
            <a:r>
              <a:rPr lang="en-US" b="1" dirty="0" err="1"/>
              <a:t>stati</a:t>
            </a:r>
            <a:r>
              <a:rPr lang="en-US" b="1" dirty="0"/>
              <a:t> </a:t>
            </a:r>
            <a:r>
              <a:rPr lang="en-US" b="1" dirty="0" err="1"/>
              <a:t>trovati</a:t>
            </a:r>
            <a:r>
              <a:rPr lang="en-US" b="1" dirty="0"/>
              <a:t> </a:t>
            </a:r>
            <a:r>
              <a:rPr lang="en-US" b="1" dirty="0" err="1"/>
              <a:t>nel</a:t>
            </a:r>
            <a:r>
              <a:rPr lang="en-US" b="1" dirty="0"/>
              <a:t>  70%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pazienti</a:t>
            </a:r>
            <a:r>
              <a:rPr lang="en-US" b="1" dirty="0"/>
              <a:t> con HE, ma solo in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minoranza</a:t>
            </a:r>
            <a:r>
              <a:rPr lang="en-US" b="1" dirty="0"/>
              <a:t> di </a:t>
            </a:r>
            <a:r>
              <a:rPr lang="en-US" b="1" dirty="0" err="1"/>
              <a:t>pazienti</a:t>
            </a:r>
            <a:r>
              <a:rPr lang="en-US" b="1" dirty="0"/>
              <a:t> del </a:t>
            </a:r>
            <a:r>
              <a:rPr lang="en-US" b="1" dirty="0" err="1"/>
              <a:t>gruppo</a:t>
            </a:r>
            <a:r>
              <a:rPr lang="en-US" b="1" dirty="0"/>
              <a:t> </a:t>
            </a:r>
            <a:r>
              <a:rPr lang="en-US" b="1" dirty="0" err="1"/>
              <a:t>controllo</a:t>
            </a:r>
            <a:r>
              <a:rPr lang="en-US" b="1" dirty="0"/>
              <a:t> (14%). </a:t>
            </a:r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passaggio</a:t>
            </a:r>
            <a:r>
              <a:rPr lang="en-US" dirty="0" smtClean="0"/>
              <a:t> di </a:t>
            </a:r>
            <a:r>
              <a:rPr lang="en-US" dirty="0" err="1" smtClean="0"/>
              <a:t>sostanze</a:t>
            </a:r>
            <a:r>
              <a:rPr lang="en-US" dirty="0" smtClean="0"/>
              <a:t> </a:t>
            </a:r>
            <a:r>
              <a:rPr lang="en-US" dirty="0" err="1" smtClean="0"/>
              <a:t>neurotossiche</a:t>
            </a:r>
            <a:r>
              <a:rPr lang="en-US" dirty="0" smtClean="0"/>
              <a:t> 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circolazione</a:t>
            </a:r>
            <a:r>
              <a:rPr lang="en-US" dirty="0" smtClean="0"/>
              <a:t> </a:t>
            </a:r>
            <a:r>
              <a:rPr lang="en-US" dirty="0" err="1" smtClean="0"/>
              <a:t>sistemica</a:t>
            </a:r>
            <a:r>
              <a:rPr lang="en-US" dirty="0" smtClean="0"/>
              <a:t> </a:t>
            </a:r>
            <a:r>
              <a:rPr lang="en-US" dirty="0" err="1" smtClean="0"/>
              <a:t>provenienti</a:t>
            </a:r>
            <a:r>
              <a:rPr lang="en-US" dirty="0"/>
              <a:t> </a:t>
            </a:r>
            <a:r>
              <a:rPr lang="en-US" dirty="0" err="1" smtClean="0"/>
              <a:t>dall’intestino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presentarsi</a:t>
            </a:r>
            <a:r>
              <a:rPr lang="en-US" dirty="0" smtClean="0"/>
              <a:t> </a:t>
            </a:r>
            <a:r>
              <a:rPr lang="en-US" dirty="0" err="1" smtClean="0"/>
              <a:t>clinicamente</a:t>
            </a:r>
            <a:r>
              <a:rPr lang="en-US" dirty="0" smtClean="0"/>
              <a:t> con un </a:t>
            </a:r>
            <a:r>
              <a:rPr lang="en-US" dirty="0" err="1" smtClean="0"/>
              <a:t>danno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epatico</a:t>
            </a:r>
            <a:r>
              <a:rPr lang="en-US" dirty="0" smtClean="0"/>
              <a:t> moderato (in </a:t>
            </a:r>
            <a:r>
              <a:rPr lang="en-US" dirty="0" err="1" smtClean="0"/>
              <a:t>assenza</a:t>
            </a:r>
            <a:r>
              <a:rPr lang="en-US" dirty="0" smtClean="0"/>
              <a:t> di </a:t>
            </a:r>
            <a:r>
              <a:rPr lang="en-US" dirty="0" err="1" smtClean="0"/>
              <a:t>ascite</a:t>
            </a:r>
            <a:r>
              <a:rPr lang="en-US" dirty="0" smtClean="0"/>
              <a:t> o </a:t>
            </a:r>
            <a:r>
              <a:rPr lang="en-US" dirty="0" err="1" smtClean="0"/>
              <a:t>varici</a:t>
            </a:r>
            <a:r>
              <a:rPr lang="en-US" dirty="0" smtClean="0"/>
              <a:t> </a:t>
            </a:r>
            <a:r>
              <a:rPr lang="en-US" dirty="0" err="1" smtClean="0"/>
              <a:t>esofagee</a:t>
            </a:r>
            <a:r>
              <a:rPr lang="en-US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63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  <a:latin typeface="+mj-lt"/>
              </a:rPr>
              <a:t>BACKGROUND- Shunt PS e Encefalopatia Epatica</a:t>
            </a:r>
            <a:endParaRPr lang="it-IT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6195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Embolizzazione</a:t>
            </a:r>
            <a:r>
              <a:rPr lang="it-IT" b="1" dirty="0" smtClean="0"/>
              <a:t>  </a:t>
            </a:r>
            <a:r>
              <a:rPr lang="it-IT" b="1" dirty="0" err="1" smtClean="0"/>
              <a:t>transvenosa</a:t>
            </a:r>
            <a:r>
              <a:rPr lang="it-IT" b="1" dirty="0" smtClean="0"/>
              <a:t> </a:t>
            </a:r>
            <a:r>
              <a:rPr lang="it-IT" dirty="0" smtClean="0"/>
              <a:t>di SPSS in pazienti con cirrosi epatica  e  episodi di HE ricorrente o persistente è risultata </a:t>
            </a:r>
            <a:r>
              <a:rPr lang="it-IT" b="1" dirty="0" smtClean="0"/>
              <a:t>sicura</a:t>
            </a:r>
            <a:r>
              <a:rPr lang="it-IT" dirty="0" smtClean="0"/>
              <a:t> ed </a:t>
            </a:r>
            <a:r>
              <a:rPr lang="it-IT" b="1" dirty="0" smtClean="0"/>
              <a:t>efficace</a:t>
            </a:r>
            <a:r>
              <a:rPr lang="it-IT" dirty="0" smtClean="0"/>
              <a:t> in alcune coorti di studi con numero limitato di pazienti con funzione epatica non compromessa (MELD&lt;11).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Riduzione del numero di eventi di HE , riduzione del tasso di ospedalizzazione  generale  e correlato ad 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0" y="2142766"/>
            <a:ext cx="6172746" cy="471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82" y="2117432"/>
            <a:ext cx="4067944" cy="98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08" y="3380176"/>
            <a:ext cx="3346102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1062</Words>
  <Application>Microsoft Office PowerPoint</Application>
  <PresentationFormat>Presentazione su schermo (4:3)</PresentationFormat>
  <Paragraphs>183</Paragraphs>
  <Slides>26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</dc:creator>
  <cp:lastModifiedBy>GIORGIO MARIA SARACCO</cp:lastModifiedBy>
  <cp:revision>110</cp:revision>
  <dcterms:created xsi:type="dcterms:W3CDTF">2018-05-26T16:55:26Z</dcterms:created>
  <dcterms:modified xsi:type="dcterms:W3CDTF">2018-06-12T12:56:32Z</dcterms:modified>
</cp:coreProperties>
</file>