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22"/>
  </p:notesMasterIdLst>
  <p:sldIdLst>
    <p:sldId id="256" r:id="rId2"/>
    <p:sldId id="346" r:id="rId3"/>
    <p:sldId id="392" r:id="rId4"/>
    <p:sldId id="380" r:id="rId5"/>
    <p:sldId id="382" r:id="rId6"/>
    <p:sldId id="399" r:id="rId7"/>
    <p:sldId id="401" r:id="rId8"/>
    <p:sldId id="384" r:id="rId9"/>
    <p:sldId id="388" r:id="rId10"/>
    <p:sldId id="421" r:id="rId11"/>
    <p:sldId id="403" r:id="rId12"/>
    <p:sldId id="405" r:id="rId13"/>
    <p:sldId id="404" r:id="rId14"/>
    <p:sldId id="407" r:id="rId15"/>
    <p:sldId id="422" r:id="rId16"/>
    <p:sldId id="423" r:id="rId17"/>
    <p:sldId id="424" r:id="rId18"/>
    <p:sldId id="426" r:id="rId19"/>
    <p:sldId id="427" r:id="rId20"/>
    <p:sldId id="406" r:id="rId21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65" autoAdjust="0"/>
    <p:restoredTop sz="94712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41550D8F-6682-6645-9085-F9D8BEC2A6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0D06C1A3-1003-F340-8B1E-1CAD36CC373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3F82F60-CE93-4AF1-8AFB-2DF1AF7AA714}" type="datetimeFigureOut">
              <a:rPr lang="it-IT"/>
              <a:pPr/>
              <a:t>16/05/2018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xmlns="" id="{78E20DE4-5BF1-E84B-8FA3-D7A4478BD1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xmlns="" id="{6FCE9D92-FB2B-154F-A0AC-47AE563DD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3870850-8DC6-C749-9C9A-C6B79E1A4E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C62437C8-AB76-9349-B2DE-8BDBF1C59F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F7F093B-101F-4FE6-82BA-44C3B75599C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dolore epigastrico</a:t>
            </a:r>
          </a:p>
          <a:p>
            <a:r>
              <a:rPr lang="it-IT" altLang="it-IT" smtClean="0">
                <a:ea typeface="ＭＳ Ｐゴシック" pitchFamily="34" charset="-128"/>
              </a:rPr>
              <a:t>• peso epigastrico / ripenezza post-prandiale</a:t>
            </a:r>
          </a:p>
          <a:p>
            <a:r>
              <a:rPr lang="it-IT" altLang="it-IT" smtClean="0">
                <a:ea typeface="ＭＳ Ｐゴシック" pitchFamily="34" charset="-128"/>
              </a:rPr>
              <a:t>• sazietà precoce / gonfiore</a:t>
            </a:r>
          </a:p>
          <a:p>
            <a:r>
              <a:rPr lang="it-IT" altLang="it-IT" smtClean="0">
                <a:ea typeface="ＭＳ Ｐゴシック" pitchFamily="34" charset="-128"/>
              </a:rPr>
              <a:t>• pirosi</a:t>
            </a:r>
          </a:p>
          <a:p>
            <a:r>
              <a:rPr lang="it-IT" altLang="it-IT" smtClean="0">
                <a:ea typeface="ＭＳ Ｐゴシック" pitchFamily="34" charset="-128"/>
              </a:rPr>
              <a:t>• rigurgito</a:t>
            </a:r>
          </a:p>
          <a:p>
            <a:r>
              <a:rPr lang="it-IT" altLang="it-IT" smtClean="0">
                <a:ea typeface="ＭＳ Ｐゴシック" pitchFamily="34" charset="-128"/>
              </a:rPr>
              <a:t>• eruttazione</a:t>
            </a:r>
          </a:p>
          <a:p>
            <a:r>
              <a:rPr lang="it-IT" altLang="it-IT" smtClean="0">
                <a:ea typeface="ＭＳ Ｐゴシック" pitchFamily="34" charset="-128"/>
              </a:rPr>
              <a:t>• nausea / vomito</a:t>
            </a:r>
          </a:p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C3ACC4-4F43-4B79-90BF-64A6376C6D91}" type="slidenum">
              <a:rPr lang="it-IT" altLang="it-IT"/>
              <a:pPr/>
              <a:t>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3481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4D6AAD5-82D0-4635-99BD-071B9F3D3C19}" type="slidenum">
              <a:rPr lang="it-IT" altLang="it-IT"/>
              <a:pPr/>
              <a:t>11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368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DBCA5F-5F94-4C85-8BD9-87E66EF82D12}" type="slidenum">
              <a:rPr lang="it-IT" altLang="it-IT"/>
              <a:pPr/>
              <a:t>12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389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CBF8B1-52D9-4367-AD6C-C57C10FA8C9D}" type="slidenum">
              <a:rPr lang="it-IT" altLang="it-IT"/>
              <a:pPr/>
              <a:t>13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4096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6DBEE-8090-490F-BEB1-1C33EB8C5A9A}" type="slidenum">
              <a:rPr lang="it-IT" altLang="it-IT"/>
              <a:pPr/>
              <a:t>14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430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ECBA16-7F5A-4690-BB3E-7B667F4298F9}" type="slidenum">
              <a:rPr lang="it-IT" altLang="it-IT"/>
              <a:pPr/>
              <a:t>15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450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B58C02-657A-4E65-BD75-CCBC4850DD7F}" type="slidenum">
              <a:rPr lang="it-IT" altLang="it-IT"/>
              <a:pPr/>
              <a:t>16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471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5547DC-4437-4775-A3B7-2EBE8184F8E7}" type="slidenum">
              <a:rPr lang="it-IT" altLang="it-IT"/>
              <a:pPr/>
              <a:t>17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Se il crohn coinvolge tratti non raggiungibili con ileoscopia? sensibilità (93%) e specificità (96%)</a:t>
            </a:r>
          </a:p>
        </p:txBody>
      </p:sp>
      <p:sp>
        <p:nvSpPr>
          <p:cNvPr id="5120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4D3CB0-96E1-4B94-B021-6976B4474C37}" type="slidenum">
              <a:rPr lang="it-IT" altLang="it-IT"/>
              <a:pPr/>
              <a:t>20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2009-2011 assunzione di imodium 1 cp /die per diarrea </a:t>
            </a:r>
          </a:p>
        </p:txBody>
      </p:sp>
      <p:sp>
        <p:nvSpPr>
          <p:cNvPr id="1843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294E4D-0053-4A58-8F07-BA37078164C2}" type="slidenum">
              <a:rPr lang="it-IT" altLang="it-IT"/>
              <a:pPr/>
              <a:t>3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dolore epigastrico</a:t>
            </a:r>
          </a:p>
          <a:p>
            <a:r>
              <a:rPr lang="it-IT" altLang="it-IT" smtClean="0">
                <a:ea typeface="ＭＳ Ｐゴシック" pitchFamily="34" charset="-128"/>
              </a:rPr>
              <a:t>• peso epigastrico / ripenezza post-prandiale</a:t>
            </a:r>
          </a:p>
          <a:p>
            <a:r>
              <a:rPr lang="it-IT" altLang="it-IT" smtClean="0">
                <a:ea typeface="ＭＳ Ｐゴシック" pitchFamily="34" charset="-128"/>
              </a:rPr>
              <a:t>• sazietà precoce / gonfiore</a:t>
            </a:r>
          </a:p>
          <a:p>
            <a:r>
              <a:rPr lang="it-IT" altLang="it-IT" smtClean="0">
                <a:ea typeface="ＭＳ Ｐゴシック" pitchFamily="34" charset="-128"/>
              </a:rPr>
              <a:t>• pirosi</a:t>
            </a:r>
          </a:p>
          <a:p>
            <a:r>
              <a:rPr lang="it-IT" altLang="it-IT" smtClean="0">
                <a:ea typeface="ＭＳ Ｐゴシック" pitchFamily="34" charset="-128"/>
              </a:rPr>
              <a:t>• rigurgito</a:t>
            </a:r>
          </a:p>
          <a:p>
            <a:r>
              <a:rPr lang="it-IT" altLang="it-IT" smtClean="0">
                <a:ea typeface="ＭＳ Ｐゴシック" pitchFamily="34" charset="-128"/>
              </a:rPr>
              <a:t>• eruttazione</a:t>
            </a:r>
          </a:p>
          <a:p>
            <a:r>
              <a:rPr lang="it-IT" altLang="it-IT" smtClean="0">
                <a:ea typeface="ＭＳ Ｐゴシック" pitchFamily="34" charset="-128"/>
              </a:rPr>
              <a:t>• nausea / vomito</a:t>
            </a:r>
          </a:p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2048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74F99A6-E309-4ECF-9ECD-5CC8999215D7}" type="slidenum">
              <a:rPr lang="it-IT" altLang="it-IT"/>
              <a:pPr/>
              <a:t>4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dolore epigastrico</a:t>
            </a:r>
          </a:p>
          <a:p>
            <a:r>
              <a:rPr lang="it-IT" altLang="it-IT" smtClean="0">
                <a:ea typeface="ＭＳ Ｐゴシック" pitchFamily="34" charset="-128"/>
              </a:rPr>
              <a:t>• peso epigastrico / ripenezza post-prandiale</a:t>
            </a:r>
          </a:p>
          <a:p>
            <a:r>
              <a:rPr lang="it-IT" altLang="it-IT" smtClean="0">
                <a:ea typeface="ＭＳ Ｐゴシック" pitchFamily="34" charset="-128"/>
              </a:rPr>
              <a:t>• sazietà precoce / gonfiore</a:t>
            </a:r>
          </a:p>
          <a:p>
            <a:r>
              <a:rPr lang="it-IT" altLang="it-IT" smtClean="0">
                <a:ea typeface="ＭＳ Ｐゴシック" pitchFamily="34" charset="-128"/>
              </a:rPr>
              <a:t>• pirosi</a:t>
            </a:r>
          </a:p>
          <a:p>
            <a:r>
              <a:rPr lang="it-IT" altLang="it-IT" smtClean="0">
                <a:ea typeface="ＭＳ Ｐゴシック" pitchFamily="34" charset="-128"/>
              </a:rPr>
              <a:t>• rigurgito</a:t>
            </a:r>
          </a:p>
          <a:p>
            <a:r>
              <a:rPr lang="it-IT" altLang="it-IT" smtClean="0">
                <a:ea typeface="ＭＳ Ｐゴシック" pitchFamily="34" charset="-128"/>
              </a:rPr>
              <a:t>• eruttazione</a:t>
            </a:r>
          </a:p>
          <a:p>
            <a:r>
              <a:rPr lang="it-IT" altLang="it-IT" smtClean="0">
                <a:ea typeface="ＭＳ Ｐゴシック" pitchFamily="34" charset="-128"/>
              </a:rPr>
              <a:t>• nausea / vomito</a:t>
            </a:r>
          </a:p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225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E40888-1F2D-42C2-835B-37DC31A4AA83}" type="slidenum">
              <a:rPr lang="it-IT" altLang="it-IT"/>
              <a:pPr/>
              <a:t>5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dolore epigastrico</a:t>
            </a:r>
          </a:p>
          <a:p>
            <a:r>
              <a:rPr lang="it-IT" altLang="it-IT" smtClean="0">
                <a:ea typeface="ＭＳ Ｐゴシック" pitchFamily="34" charset="-128"/>
              </a:rPr>
              <a:t>• peso epigastrico / ripenezza post-prandiale</a:t>
            </a:r>
          </a:p>
          <a:p>
            <a:r>
              <a:rPr lang="it-IT" altLang="it-IT" smtClean="0">
                <a:ea typeface="ＭＳ Ｐゴシック" pitchFamily="34" charset="-128"/>
              </a:rPr>
              <a:t>• sazietà precoce / gonfiore</a:t>
            </a:r>
          </a:p>
          <a:p>
            <a:r>
              <a:rPr lang="it-IT" altLang="it-IT" smtClean="0">
                <a:ea typeface="ＭＳ Ｐゴシック" pitchFamily="34" charset="-128"/>
              </a:rPr>
              <a:t>• pirosi</a:t>
            </a:r>
          </a:p>
          <a:p>
            <a:r>
              <a:rPr lang="it-IT" altLang="it-IT" smtClean="0">
                <a:ea typeface="ＭＳ Ｐゴシック" pitchFamily="34" charset="-128"/>
              </a:rPr>
              <a:t>• rigurgito</a:t>
            </a:r>
          </a:p>
          <a:p>
            <a:r>
              <a:rPr lang="it-IT" altLang="it-IT" smtClean="0">
                <a:ea typeface="ＭＳ Ｐゴシック" pitchFamily="34" charset="-128"/>
              </a:rPr>
              <a:t>• eruttazione</a:t>
            </a:r>
          </a:p>
          <a:p>
            <a:r>
              <a:rPr lang="it-IT" altLang="it-IT" smtClean="0">
                <a:ea typeface="ＭＳ Ｐゴシック" pitchFamily="34" charset="-128"/>
              </a:rPr>
              <a:t>• nausea / vomito</a:t>
            </a:r>
          </a:p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2457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A9702E-C84C-4674-96F1-8911F5A74640}" type="slidenum">
              <a:rPr lang="it-IT" altLang="it-IT"/>
              <a:pPr/>
              <a:t>6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dolore epigastrico</a:t>
            </a:r>
          </a:p>
          <a:p>
            <a:r>
              <a:rPr lang="it-IT" altLang="it-IT" smtClean="0">
                <a:ea typeface="ＭＳ Ｐゴシック" pitchFamily="34" charset="-128"/>
              </a:rPr>
              <a:t>• peso epigastrico / ripenezza post-prandiale</a:t>
            </a:r>
          </a:p>
          <a:p>
            <a:r>
              <a:rPr lang="it-IT" altLang="it-IT" smtClean="0">
                <a:ea typeface="ＭＳ Ｐゴシック" pitchFamily="34" charset="-128"/>
              </a:rPr>
              <a:t>• sazietà precoce / gonfiore</a:t>
            </a:r>
          </a:p>
          <a:p>
            <a:r>
              <a:rPr lang="it-IT" altLang="it-IT" smtClean="0">
                <a:ea typeface="ＭＳ Ｐゴシック" pitchFamily="34" charset="-128"/>
              </a:rPr>
              <a:t>• pirosi</a:t>
            </a:r>
          </a:p>
          <a:p>
            <a:r>
              <a:rPr lang="it-IT" altLang="it-IT" smtClean="0">
                <a:ea typeface="ＭＳ Ｐゴシック" pitchFamily="34" charset="-128"/>
              </a:rPr>
              <a:t>• rigurgito</a:t>
            </a:r>
          </a:p>
          <a:p>
            <a:r>
              <a:rPr lang="it-IT" altLang="it-IT" smtClean="0">
                <a:ea typeface="ＭＳ Ｐゴシック" pitchFamily="34" charset="-128"/>
              </a:rPr>
              <a:t>• eruttazione</a:t>
            </a:r>
          </a:p>
          <a:p>
            <a:r>
              <a:rPr lang="it-IT" altLang="it-IT" smtClean="0">
                <a:ea typeface="ＭＳ Ｐゴシック" pitchFamily="34" charset="-128"/>
              </a:rPr>
              <a:t>• nausea / vomito</a:t>
            </a:r>
          </a:p>
          <a:p>
            <a:r>
              <a:rPr lang="it-IT" altLang="it-IT" smtClean="0">
                <a:ea typeface="ＭＳ Ｐゴシック" pitchFamily="34" charset="-128"/>
              </a:rPr>
              <a:t>Descrizione del dolore : non associato ai pasti, irradiato occasionalmente in sede intrascapolare associato a dispepsia non sensibile a inibitori di pompa protonica</a:t>
            </a:r>
          </a:p>
        </p:txBody>
      </p:sp>
      <p:sp>
        <p:nvSpPr>
          <p:cNvPr id="2662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779A85-5A63-4CFE-B6C3-72EB633E7B3D}" type="slidenum">
              <a:rPr lang="it-IT" altLang="it-IT"/>
              <a:pPr/>
              <a:t>7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Segnaposto note 2">
            <a:extLst>
              <a:ext uri="{FF2B5EF4-FFF2-40B4-BE49-F238E27FC236}">
                <a16:creationId xmlns:a16="http://schemas.microsoft.com/office/drawing/2014/main" xmlns="" id="{C97F8D6D-0FC4-8041-AD75-44642DBF2D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3300"/>
                </a:solidFill>
                <a:ea typeface="ＭＳ Ｐゴシック" pitchFamily="34" charset="-128"/>
              </a:rPr>
              <a:t>Tipizzazione linfocitaria </a:t>
            </a:r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: riduzione popolazione T, espansione popolazione B, 2126 /ul (vn 200-400)linfoma???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3300"/>
                </a:solidFill>
                <a:ea typeface="ＭＳ Ｐゴシック" pitchFamily="34" charset="-128"/>
              </a:rPr>
              <a:t>Immunofenotipo  B </a:t>
            </a:r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:CD19+CD5+CD23+CD200+ con restrizione clonale per la catena leggera K di sup.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3300"/>
                </a:solidFill>
                <a:ea typeface="ＭＳ Ｐゴシック" pitchFamily="34" charset="-128"/>
              </a:rPr>
              <a:t>Ecografia linfonodi:</a:t>
            </a:r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linfoadenopatie fusiformi ad ecostruttura regolare in sede latero-cervicale bilaterale e sotto-mandibolare bilaterale, sclero-lipomatose a struttura regolare in sede ascellare e inguinale (centimetriche)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3300"/>
                </a:solidFill>
                <a:ea typeface="ＭＳ Ｐゴシック" pitchFamily="34" charset="-128"/>
              </a:rPr>
              <a:t>Agoaspirato mid. </a:t>
            </a:r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iperplasia eritrobl, linfo.8% e su sangue midollare: riarrangiamneto monoclonale del gene IgH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it-IT" altLang="it-IT" b="1" smtClean="0">
                <a:solidFill>
                  <a:srgbClr val="FF3300"/>
                </a:solidFill>
                <a:ea typeface="ＭＳ Ｐゴシック" pitchFamily="34" charset="-128"/>
              </a:rPr>
              <a:t>Biopsie osteomidollare : </a:t>
            </a:r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non evidenza di compromissione linfomatosa in atto, popolazione ematopoietica normorappresentata e normomaturante</a:t>
            </a:r>
            <a:endParaRPr lang="it-IT" altLang="it-IT" b="1" u="sng" smtClean="0">
              <a:solidFill>
                <a:srgbClr val="17375E"/>
              </a:solidFill>
              <a:ea typeface="ＭＳ Ｐゴシック" pitchFamily="34" charset="-128"/>
            </a:endParaRPr>
          </a:p>
          <a:p>
            <a:pPr marL="285750" indent="-285750"/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2867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031AB1-6F61-4A92-8921-7DFB63CAB283}" type="slidenum">
              <a:rPr lang="it-IT" altLang="it-IT"/>
              <a:pPr/>
              <a:t>8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egnaposto note 2">
            <a:extLst>
              <a:ext uri="{FF2B5EF4-FFF2-40B4-BE49-F238E27FC236}">
                <a16:creationId xmlns:a16="http://schemas.microsoft.com/office/drawing/2014/main" xmlns="" id="{4463672C-3EEC-A647-9147-F420796964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r>
              <a:rPr lang="it-IT" altLang="it-IT" b="1" smtClean="0">
                <a:solidFill>
                  <a:srgbClr val="17375E"/>
                </a:solidFill>
                <a:ea typeface="ＭＳ Ｐゴシック" pitchFamily="34" charset="-128"/>
              </a:rPr>
              <a:t>TC Total Body</a:t>
            </a:r>
            <a:r>
              <a:rPr lang="it-IT" altLang="it-IT" smtClean="0">
                <a:solidFill>
                  <a:srgbClr val="17375E"/>
                </a:solidFill>
                <a:ea typeface="ＭＳ Ｐゴシック" pitchFamily="34" charset="-128"/>
              </a:rPr>
              <a:t>: via biliare di circa 14 mm con calibro che progressivamente  si riduce (stenosi papillare flogistica?)…ispessimento edematoso di alcuni tratti digiuno-ileali con iperemia della mucosa. Assenza di linfonodi aumentati di volume </a:t>
            </a:r>
            <a:r>
              <a:rPr lang="it-IT" b="1" smtClean="0">
                <a:ea typeface="ＭＳ Ｐゴシック" pitchFamily="34" charset="-128"/>
              </a:rPr>
              <a:t>G.R.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(10.e6/ul)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Hb 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(g/dl)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MCV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(fl)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Ht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(%)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G.B. (/ul)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PLT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(10°3/ul)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PCR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(mg/dl)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albumina</a:t>
            </a:r>
            <a:endParaRPr lang="it-IT" smtClean="0">
              <a:ea typeface="ＭＳ Ｐゴシック" pitchFamily="34" charset="-128"/>
            </a:endParaRPr>
          </a:p>
          <a:p>
            <a:pPr eaLnBrk="1" hangingPunct="1"/>
            <a:r>
              <a:rPr lang="it-IT" b="1" smtClean="0">
                <a:ea typeface="ＭＳ Ｐゴシック" pitchFamily="34" charset="-128"/>
              </a:rPr>
              <a:t>Tg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Colest. tot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PCR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b="1" smtClean="0">
                <a:ea typeface="ＭＳ Ｐゴシック" pitchFamily="34" charset="-128"/>
              </a:rPr>
              <a:t>(mg/dl)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smtClean="0">
                <a:ea typeface="ＭＳ Ｐゴシック" pitchFamily="34" charset="-128"/>
              </a:rPr>
              <a:t>3,9</a:t>
            </a:r>
          </a:p>
          <a:p>
            <a:pPr eaLnBrk="1" fontAlgn="t" hangingPunct="1"/>
            <a:r>
              <a:rPr lang="it-IT" u="sng" smtClean="0">
                <a:ea typeface="ＭＳ Ｐゴシック" pitchFamily="34" charset="-128"/>
              </a:rPr>
              <a:t>9,3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u="sng" smtClean="0">
                <a:ea typeface="ＭＳ Ｐゴシック" pitchFamily="34" charset="-128"/>
              </a:rPr>
              <a:t>81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u="sng" smtClean="0">
                <a:ea typeface="ＭＳ Ｐゴシック" pitchFamily="34" charset="-128"/>
              </a:rPr>
              <a:t>32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smtClean="0">
                <a:ea typeface="ＭＳ Ｐゴシック" pitchFamily="34" charset="-128"/>
              </a:rPr>
              <a:t>9,620</a:t>
            </a:r>
          </a:p>
          <a:p>
            <a:pPr eaLnBrk="1" fontAlgn="t" hangingPunct="1"/>
            <a:r>
              <a:rPr lang="it-IT" smtClean="0">
                <a:ea typeface="ＭＳ Ｐゴシック" pitchFamily="34" charset="-128"/>
              </a:rPr>
              <a:t>325</a:t>
            </a:r>
          </a:p>
          <a:p>
            <a:pPr eaLnBrk="1" hangingPunct="1"/>
            <a:r>
              <a:rPr lang="it-IT" u="sng" smtClean="0">
                <a:ea typeface="ＭＳ Ｐゴシック" pitchFamily="34" charset="-128"/>
              </a:rPr>
              <a:t>4,4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u="sng" smtClean="0">
                <a:ea typeface="ＭＳ Ｐゴシック" pitchFamily="34" charset="-128"/>
              </a:rPr>
              <a:t>2,4</a:t>
            </a:r>
            <a:endParaRPr lang="it-IT" smtClean="0">
              <a:ea typeface="ＭＳ Ｐゴシック" pitchFamily="34" charset="-128"/>
            </a:endParaRPr>
          </a:p>
          <a:p>
            <a:pPr eaLnBrk="1" fontAlgn="t" hangingPunct="1"/>
            <a:r>
              <a:rPr lang="it-IT" smtClean="0">
                <a:ea typeface="ＭＳ Ｐゴシック" pitchFamily="34" charset="-128"/>
              </a:rPr>
              <a:t>99</a:t>
            </a:r>
          </a:p>
          <a:p>
            <a:pPr eaLnBrk="1" fontAlgn="t" hangingPunct="1"/>
            <a:r>
              <a:rPr lang="it-IT" u="sng" smtClean="0">
                <a:ea typeface="ＭＳ Ｐゴシック" pitchFamily="34" charset="-128"/>
              </a:rPr>
              <a:t>122</a:t>
            </a:r>
            <a:endParaRPr lang="it-IT" smtClean="0">
              <a:ea typeface="ＭＳ Ｐゴシック" pitchFamily="34" charset="-128"/>
            </a:endParaRPr>
          </a:p>
          <a:p>
            <a:pPr eaLnBrk="1" hangingPunct="1"/>
            <a:r>
              <a:rPr lang="it-IT" u="sng" smtClean="0">
                <a:ea typeface="ＭＳ Ｐゴシック" pitchFamily="34" charset="-128"/>
              </a:rPr>
              <a:t>4,4</a:t>
            </a:r>
            <a:endParaRPr lang="it-IT" smtClean="0">
              <a:ea typeface="ＭＳ Ｐゴシック" pitchFamily="34" charset="-128"/>
            </a:endParaRPr>
          </a:p>
          <a:p>
            <a:endParaRPr lang="it-IT" altLang="it-IT" smtClean="0">
              <a:solidFill>
                <a:srgbClr val="17375E"/>
              </a:solidFill>
              <a:ea typeface="ＭＳ Ｐゴシック" pitchFamily="34" charset="-128"/>
            </a:endParaRPr>
          </a:p>
          <a:p>
            <a:endParaRPr lang="it-IT" altLang="it-IT" smtClean="0">
              <a:ea typeface="ＭＳ Ｐゴシック" pitchFamily="34" charset="-128"/>
            </a:endParaRPr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F1AB49-6631-4CF8-899B-671D9E7E4DD0}" type="slidenum">
              <a:rPr lang="it-IT" altLang="it-IT"/>
              <a:pPr/>
              <a:t>9</a:t>
            </a:fld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>
                <a:ea typeface="ＭＳ Ｐゴシック" pitchFamily="34" charset="-128"/>
              </a:rPr>
              <a:t>Riferisce di aver avuto rettorragia circa un anno prima</a:t>
            </a:r>
          </a:p>
        </p:txBody>
      </p:sp>
      <p:sp>
        <p:nvSpPr>
          <p:cNvPr id="3277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D5D986-D2A6-4B6D-88C3-E50E304C81D5}" type="slidenum">
              <a:rPr lang="it-IT" altLang="it-IT"/>
              <a:pPr/>
              <a:t>10</a:t>
            </a:fld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8A5F-408F-407F-8832-3F9D5B82832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6432C-170B-460F-BAD9-F8CE7E282F2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2C364-AAD7-427B-9C25-36E55AC379C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2458-3749-4147-A6F3-5DC4C2630B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5E148-9EF8-4B1D-A212-608533F571D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A46E6-B16F-41C7-811D-47FCC09D32C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C5A7-D4C1-42BF-92C3-47DE10CB242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C42B4-689E-472D-941F-8B1F5E521B7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D6148A-58E3-43EB-9F55-3268DA1AF5E1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84A1E-1428-4A9D-A827-F335BCE779B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56B19-BC66-4BCE-B066-3843DB051D1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C6A117F-E321-CA42-956A-AFB0439BD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952880D-5743-2646-AE89-6435B429EE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411882-A1F9-1D4A-87AE-9C7641511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E4CA0D6-3249-4240-BD4E-7FCE711B6D7A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C4007775-4E29-4C4C-AC61-BBEE48214AD9}"/>
              </a:ext>
            </a:extLst>
          </p:cNvPr>
          <p:cNvSpPr txBox="1"/>
          <p:nvPr/>
        </p:nvSpPr>
        <p:spPr>
          <a:xfrm>
            <a:off x="1143000" y="3048000"/>
            <a:ext cx="685800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/>
            <a:r>
              <a:rPr lang="it-IT" sz="3600">
                <a:solidFill>
                  <a:srgbClr val="17375E"/>
                </a:solidFill>
                <a:latin typeface="Arial Rounded MT Bold" pitchFamily="34" charset="0"/>
                <a:sym typeface="Symbol" pitchFamily="18" charset="2"/>
              </a:rPr>
              <a:t>Caso clinico</a:t>
            </a:r>
          </a:p>
          <a:p>
            <a:pPr algn="ctr" eaLnBrk="1" hangingPunct="1"/>
            <a:r>
              <a:rPr lang="it-IT" sz="2000" b="1">
                <a:solidFill>
                  <a:srgbClr val="17375E"/>
                </a:solidFill>
                <a:latin typeface="Arial Rounded MT Bold" pitchFamily="34" charset="0"/>
                <a:sym typeface="Symbol" pitchFamily="18" charset="2"/>
              </a:rPr>
              <a:t> </a:t>
            </a:r>
          </a:p>
          <a:p>
            <a:pPr algn="ctr" eaLnBrk="1" hangingPunct="1"/>
            <a:r>
              <a:rPr lang="it-IT" sz="4400" b="1">
                <a:solidFill>
                  <a:srgbClr val="17375E"/>
                </a:solidFill>
                <a:latin typeface="Arial Rounded MT Bold" pitchFamily="34" charset="0"/>
                <a:sym typeface="Symbol" pitchFamily="18" charset="2"/>
              </a:rPr>
              <a:t>Stenosi ileali</a:t>
            </a:r>
            <a:endParaRPr lang="it-IT" sz="4400" b="1">
              <a:solidFill>
                <a:srgbClr val="17375E"/>
              </a:solidFill>
              <a:latin typeface="Arial Rounded MT Bold" pitchFamily="34" charset="0"/>
            </a:endParaRPr>
          </a:p>
        </p:txBody>
      </p:sp>
      <p:pic>
        <p:nvPicPr>
          <p:cNvPr id="14338" name="Picture 256" descr="SecFacoltaMedicinaChirurgi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720" t="55234" r="8548"/>
          <a:stretch>
            <a:fillRect/>
          </a:stretch>
        </p:blipFill>
        <p:spPr bwMode="auto">
          <a:xfrm>
            <a:off x="2638425" y="228600"/>
            <a:ext cx="29289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207A1B4-9963-DE4D-A7CF-C56EDFDA1C81}"/>
              </a:ext>
            </a:extLst>
          </p:cNvPr>
          <p:cNvSpPr/>
          <p:nvPr/>
        </p:nvSpPr>
        <p:spPr>
          <a:xfrm>
            <a:off x="1571625" y="1546225"/>
            <a:ext cx="60007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Scuola di Specializzazione in </a:t>
            </a:r>
          </a:p>
          <a:p>
            <a:pPr algn="ctr" eaLnBrk="1" hangingPunct="1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Malattie dell’Apparato Digerente </a:t>
            </a:r>
          </a:p>
          <a:p>
            <a:pPr algn="ctr" eaLnBrk="1" hangingPunct="1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Ospedale Sant’Andrea</a:t>
            </a:r>
          </a:p>
          <a:p>
            <a:pPr algn="ctr" eaLnBrk="1" hangingPunct="1">
              <a:defRPr/>
            </a:pPr>
            <a:r>
              <a:rPr lang="it-IT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Tahoma" charset="0"/>
                <a:cs typeface="Times New Roman" panose="02020603050405020304" pitchFamily="18" charset="0"/>
              </a:rPr>
              <a:t>Sapienza Università di Roma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xmlns="" id="{C7D9FC69-A86B-544D-BB25-C48161B096F1}"/>
              </a:ext>
            </a:extLst>
          </p:cNvPr>
          <p:cNvCxnSpPr/>
          <p:nvPr/>
        </p:nvCxnSpPr>
        <p:spPr>
          <a:xfrm>
            <a:off x="1600200" y="12954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9934E874-44B5-254B-9A45-D90C8DBDD355}"/>
              </a:ext>
            </a:extLst>
          </p:cNvPr>
          <p:cNvCxnSpPr/>
          <p:nvPr/>
        </p:nvCxnSpPr>
        <p:spPr>
          <a:xfrm>
            <a:off x="1600200" y="12954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A5CF188-BA50-5749-A5EC-B3756E0B26BA}"/>
              </a:ext>
            </a:extLst>
          </p:cNvPr>
          <p:cNvSpPr/>
          <p:nvPr/>
        </p:nvSpPr>
        <p:spPr>
          <a:xfrm>
            <a:off x="106363" y="239713"/>
            <a:ext cx="81534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Gastroenterologia </a:t>
            </a:r>
          </a:p>
          <a:p>
            <a:pPr algn="ctr" eaLnBrk="1" hangingPunct="1"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(Dicembre 2017)</a:t>
            </a:r>
          </a:p>
        </p:txBody>
      </p:sp>
      <p:sp>
        <p:nvSpPr>
          <p:cNvPr id="4100" name="CasellaDiTesto 3">
            <a:extLst>
              <a:ext uri="{FF2B5EF4-FFF2-40B4-BE49-F238E27FC236}">
                <a16:creationId xmlns:a16="http://schemas.microsoft.com/office/drawing/2014/main" xmlns="" id="{A8EF5122-A4F5-684C-A2EE-C8C49D505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25" y="1370013"/>
            <a:ext cx="8283575" cy="15700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/>
          <a:p>
            <a:pPr eaLnBrk="1" hangingPunct="1"/>
            <a:r>
              <a:rPr lang="it-IT" altLang="it-IT" sz="1600" b="1" u="sng">
                <a:solidFill>
                  <a:srgbClr val="17375E"/>
                </a:solidFill>
              </a:rPr>
              <a:t>Motivo ricovero: </a:t>
            </a:r>
            <a:r>
              <a:rPr lang="it-IT" altLang="it-IT" sz="1600" b="1">
                <a:solidFill>
                  <a:srgbClr val="17375E"/>
                </a:solidFill>
              </a:rPr>
              <a:t> astenia, inappetenza, calo ponderale di circa 15 Kg in 2 aa</a:t>
            </a:r>
          </a:p>
          <a:p>
            <a:pPr eaLnBrk="1" hangingPunct="1"/>
            <a:r>
              <a:rPr lang="it-IT" altLang="it-IT" sz="1600" b="1" u="sng">
                <a:solidFill>
                  <a:srgbClr val="17375E"/>
                </a:solidFill>
              </a:rPr>
              <a:t>Condizioni cliniche</a:t>
            </a:r>
            <a:r>
              <a:rPr lang="it-IT" altLang="it-IT" sz="1600">
                <a:solidFill>
                  <a:srgbClr val="17375E"/>
                </a:solidFill>
              </a:rPr>
              <a:t>: mediocri per quadro di malnutrizione, PV nella norma. </a:t>
            </a:r>
          </a:p>
          <a:p>
            <a:pPr eaLnBrk="1" hangingPunct="1"/>
            <a:endParaRPr lang="it-IT" alt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E. O. addome</a:t>
            </a:r>
            <a:r>
              <a:rPr lang="it-IT" altLang="it-IT" sz="1600">
                <a:solidFill>
                  <a:srgbClr val="17375E"/>
                </a:solidFill>
                <a:latin typeface="Arial Rounded MT Bold" pitchFamily="34" charset="0"/>
              </a:rPr>
              <a:t>: </a:t>
            </a:r>
            <a:r>
              <a:rPr lang="it-IT" altLang="it-IT" sz="1600">
                <a:solidFill>
                  <a:srgbClr val="17375E"/>
                </a:solidFill>
              </a:rPr>
              <a:t>nella norma</a:t>
            </a:r>
          </a:p>
          <a:p>
            <a:pPr eaLnBrk="1" hangingPunct="1"/>
            <a:r>
              <a:rPr lang="it-IT" altLang="it-IT" sz="1600">
                <a:solidFill>
                  <a:srgbClr val="17375E"/>
                </a:solidFill>
              </a:rPr>
              <a:t>                          </a:t>
            </a:r>
          </a:p>
          <a:p>
            <a:pPr eaLnBrk="1" hangingPunct="1"/>
            <a:r>
              <a:rPr lang="it-IT" altLang="it-IT" sz="1600" b="1" u="sng">
                <a:solidFill>
                  <a:srgbClr val="17375E"/>
                </a:solidFill>
              </a:rPr>
              <a:t>Esami ematochimici</a:t>
            </a:r>
            <a:r>
              <a:rPr lang="it-IT" altLang="it-IT" sz="1600" b="1">
                <a:solidFill>
                  <a:srgbClr val="17375E"/>
                </a:solidFill>
              </a:rPr>
              <a:t>: </a:t>
            </a:r>
            <a:r>
              <a:rPr lang="it-IT" altLang="it-IT" sz="1600">
                <a:solidFill>
                  <a:srgbClr val="17375E"/>
                </a:solidFill>
              </a:rPr>
              <a:t>anemia </a:t>
            </a:r>
            <a:r>
              <a:rPr lang="it-IT" altLang="it-IT" sz="1600" u="sng">
                <a:solidFill>
                  <a:srgbClr val="17375E"/>
                </a:solidFill>
              </a:rPr>
              <a:t>microcitica</a:t>
            </a:r>
            <a:r>
              <a:rPr lang="it-IT" altLang="it-IT" sz="1600">
                <a:solidFill>
                  <a:srgbClr val="17375E"/>
                </a:solidFill>
              </a:rPr>
              <a:t>, ipopotassemia, lieve rialzo PCR</a:t>
            </a:r>
            <a:endParaRPr lang="it-IT" altLang="it-IT">
              <a:solidFill>
                <a:schemeClr val="tx2"/>
              </a:solidFill>
              <a:latin typeface="Arial Rounded MT Bold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533400" y="3027363"/>
          <a:ext cx="6970713" cy="1465262"/>
        </p:xfrm>
        <a:graphic>
          <a:graphicData uri="http://schemas.openxmlformats.org/drawingml/2006/table">
            <a:tbl>
              <a:tblPr/>
              <a:tblGrid>
                <a:gridCol w="827088"/>
                <a:gridCol w="609600"/>
                <a:gridCol w="573087"/>
                <a:gridCol w="636588"/>
                <a:gridCol w="706437"/>
                <a:gridCol w="827088"/>
                <a:gridCol w="911225"/>
                <a:gridCol w="841375"/>
                <a:gridCol w="457200"/>
                <a:gridCol w="581025"/>
              </a:tblGrid>
              <a:tr h="946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(10.e6/ul)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(g/dl)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MCV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(fl)</a:t>
                      </a: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(%)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G.B. (/ul)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PLT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(10°3/ul)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Ferritina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(11-336)</a:t>
                      </a:r>
                    </a:p>
                  </a:txBody>
                  <a:tcPr marL="91436" marR="91436"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Sat. Transferrina (15-45%)</a:t>
                      </a: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</a:t>
                      </a: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PCR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(mg/dl)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3,9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10,5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84</a:t>
                      </a: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33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7.230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156</a:t>
                      </a:r>
                    </a:p>
                  </a:txBody>
                  <a:tcPr marL="91436" marR="91436"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13%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3,1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1,68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6" marB="4579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E7F4420-44CE-2548-BD87-1F9CDB97BEA0}"/>
              </a:ext>
            </a:extLst>
          </p:cNvPr>
          <p:cNvSpPr txBox="1"/>
          <p:nvPr/>
        </p:nvSpPr>
        <p:spPr>
          <a:xfrm>
            <a:off x="406400" y="3722688"/>
            <a:ext cx="6122988" cy="371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eaLnBrk="1" hangingPunct="1"/>
            <a:r>
              <a:rPr lang="it-IT" altLang="it-IT">
                <a:solidFill>
                  <a:srgbClr val="17375E"/>
                </a:solidFill>
                <a:latin typeface="Arial Rounded MT Bold" pitchFamily="34" charset="0"/>
              </a:rPr>
              <a:t>  </a:t>
            </a:r>
            <a:endParaRPr lang="it-IT" altLang="it-IT">
              <a:solidFill>
                <a:srgbClr val="17375E"/>
              </a:solidFill>
              <a:cs typeface="Arial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354013" y="4800600"/>
          <a:ext cx="7280275" cy="1239838"/>
        </p:xfrm>
        <a:graphic>
          <a:graphicData uri="http://schemas.openxmlformats.org/drawingml/2006/table">
            <a:tbl>
              <a:tblPr/>
              <a:tblGrid>
                <a:gridCol w="1039812"/>
                <a:gridCol w="1039813"/>
                <a:gridCol w="1039812"/>
                <a:gridCol w="1041400"/>
                <a:gridCol w="1039813"/>
                <a:gridCol w="1039812"/>
                <a:gridCol w="1039813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Proteine tot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(v.n 6,2-8,3)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Albumina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(v.n. 3,8-5)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Colesterolo tot.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(v.n. 120-220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Colesterolo HDL/LDL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Trigliceridi (v.n.50-180)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Vit B12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(180-914) 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Ac. folico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(3,1-17.5)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4,10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47/36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666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16,4</a:t>
                      </a:r>
                    </a:p>
                  </a:txBody>
                  <a:tcPr marL="91435" marR="91435" marT="45739" marB="457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6F40F1C-80EC-5B44-B0F8-1180F1982879}"/>
              </a:ext>
            </a:extLst>
          </p:cNvPr>
          <p:cNvSpPr txBox="1"/>
          <p:nvPr/>
        </p:nvSpPr>
        <p:spPr>
          <a:xfrm>
            <a:off x="377825" y="4492625"/>
            <a:ext cx="24130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Parametri nutrizionali: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49129F7-5715-BE4E-B43D-C3B608EF1D6E}"/>
              </a:ext>
            </a:extLst>
          </p:cNvPr>
          <p:cNvSpPr txBox="1"/>
          <p:nvPr/>
        </p:nvSpPr>
        <p:spPr>
          <a:xfrm>
            <a:off x="339725" y="6234113"/>
            <a:ext cx="77438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Terapia impostata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: integratore ipercalorico per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os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cernevit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addamel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tp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epilessia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623D50C0-5B99-9748-A017-0685B0E9462D}"/>
              </a:ext>
            </a:extLst>
          </p:cNvPr>
          <p:cNvCxnSpPr/>
          <p:nvPr/>
        </p:nvCxnSpPr>
        <p:spPr>
          <a:xfrm>
            <a:off x="1600200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191450D9-DF9D-C648-A5E3-338DB9066266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RSCS</a:t>
            </a:r>
          </a:p>
        </p:txBody>
      </p:sp>
      <p:pic>
        <p:nvPicPr>
          <p:cNvPr id="33795" name="Immagine 6" descr="E: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3" y="1447800"/>
            <a:ext cx="3330575" cy="2489200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  <p:pic>
        <p:nvPicPr>
          <p:cNvPr id="33796" name="Immagine 7" descr="E: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0513" y="4038600"/>
            <a:ext cx="3317875" cy="2303463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xmlns="" id="{229E96A0-FE25-ED4D-971F-E293031A4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828800"/>
            <a:ext cx="4953000" cy="3046413"/>
          </a:xfrm>
          <a:prstGeom prst="rect">
            <a:avLst/>
          </a:prstGeom>
          <a:solidFill>
            <a:srgbClr val="FFFF99"/>
          </a:solidFill>
          <a:ln>
            <a:solidFill>
              <a:srgbClr val="FFCD2D"/>
            </a:solidFill>
          </a:ln>
          <a:ex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…</a:t>
            </a:r>
            <a:r>
              <a:rPr lang="it-IT" altLang="it-IT" sz="1600">
                <a:solidFill>
                  <a:srgbClr val="17375E"/>
                </a:solidFill>
                <a:sym typeface="Wingdings" pitchFamily="2" charset="2"/>
              </a:rPr>
              <a:t>a circa 10 cm dalla valvola ileo-ciecale </a:t>
            </a:r>
            <a:r>
              <a:rPr lang="it-IT" altLang="it-IT" sz="1600" b="1">
                <a:solidFill>
                  <a:srgbClr val="17375E"/>
                </a:solidFill>
              </a:rPr>
              <a:t>riduzione del calibro luminale con lesione ulcerativa a fondo fibrinoso</a:t>
            </a:r>
            <a:r>
              <a:rPr lang="it-IT" altLang="it-IT" sz="1600">
                <a:solidFill>
                  <a:srgbClr val="17375E"/>
                </a:solidFill>
              </a:rPr>
              <a:t> (biopsie).</a:t>
            </a:r>
          </a:p>
          <a:p>
            <a:pPr eaLnBrk="1" hangingPunct="1"/>
            <a:endParaRPr lang="it-IT" altLang="it-IT" sz="1600">
              <a:solidFill>
                <a:srgbClr val="17375E"/>
              </a:solidFill>
              <a:sym typeface="Wingdings" pitchFamily="2" charset="2"/>
            </a:endParaRPr>
          </a:p>
          <a:p>
            <a:pPr eaLnBrk="1" hangingPunct="1"/>
            <a:r>
              <a:rPr lang="it-IT" altLang="it-IT" sz="1600" b="1" u="sng">
                <a:solidFill>
                  <a:srgbClr val="17375E"/>
                </a:solidFill>
                <a:sym typeface="Wingdings" pitchFamily="2" charset="2"/>
              </a:rPr>
              <a:t>e.i. ileo</a:t>
            </a:r>
            <a:r>
              <a:rPr lang="it-IT" altLang="it-IT" sz="1600" b="1">
                <a:solidFill>
                  <a:srgbClr val="17375E"/>
                </a:solidFill>
                <a:sym typeface="Wingdings" pitchFamily="2" charset="2"/>
              </a:rPr>
              <a:t>: </a:t>
            </a:r>
          </a:p>
          <a:p>
            <a:pPr eaLnBrk="1" hangingPunct="1"/>
            <a:r>
              <a:rPr lang="it-IT" altLang="it-IT" sz="1600" b="1">
                <a:solidFill>
                  <a:srgbClr val="17375E"/>
                </a:solidFill>
                <a:sym typeface="Wingdings" pitchFamily="2" charset="2"/>
              </a:rPr>
              <a:t>…</a:t>
            </a:r>
            <a:r>
              <a:rPr lang="it-IT" altLang="it-IT" sz="1600">
                <a:solidFill>
                  <a:srgbClr val="17375E"/>
                </a:solidFill>
              </a:rPr>
              <a:t>frammenti di mucosa intestinale caratterizzata da disturbo dell’architettura con </a:t>
            </a:r>
            <a:r>
              <a:rPr lang="it-IT" altLang="it-IT" sz="1600" b="1">
                <a:solidFill>
                  <a:srgbClr val="17375E"/>
                </a:solidFill>
              </a:rPr>
              <a:t>villi accorciati, dismorfici e cripte distorte, muciparità conservata</a:t>
            </a:r>
            <a:r>
              <a:rPr lang="it-IT" altLang="it-IT" sz="1600">
                <a:solidFill>
                  <a:srgbClr val="17375E"/>
                </a:solidFill>
              </a:rPr>
              <a:t>… </a:t>
            </a:r>
            <a:r>
              <a:rPr lang="it-IT" altLang="it-IT" sz="1600" b="1">
                <a:solidFill>
                  <a:srgbClr val="17375E"/>
                </a:solidFill>
              </a:rPr>
              <a:t>non</a:t>
            </a:r>
            <a:r>
              <a:rPr lang="it-IT" altLang="it-IT" sz="1600">
                <a:solidFill>
                  <a:srgbClr val="17375E"/>
                </a:solidFill>
              </a:rPr>
              <a:t> si osserva un aumento dell’</a:t>
            </a:r>
            <a:r>
              <a:rPr lang="it-IT" altLang="it-IT" sz="1600" b="1">
                <a:solidFill>
                  <a:srgbClr val="17375E"/>
                </a:solidFill>
              </a:rPr>
              <a:t>infiltrato infiammatorio cronico </a:t>
            </a:r>
            <a:r>
              <a:rPr lang="it-IT" altLang="it-IT" sz="1600">
                <a:solidFill>
                  <a:srgbClr val="17375E"/>
                </a:solidFill>
              </a:rPr>
              <a:t>della lamina propria o dell’infiltrato intraepiteliale. È presente un unico aggregato di istiociti.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C00FC1BC-F86A-DA44-9843-583EC516CC81}"/>
              </a:ext>
            </a:extLst>
          </p:cNvPr>
          <p:cNvSpPr/>
          <p:nvPr/>
        </p:nvSpPr>
        <p:spPr>
          <a:xfrm>
            <a:off x="762000" y="5695950"/>
            <a:ext cx="3886200" cy="64611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danno infiammatorio cronico in fase di quiescenza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9E265B54-5365-0F40-9F7B-4B01B2CC4D3D}"/>
              </a:ext>
            </a:extLst>
          </p:cNvPr>
          <p:cNvSpPr txBox="1"/>
          <p:nvPr/>
        </p:nvSpPr>
        <p:spPr>
          <a:xfrm>
            <a:off x="5943600" y="3675063"/>
            <a:ext cx="2378075" cy="522287"/>
          </a:xfrm>
          <a:prstGeom prst="rect">
            <a:avLst/>
          </a:prstGeom>
          <a:solidFill>
            <a:srgbClr val="FFCD2D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ASPECIFICO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9F6E1200-DD2D-0B48-8E60-EC42EA085AB7}"/>
              </a:ext>
            </a:extLst>
          </p:cNvPr>
          <p:cNvCxnSpPr/>
          <p:nvPr/>
        </p:nvCxnSpPr>
        <p:spPr>
          <a:xfrm>
            <a:off x="1600200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70290A66-C611-4D44-BD2E-538547C3F7CF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SICUS</a:t>
            </a:r>
          </a:p>
        </p:txBody>
      </p:sp>
      <p:sp>
        <p:nvSpPr>
          <p:cNvPr id="17413" name="CasellaDiTesto 5">
            <a:extLst>
              <a:ext uri="{FF2B5EF4-FFF2-40B4-BE49-F238E27FC236}">
                <a16:creationId xmlns:a16="http://schemas.microsoft.com/office/drawing/2014/main" xmlns="" id="{26FC1FDF-377B-FB45-A792-266051ABD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74800"/>
            <a:ext cx="3924300" cy="4062413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  <a:extLst/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SICUS</a:t>
            </a:r>
            <a:r>
              <a:rPr lang="it-IT" altLang="it-IT" sz="1600">
                <a:solidFill>
                  <a:srgbClr val="17375E"/>
                </a:solidFill>
              </a:rPr>
              <a:t>:…i</a:t>
            </a:r>
            <a:r>
              <a:rPr lang="it-IT" altLang="it-IT" sz="1600" b="1">
                <a:solidFill>
                  <a:srgbClr val="17375E"/>
                </a:solidFill>
              </a:rPr>
              <a:t>l digiuno </a:t>
            </a:r>
            <a:r>
              <a:rPr lang="it-IT" altLang="it-IT" sz="1600">
                <a:solidFill>
                  <a:srgbClr val="17375E"/>
                </a:solidFill>
              </a:rPr>
              <a:t>presenta </a:t>
            </a:r>
            <a:r>
              <a:rPr lang="it-IT" altLang="it-IT" sz="1600" b="1">
                <a:solidFill>
                  <a:srgbClr val="17375E"/>
                </a:solidFill>
              </a:rPr>
              <a:t>aumentato calibro endoluminale </a:t>
            </a:r>
            <a:r>
              <a:rPr lang="it-IT" altLang="it-IT" sz="1600">
                <a:solidFill>
                  <a:srgbClr val="17375E"/>
                </a:solidFill>
              </a:rPr>
              <a:t>e pareti di normale spessore con normale rappresentazione delle valvole conniventi. In meso-ipogastrio si visualizza un’</a:t>
            </a:r>
            <a:r>
              <a:rPr lang="it-IT" altLang="it-IT" sz="1600" b="1">
                <a:solidFill>
                  <a:srgbClr val="17375E"/>
                </a:solidFill>
              </a:rPr>
              <a:t>ansa</a:t>
            </a:r>
            <a:r>
              <a:rPr lang="it-IT" altLang="it-IT" sz="1600">
                <a:solidFill>
                  <a:srgbClr val="17375E"/>
                </a:solidFill>
              </a:rPr>
              <a:t> </a:t>
            </a:r>
            <a:r>
              <a:rPr lang="it-IT" altLang="it-IT" sz="1600" b="1">
                <a:solidFill>
                  <a:srgbClr val="17375E"/>
                </a:solidFill>
              </a:rPr>
              <a:t>ileale</a:t>
            </a:r>
            <a:r>
              <a:rPr lang="it-IT" altLang="it-IT" sz="1600">
                <a:solidFill>
                  <a:srgbClr val="17375E"/>
                </a:solidFill>
              </a:rPr>
              <a:t>, che, </a:t>
            </a:r>
            <a:r>
              <a:rPr lang="it-IT" altLang="it-IT" sz="1600" b="1">
                <a:solidFill>
                  <a:srgbClr val="17375E"/>
                </a:solidFill>
              </a:rPr>
              <a:t>per circa 20 cm presenta pareti di spessore irregolarmente aumentato </a:t>
            </a:r>
            <a:r>
              <a:rPr lang="it-IT" altLang="it-IT" sz="1600">
                <a:solidFill>
                  <a:srgbClr val="17375E"/>
                </a:solidFill>
              </a:rPr>
              <a:t>(9.6-11.3mm) con perdita della normale stratificazione di parete. Il lume appare di calibro irregolarmente ridotto con </a:t>
            </a:r>
            <a:r>
              <a:rPr lang="it-IT" altLang="it-IT" sz="1600" b="1">
                <a:solidFill>
                  <a:srgbClr val="17375E"/>
                </a:solidFill>
              </a:rPr>
              <a:t>tratto intermedio di circa 5 cm con una stenosi serrata </a:t>
            </a:r>
            <a:r>
              <a:rPr lang="it-IT" altLang="it-IT" sz="1600">
                <a:solidFill>
                  <a:srgbClr val="17375E"/>
                </a:solidFill>
              </a:rPr>
              <a:t>(calibro endoluminale 3,4 mm) e retrodilatazione dell’ansa a monte del tratto ispessito…</a:t>
            </a:r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 cstate="print"/>
          <a:srcRect l="11673" t="14565" r="32774" b="14403"/>
          <a:stretch>
            <a:fillRect/>
          </a:stretch>
        </p:blipFill>
        <p:spPr bwMode="auto">
          <a:xfrm>
            <a:off x="4381500" y="1905000"/>
            <a:ext cx="4730750" cy="3402013"/>
          </a:xfrm>
          <a:prstGeom prst="rect">
            <a:avLst/>
          </a:prstGeom>
          <a:noFill/>
          <a:ln w="38100">
            <a:solidFill>
              <a:srgbClr val="FFCD2D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6263CB91-1394-AC4C-B502-89E323E32F0E}"/>
              </a:ext>
            </a:extLst>
          </p:cNvPr>
          <p:cNvCxnSpPr/>
          <p:nvPr/>
        </p:nvCxnSpPr>
        <p:spPr>
          <a:xfrm>
            <a:off x="1600200" y="12954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35B8E2-3109-9D41-A566-63A78CB426B2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Entero</a:t>
            </a: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-TC</a:t>
            </a:r>
          </a:p>
        </p:txBody>
      </p:sp>
      <p:sp>
        <p:nvSpPr>
          <p:cNvPr id="18437" name="CasellaDiTesto 5">
            <a:extLst>
              <a:ext uri="{FF2B5EF4-FFF2-40B4-BE49-F238E27FC236}">
                <a16:creationId xmlns:a16="http://schemas.microsoft.com/office/drawing/2014/main" xmlns="" id="{20D29806-AA3B-A84F-A854-5E1E4F6D4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868488"/>
            <a:ext cx="4338637" cy="3817937"/>
          </a:xfrm>
          <a:prstGeom prst="rect">
            <a:avLst/>
          </a:prstGeom>
          <a:solidFill>
            <a:srgbClr val="FFFF99"/>
          </a:solidFill>
          <a:ln>
            <a:solidFill>
              <a:srgbClr val="FFCD2D"/>
            </a:solidFill>
          </a:ln>
          <a:extLst/>
        </p:spPr>
        <p:txBody>
          <a:bodyPr>
            <a:spAutoFit/>
          </a:bodyPr>
          <a:lstStyle/>
          <a:p>
            <a:pPr eaLnBrk="1" hangingPunct="1"/>
            <a:endParaRPr lang="it-IT" altLang="it-IT"/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…confronto con esame precedente del 27.05.2015 </a:t>
            </a:r>
            <a:r>
              <a:rPr lang="it-IT" altLang="it-IT" sz="1600" b="1">
                <a:solidFill>
                  <a:srgbClr val="17375E"/>
                </a:solidFill>
              </a:rPr>
              <a:t>maggiore estensione del quadro patologico, che appare interessare pressochè tutto l'ileo</a:t>
            </a:r>
            <a:r>
              <a:rPr lang="it-IT" altLang="it-IT" sz="1600">
                <a:solidFill>
                  <a:srgbClr val="17375E"/>
                </a:solidFill>
              </a:rPr>
              <a:t>. I reperti dimostrano un </a:t>
            </a:r>
            <a:r>
              <a:rPr lang="it-IT" altLang="it-IT" sz="1600" b="1">
                <a:solidFill>
                  <a:srgbClr val="17375E"/>
                </a:solidFill>
              </a:rPr>
              <a:t>interessamento a salto </a:t>
            </a:r>
            <a:r>
              <a:rPr lang="it-IT" altLang="it-IT" sz="1600">
                <a:solidFill>
                  <a:srgbClr val="17375E"/>
                </a:solidFill>
              </a:rPr>
              <a:t>del piccolo intestino… tratti ridotti di calibro con pareti ispessite e di altri segmenti modicamente dilatati…i segmenti ridotti di calibro mostrano </a:t>
            </a:r>
            <a:r>
              <a:rPr lang="it-IT" altLang="it-IT" sz="1600" b="1">
                <a:solidFill>
                  <a:srgbClr val="17375E"/>
                </a:solidFill>
              </a:rPr>
              <a:t>enhancement di tipo stratificato per edema della sottomucosa </a:t>
            </a:r>
            <a:r>
              <a:rPr lang="it-IT" altLang="it-IT" sz="1600">
                <a:solidFill>
                  <a:srgbClr val="17375E"/>
                </a:solidFill>
              </a:rPr>
              <a:t>con spessore massimo riscontrato di ca 10 mm…diffusa iperemia dei vasi mesenterici e segni di proliferazione fibroadiposa. Alcuni linfonodi pericentimetrici a livello del mesentere..</a:t>
            </a:r>
          </a:p>
        </p:txBody>
      </p:sp>
      <p:pic>
        <p:nvPicPr>
          <p:cNvPr id="37892" name="Immagine 8"/>
          <p:cNvPicPr>
            <a:picLocks noChangeAspect="1" noChangeArrowheads="1"/>
          </p:cNvPicPr>
          <p:nvPr/>
        </p:nvPicPr>
        <p:blipFill>
          <a:blip r:embed="rId3" cstate="print"/>
          <a:srcRect l="15240" t="18811" r="5367"/>
          <a:stretch>
            <a:fillRect/>
          </a:stretch>
        </p:blipFill>
        <p:spPr bwMode="auto">
          <a:xfrm>
            <a:off x="4649788" y="2339975"/>
            <a:ext cx="4494212" cy="2874963"/>
          </a:xfrm>
          <a:prstGeom prst="rect">
            <a:avLst/>
          </a:prstGeom>
          <a:noFill/>
          <a:ln w="38100">
            <a:solidFill>
              <a:srgbClr val="FFCD2D"/>
            </a:solidFill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921389C6-BC76-DC40-9F43-B1BF740F28F9}"/>
              </a:ext>
            </a:extLst>
          </p:cNvPr>
          <p:cNvSpPr txBox="1"/>
          <p:nvPr/>
        </p:nvSpPr>
        <p:spPr>
          <a:xfrm>
            <a:off x="914400" y="6172200"/>
            <a:ext cx="7302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Tp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dimissione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mesalazina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400 mg 1 cpx2,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nutridrink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tp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domiciliare.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351DD3C2-FFB5-FB41-810C-62E2D3EBD2FC}"/>
              </a:ext>
            </a:extLst>
          </p:cNvPr>
          <p:cNvCxnSpPr/>
          <p:nvPr/>
        </p:nvCxnSpPr>
        <p:spPr>
          <a:xfrm>
            <a:off x="1463675" y="12192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E9DB766-B91F-E543-825E-277407E58578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Riepilogo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9532852-48F7-B343-99EB-7E5CE8799240}"/>
              </a:ext>
            </a:extLst>
          </p:cNvPr>
          <p:cNvSpPr txBox="1"/>
          <p:nvPr/>
        </p:nvSpPr>
        <p:spPr>
          <a:xfrm>
            <a:off x="31750" y="1320800"/>
            <a:ext cx="8959850" cy="2554288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Donna, 76aa, sottopeso, importante calo ponderale negli ultimi 2 aa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Quadro di malassorbimento/malnutrizione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No sintomi GI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Sospetta IBD da circa 3aa in tp mesalazina (compliance?)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 b="1">
                <a:solidFill>
                  <a:srgbClr val="17375E"/>
                </a:solidFill>
              </a:rPr>
              <a:t>EGDS:</a:t>
            </a:r>
            <a:r>
              <a:rPr lang="it-IT" sz="1600">
                <a:solidFill>
                  <a:srgbClr val="17375E"/>
                </a:solidFill>
              </a:rPr>
              <a:t> effettuata 3 aa fa, Infezione Hp mai trattata: gastrite cronica attiva e duodenite erosiva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 b="1">
                <a:solidFill>
                  <a:srgbClr val="17375E"/>
                </a:solidFill>
              </a:rPr>
              <a:t>RSCS con ileoscopia: </a:t>
            </a:r>
            <a:r>
              <a:rPr lang="it-IT" sz="1600">
                <a:solidFill>
                  <a:srgbClr val="17375E"/>
                </a:solidFill>
              </a:rPr>
              <a:t>stenosi ilelale aspecifica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 b="1">
                <a:solidFill>
                  <a:srgbClr val="17375E"/>
                </a:solidFill>
              </a:rPr>
              <a:t>Entero-TC</a:t>
            </a:r>
            <a:r>
              <a:rPr lang="it-IT" sz="1600">
                <a:solidFill>
                  <a:srgbClr val="17375E"/>
                </a:solidFill>
              </a:rPr>
              <a:t>, </a:t>
            </a:r>
            <a:r>
              <a:rPr lang="it-IT" sz="1600" b="1">
                <a:solidFill>
                  <a:srgbClr val="17375E"/>
                </a:solidFill>
              </a:rPr>
              <a:t>TC-Addome</a:t>
            </a:r>
            <a:r>
              <a:rPr lang="it-IT" sz="1600">
                <a:solidFill>
                  <a:srgbClr val="17375E"/>
                </a:solidFill>
              </a:rPr>
              <a:t> e </a:t>
            </a:r>
            <a:r>
              <a:rPr lang="it-IT" sz="1600" b="1">
                <a:solidFill>
                  <a:srgbClr val="17375E"/>
                </a:solidFill>
              </a:rPr>
              <a:t>SICUS</a:t>
            </a:r>
            <a:r>
              <a:rPr lang="it-IT" sz="1600">
                <a:solidFill>
                  <a:srgbClr val="17375E"/>
                </a:solidFill>
              </a:rPr>
              <a:t> mostrano multiple stenosi ileali con dilatazione a monte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C222132-2023-0D46-AA06-93C3184D829F}"/>
              </a:ext>
            </a:extLst>
          </p:cNvPr>
          <p:cNvSpPr txBox="1"/>
          <p:nvPr/>
        </p:nvSpPr>
        <p:spPr>
          <a:xfrm>
            <a:off x="2500313" y="4441825"/>
            <a:ext cx="3762375" cy="3698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Possibili altre ipotesi diagnostiche?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9C2FE06-9132-9A42-82CE-C006F59DE881}"/>
              </a:ext>
            </a:extLst>
          </p:cNvPr>
          <p:cNvSpPr txBox="1"/>
          <p:nvPr/>
        </p:nvSpPr>
        <p:spPr>
          <a:xfrm>
            <a:off x="1789113" y="4970463"/>
            <a:ext cx="5391150" cy="3683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Indagini da proporre considerando le stenosi ileali?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51E17613-3AE9-F443-9DEB-79337431ABF7}"/>
              </a:ext>
            </a:extLst>
          </p:cNvPr>
          <p:cNvSpPr txBox="1"/>
          <p:nvPr/>
        </p:nvSpPr>
        <p:spPr>
          <a:xfrm>
            <a:off x="2127250" y="5562600"/>
            <a:ext cx="46148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RSCS con campionamento bioptico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Enteroscopia con biopsia stenosi alte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Laparoscopia esplorativa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Resezione chirurgica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C9AECF39-CE58-FE47-824B-57B0C2887115}"/>
              </a:ext>
            </a:extLst>
          </p:cNvPr>
          <p:cNvCxnSpPr/>
          <p:nvPr/>
        </p:nvCxnSpPr>
        <p:spPr>
          <a:xfrm>
            <a:off x="1412875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01DD665-D275-FD43-8562-BD78F02FC961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stenosi ileali?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print"/>
          <a:srcRect l="9265" t="19318" r="46416" b="48251"/>
          <a:stretch>
            <a:fillRect/>
          </a:stretch>
        </p:blipFill>
        <p:spPr bwMode="auto">
          <a:xfrm>
            <a:off x="1716088" y="1524000"/>
            <a:ext cx="5638800" cy="2320925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print"/>
          <a:srcRect l="11565" t="20139" r="34978" b="30009"/>
          <a:stretch>
            <a:fillRect/>
          </a:stretch>
        </p:blipFill>
        <p:spPr bwMode="auto">
          <a:xfrm>
            <a:off x="284163" y="4191000"/>
            <a:ext cx="4251325" cy="2228850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 l="10507" t="19444" r="46877" b="44096"/>
          <a:stretch>
            <a:fillRect/>
          </a:stretch>
        </p:blipFill>
        <p:spPr bwMode="auto">
          <a:xfrm>
            <a:off x="4460875" y="4191000"/>
            <a:ext cx="4635500" cy="2228850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A150D440-D321-BC4E-A6AF-1CE72A660367}"/>
              </a:ext>
            </a:extLst>
          </p:cNvPr>
          <p:cNvCxnSpPr/>
          <p:nvPr/>
        </p:nvCxnSpPr>
        <p:spPr>
          <a:xfrm>
            <a:off x="1600200" y="12192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4DA3BC7-1D5D-5141-8F8C-2B1D159054F7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stenosi ileali?</a:t>
            </a:r>
          </a:p>
        </p:txBody>
      </p:sp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 cstate="print"/>
          <a:srcRect l="25722" t="37784" r="26787" b="18814"/>
          <a:stretch>
            <a:fillRect/>
          </a:stretch>
        </p:blipFill>
        <p:spPr bwMode="auto">
          <a:xfrm>
            <a:off x="120650" y="1905000"/>
            <a:ext cx="5340350" cy="2743200"/>
          </a:xfrm>
          <a:prstGeom prst="rect">
            <a:avLst/>
          </a:prstGeom>
          <a:noFill/>
          <a:ln w="28575">
            <a:solidFill>
              <a:srgbClr val="17375E"/>
            </a:solidFill>
            <a:miter lim="800000"/>
            <a:headEnd/>
            <a:tailEnd/>
          </a:ln>
        </p:spPr>
      </p:pic>
      <p:pic>
        <p:nvPicPr>
          <p:cNvPr id="16395" name="Picture 11" descr="An external file that holds a picture, illustration, etc.&#10;Object name is AnnGastroenterol-24-271-g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75" y="1330325"/>
            <a:ext cx="3603625" cy="5456238"/>
          </a:xfrm>
          <a:prstGeom prst="rect">
            <a:avLst/>
          </a:prstGeom>
          <a:noFill/>
          <a:ln w="28575">
            <a:solidFill>
              <a:srgbClr val="FFCD2D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D44C3599-6F77-7A43-BECB-AAECEA3F2799}"/>
              </a:ext>
            </a:extLst>
          </p:cNvPr>
          <p:cNvCxnSpPr/>
          <p:nvPr/>
        </p:nvCxnSpPr>
        <p:spPr>
          <a:xfrm>
            <a:off x="1600200" y="11938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A5646CE-A778-224F-A5EB-97995381343D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Ipotesi alternative al </a:t>
            </a:r>
            <a:r>
              <a:rPr lang="it-IT" sz="3200" b="1" dirty="0" err="1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M.Crohn</a:t>
            </a:r>
            <a:endParaRPr lang="it-IT" sz="3200" b="1" dirty="0">
              <a:solidFill>
                <a:schemeClr val="tx2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11D3DC6F-1E28-A149-9938-5D216CFAD827}"/>
              </a:ext>
            </a:extLst>
          </p:cNvPr>
          <p:cNvSpPr txBox="1"/>
          <p:nvPr/>
        </p:nvSpPr>
        <p:spPr>
          <a:xfrm>
            <a:off x="457200" y="1373188"/>
            <a:ext cx="4953000" cy="57546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Esiti cronici di infezioni intestinali (Campylobacter, Shigella)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Celiachia complicata (digiuno-ileite)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Gastroenterite eosinofila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Malattie maligne (Linfoma NH)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Immunodeficienza comune variabile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Malattie infiammatorie granulomatose </a:t>
            </a:r>
          </a:p>
          <a:p>
            <a:pPr marL="285750" indent="-285750" eaLnBrk="1" hangingPunct="1"/>
            <a:r>
              <a:rPr lang="it-IT" sz="1600">
                <a:solidFill>
                  <a:srgbClr val="17375E"/>
                </a:solidFill>
              </a:rPr>
              <a:t>     (sarcoidosi, TBC)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Coinvolgimento intestinale M. Autoimmunitarie </a:t>
            </a:r>
          </a:p>
          <a:p>
            <a:pPr marL="285750" indent="-285750" eaLnBrk="1" hangingPunct="1"/>
            <a:r>
              <a:rPr lang="it-IT" sz="1600">
                <a:solidFill>
                  <a:srgbClr val="17375E"/>
                </a:solidFill>
              </a:rPr>
              <a:t>     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Ileite farmaco-indotta (FANS)</a:t>
            </a:r>
          </a:p>
          <a:p>
            <a:pPr marL="285750" indent="-285750" eaLnBrk="1" hangingPunct="1"/>
            <a:endParaRPr 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Enterite ulcerosa stenosante multifocale criptogenetica (CMUSE)</a:t>
            </a:r>
          </a:p>
          <a:p>
            <a:pPr marL="285750" indent="-285750" eaLnBrk="1" hangingPunct="1"/>
            <a:r>
              <a:rPr lang="it-IT" sz="1600">
                <a:solidFill>
                  <a:srgbClr val="17375E"/>
                </a:solidFill>
              </a:rPr>
              <a:t> </a:t>
            </a:r>
          </a:p>
        </p:txBody>
      </p:sp>
      <p:pic>
        <p:nvPicPr>
          <p:cNvPr id="8" name="Picture 10" descr="C:\Users\Princ\Desktop\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8063" y="55245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1088" y="1419225"/>
            <a:ext cx="363537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217828A-3D33-B447-80CE-AE04F4553DF9}"/>
              </a:ext>
            </a:extLst>
          </p:cNvPr>
          <p:cNvSpPr txBox="1"/>
          <p:nvPr/>
        </p:nvSpPr>
        <p:spPr>
          <a:xfrm>
            <a:off x="5867400" y="2097088"/>
            <a:ext cx="2370138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Ab TTG/EMA -/- , istologia -</a:t>
            </a:r>
          </a:p>
        </p:txBody>
      </p:sp>
      <p:pic>
        <p:nvPicPr>
          <p:cNvPr id="11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6800" y="2006600"/>
            <a:ext cx="366713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4AA0DAA-396B-E344-974D-A3352EDCBDF9}"/>
              </a:ext>
            </a:extLst>
          </p:cNvPr>
          <p:cNvSpPr txBox="1"/>
          <p:nvPr/>
        </p:nvSpPr>
        <p:spPr>
          <a:xfrm>
            <a:off x="5867400" y="2511425"/>
            <a:ext cx="2370138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Assenza infiltrato eosinofilo</a:t>
            </a:r>
          </a:p>
        </p:txBody>
      </p:sp>
      <p:pic>
        <p:nvPicPr>
          <p:cNvPr id="14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975" y="2466975"/>
            <a:ext cx="368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3FB2500-43D7-3341-80DB-54C04CFD76A7}"/>
              </a:ext>
            </a:extLst>
          </p:cNvPr>
          <p:cNvSpPr txBox="1"/>
          <p:nvPr/>
        </p:nvSpPr>
        <p:spPr>
          <a:xfrm>
            <a:off x="5846763" y="5694363"/>
            <a:ext cx="2362200" cy="306387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uso cronico di FANS</a:t>
            </a:r>
          </a:p>
        </p:txBody>
      </p:sp>
      <p:pic>
        <p:nvPicPr>
          <p:cNvPr id="16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3411538"/>
            <a:ext cx="368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16CE6218-344E-0E4E-8DF8-71B5EF33D052}"/>
              </a:ext>
            </a:extLst>
          </p:cNvPr>
          <p:cNvSpPr txBox="1"/>
          <p:nvPr/>
        </p:nvSpPr>
        <p:spPr>
          <a:xfrm>
            <a:off x="5861050" y="4002088"/>
            <a:ext cx="2597150" cy="5238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Istologia-/no interessamento polmonare/</a:t>
            </a:r>
            <a:r>
              <a:rPr lang="it-IT" sz="1400" dirty="0" err="1">
                <a:solidFill>
                  <a:schemeClr val="tx2">
                    <a:lumMod val="50000"/>
                  </a:schemeClr>
                </a:solidFill>
              </a:rPr>
              <a:t>ipergamma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-</a:t>
            </a:r>
          </a:p>
        </p:txBody>
      </p:sp>
      <p:pic>
        <p:nvPicPr>
          <p:cNvPr id="21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13788" y="4064000"/>
            <a:ext cx="368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46F66AE3-C297-6049-B5CF-4FB3ED17EB9C}"/>
              </a:ext>
            </a:extLst>
          </p:cNvPr>
          <p:cNvSpPr txBox="1"/>
          <p:nvPr/>
        </p:nvSpPr>
        <p:spPr>
          <a:xfrm>
            <a:off x="5838825" y="4937125"/>
            <a:ext cx="2362200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Autoanticorpi -/clinica-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96EAD513-5884-1645-909D-2F30E5178F61}"/>
              </a:ext>
            </a:extLst>
          </p:cNvPr>
          <p:cNvSpPr txBox="1"/>
          <p:nvPr/>
        </p:nvSpPr>
        <p:spPr>
          <a:xfrm>
            <a:off x="5888038" y="1479550"/>
            <a:ext cx="1409700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Clinica-/flogosi-</a:t>
            </a:r>
          </a:p>
        </p:txBody>
      </p:sp>
      <p:pic>
        <p:nvPicPr>
          <p:cNvPr id="25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6325" y="4892675"/>
            <a:ext cx="3683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642FC029-DA5E-2343-9F0C-8524213CEED4}"/>
              </a:ext>
            </a:extLst>
          </p:cNvPr>
          <p:cNvSpPr txBox="1"/>
          <p:nvPr/>
        </p:nvSpPr>
        <p:spPr>
          <a:xfrm>
            <a:off x="5888038" y="3455988"/>
            <a:ext cx="2362200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No </a:t>
            </a:r>
            <a:r>
              <a:rPr lang="it-IT" sz="1400" dirty="0" err="1">
                <a:solidFill>
                  <a:schemeClr val="tx2">
                    <a:lumMod val="50000"/>
                  </a:schemeClr>
                </a:solidFill>
              </a:rPr>
              <a:t>infez.ricorrenti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/istologia-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5462FA5-1974-2846-B02F-38D738225A3D}"/>
              </a:ext>
            </a:extLst>
          </p:cNvPr>
          <p:cNvSpPr txBox="1"/>
          <p:nvPr/>
        </p:nvSpPr>
        <p:spPr>
          <a:xfrm>
            <a:off x="5867400" y="2971800"/>
            <a:ext cx="2370138" cy="30797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Istologia-/esami </a:t>
            </a:r>
            <a:r>
              <a:rPr lang="it-IT" sz="1400" dirty="0" err="1">
                <a:solidFill>
                  <a:schemeClr val="tx2">
                    <a:lumMod val="50000"/>
                  </a:schemeClr>
                </a:solidFill>
              </a:rPr>
              <a:t>emato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29" name="Picture 9" descr="C:\Users\Princ\Desktop\n 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9975" y="2925763"/>
            <a:ext cx="3683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C:\Users\Princ\Desktop\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1875" y="6121400"/>
            <a:ext cx="492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F7842CC9-2D96-1345-A48A-BC3B99A60C74}"/>
              </a:ext>
            </a:extLst>
          </p:cNvPr>
          <p:cNvSpPr txBox="1"/>
          <p:nvPr/>
        </p:nvSpPr>
        <p:spPr>
          <a:xfrm>
            <a:off x="5875338" y="6235700"/>
            <a:ext cx="2362200" cy="306388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400" dirty="0" err="1">
                <a:solidFill>
                  <a:schemeClr val="tx2">
                    <a:lumMod val="50000"/>
                  </a:schemeClr>
                </a:solidFill>
              </a:rPr>
              <a:t>e.i.</a:t>
            </a:r>
            <a:r>
              <a:rPr lang="it-IT" sz="1400" dirty="0">
                <a:solidFill>
                  <a:schemeClr val="tx2">
                    <a:lumMod val="50000"/>
                  </a:schemeClr>
                </a:solidFill>
              </a:rPr>
              <a:t> aspecifico +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6" grpId="0" animBg="1"/>
      <p:bldP spid="15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561DDE8B-1AC0-0B46-9968-A0230E51B026}"/>
              </a:ext>
            </a:extLst>
          </p:cNvPr>
          <p:cNvCxnSpPr/>
          <p:nvPr/>
        </p:nvCxnSpPr>
        <p:spPr>
          <a:xfrm>
            <a:off x="1447800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3D9A2D90-3873-9645-8F98-706EAC2E81D0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Ipotesi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3EECB25-5928-1448-9461-5F1C280D1B20}"/>
              </a:ext>
            </a:extLst>
          </p:cNvPr>
          <p:cNvSpPr txBox="1"/>
          <p:nvPr/>
        </p:nvSpPr>
        <p:spPr>
          <a:xfrm>
            <a:off x="6611938" y="6338888"/>
            <a:ext cx="253841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Curr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Gastroenterol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Rep. S Di Lauro, 2010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27EA62F-E228-774A-BB9D-D3E0563C0A5B}"/>
              </a:ext>
            </a:extLst>
          </p:cNvPr>
          <p:cNvSpPr txBox="1"/>
          <p:nvPr/>
        </p:nvSpPr>
        <p:spPr>
          <a:xfrm>
            <a:off x="3384550" y="1349375"/>
            <a:ext cx="22225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Ileite FANS-relata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0DBBEA23-D51A-D44B-8E50-3D4AD9C1A490}"/>
              </a:ext>
            </a:extLst>
          </p:cNvPr>
          <p:cNvSpPr txBox="1"/>
          <p:nvPr/>
        </p:nvSpPr>
        <p:spPr>
          <a:xfrm>
            <a:off x="1368425" y="1828800"/>
            <a:ext cx="6477000" cy="403225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it-IT" sz="1600">
                <a:solidFill>
                  <a:srgbClr val="17375E"/>
                </a:solidFill>
              </a:rPr>
              <a:t>ulcere,enteropatia protido-disperdente e occasionalmente stenosi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                             ( </a:t>
            </a:r>
            <a:r>
              <a:rPr lang="it-IT" sz="1600" b="1" i="1">
                <a:solidFill>
                  <a:srgbClr val="17375E"/>
                </a:solidFill>
              </a:rPr>
              <a:t>Diaphragm disease</a:t>
            </a:r>
            <a:r>
              <a:rPr lang="it-IT" sz="1600" i="1">
                <a:solidFill>
                  <a:srgbClr val="17375E"/>
                </a:solidFill>
              </a:rPr>
              <a:t>)</a:t>
            </a:r>
          </a:p>
          <a:p>
            <a:pPr eaLnBrk="1" hangingPunct="1"/>
            <a:endParaRPr lang="it-IT" sz="1600" i="1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                  Setti mucosi concentrici e stenosanti il lume 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       E.I. fibrosi sottomucosa senza coinvolgimento vascolare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 b="1">
                <a:solidFill>
                  <a:srgbClr val="17375E"/>
                </a:solidFill>
              </a:rPr>
              <a:t>Patogenesi: </a:t>
            </a:r>
            <a:r>
              <a:rPr lang="it-IT" sz="1600">
                <a:solidFill>
                  <a:srgbClr val="17375E"/>
                </a:solidFill>
              </a:rPr>
              <a:t>combinazione di eventi biochimici (inibizione COX1-2)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7375E"/>
                </a:solidFill>
              </a:rPr>
              <a:t>alterata integrità enterociti 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7375E"/>
                </a:solidFill>
              </a:rPr>
              <a:t>aumentata permeabilità intestinale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7375E"/>
                </a:solidFill>
              </a:rPr>
              <a:t>maggiore esposizione sottomucosale ad antigeni luminali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7375E"/>
                </a:solidFill>
              </a:rPr>
              <a:t>Infiammazione</a:t>
            </a:r>
          </a:p>
          <a:p>
            <a:pPr eaLnBrk="1" hangingPunct="1">
              <a:buFontTx/>
              <a:buChar char="-"/>
            </a:pPr>
            <a:r>
              <a:rPr lang="it-IT" sz="1600">
                <a:solidFill>
                  <a:srgbClr val="17375E"/>
                </a:solidFill>
              </a:rPr>
              <a:t>Fibrosi</a:t>
            </a:r>
          </a:p>
          <a:p>
            <a:pPr eaLnBrk="1" hangingPunct="1">
              <a:buFontTx/>
              <a:buChar char="-"/>
            </a:pPr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N.B. studio con videocapsula del 2005: 71% pz che assumevano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       cronicamente FANS presentava danno digiuno-ileale cronico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8604B0A-8874-F74F-A034-81AC9AD547F0}"/>
              </a:ext>
            </a:extLst>
          </p:cNvPr>
          <p:cNvSpPr txBox="1"/>
          <p:nvPr/>
        </p:nvSpPr>
        <p:spPr>
          <a:xfrm>
            <a:off x="6364288" y="6596063"/>
            <a:ext cx="2786062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Clin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Gastroenterol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Hepatol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. DY Graham,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>
            <a:extLst>
              <a:ext uri="{FF2B5EF4-FFF2-40B4-BE49-F238E27FC236}">
                <a16:creationId xmlns:a16="http://schemas.microsoft.com/office/drawing/2014/main" xmlns="" id="{1C8BC19A-0CEF-A948-B010-AAAB6CE827EF}"/>
              </a:ext>
            </a:extLst>
          </p:cNvPr>
          <p:cNvCxnSpPr/>
          <p:nvPr/>
        </p:nvCxnSpPr>
        <p:spPr>
          <a:xfrm>
            <a:off x="1447800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45B3FA1F-D444-8942-8299-5279B5F3A388}"/>
              </a:ext>
            </a:extLst>
          </p:cNvPr>
          <p:cNvSpPr/>
          <p:nvPr/>
        </p:nvSpPr>
        <p:spPr>
          <a:xfrm>
            <a:off x="20638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Ipotesi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E0FC3A1D-65F5-C141-A0ED-5800EB75EF11}"/>
              </a:ext>
            </a:extLst>
          </p:cNvPr>
          <p:cNvSpPr txBox="1"/>
          <p:nvPr/>
        </p:nvSpPr>
        <p:spPr>
          <a:xfrm>
            <a:off x="1676400" y="1274763"/>
            <a:ext cx="64976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Enterite ulcerosa stenosante multifocale criptogenetica </a:t>
            </a:r>
          </a:p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                                (CMUSE)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6CC0074-07A0-A140-A0E9-66ABCCD68EFE}"/>
              </a:ext>
            </a:extLst>
          </p:cNvPr>
          <p:cNvSpPr txBox="1"/>
          <p:nvPr/>
        </p:nvSpPr>
        <p:spPr>
          <a:xfrm>
            <a:off x="922338" y="1976438"/>
            <a:ext cx="7251700" cy="3540125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it-IT" sz="1600">
                <a:solidFill>
                  <a:srgbClr val="17375E"/>
                </a:solidFill>
              </a:rPr>
              <a:t>Entità rara che interessa esclusivamente il digiuno e l’ileo (no stomaco/ colon)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 </a:t>
            </a: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Clinica: dolore addominale, calo ponderale, episodi occlusivi ricorrenti che rispondono a steroidi. no manifestazioni extra-intestinali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Laboratorio: no incremento indici di flogosi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Interessa mucosa, talvolta la sottomucosa, danno no transmurale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E.I. infiltrato infiammatorio aspecifico (no granulomi)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Patogenesi sconosciuta</a:t>
            </a:r>
          </a:p>
          <a:p>
            <a:pPr eaLnBrk="1" hangingPunct="1"/>
            <a:endParaRPr lang="it-IT" sz="1600">
              <a:solidFill>
                <a:srgbClr val="17375E"/>
              </a:solidFill>
            </a:endParaRPr>
          </a:p>
          <a:p>
            <a:pPr eaLnBrk="1" hangingPunct="1"/>
            <a:r>
              <a:rPr lang="it-IT" sz="1600">
                <a:solidFill>
                  <a:srgbClr val="17375E"/>
                </a:solidFill>
              </a:rPr>
              <a:t>Diagnosi di esclusione (resezione chirurgica, enteroscopia)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604" t="19591" r="37781" b="41992"/>
          <a:stretch>
            <a:fillRect/>
          </a:stretch>
        </p:blipFill>
        <p:spPr>
          <a:xfrm>
            <a:off x="6477000" y="5783263"/>
            <a:ext cx="2667000" cy="1074737"/>
          </a:xfrm>
          <a:ln>
            <a:solidFill>
              <a:srgbClr val="17375E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3132F907-97DA-A449-9629-9765F94B132A}"/>
              </a:ext>
            </a:extLst>
          </p:cNvPr>
          <p:cNvCxnSpPr/>
          <p:nvPr/>
        </p:nvCxnSpPr>
        <p:spPr>
          <a:xfrm>
            <a:off x="1600200" y="10668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47954FB7-23A4-164F-B022-3F2AB3D29C4A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Dicembre 2017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FE6C040D-5964-9B47-9909-9B5F45DCD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413" y="1071563"/>
            <a:ext cx="8283575" cy="5324475"/>
          </a:xfrm>
          <a:prstGeom prst="rect">
            <a:avLst/>
          </a:prstGeom>
          <a:solidFill>
            <a:srgbClr val="FFFF99"/>
          </a:solidFill>
          <a:ln>
            <a:solidFill>
              <a:schemeClr val="tx2"/>
            </a:solidFill>
          </a:ln>
          <a:ex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it-IT" altLang="it-IT" sz="1600" b="1" u="sng">
                <a:solidFill>
                  <a:srgbClr val="17375E"/>
                </a:solidFill>
              </a:rPr>
              <a:t>Donna, 76 aa</a:t>
            </a:r>
          </a:p>
          <a:p>
            <a:pPr eaLnBrk="1" hangingPunct="1">
              <a:buFont typeface="Arial" charset="0"/>
              <a:buNone/>
            </a:pPr>
            <a:r>
              <a:rPr lang="it-IT" altLang="it-IT" b="1" u="sng">
                <a:solidFill>
                  <a:srgbClr val="17375E"/>
                </a:solidFill>
                <a:cs typeface="Arial" charset="0"/>
              </a:rPr>
              <a:t>motivo del ricovero in elezione</a:t>
            </a:r>
            <a:r>
              <a:rPr lang="it-IT" altLang="it-IT">
                <a:solidFill>
                  <a:srgbClr val="17375E"/>
                </a:solidFill>
                <a:latin typeface="Arial Rounded MT Bold" pitchFamily="34" charset="0"/>
              </a:rPr>
              <a:t>:</a:t>
            </a:r>
          </a:p>
          <a:p>
            <a:pPr eaLnBrk="1" hangingPunct="1">
              <a:buFont typeface="Arial" charset="0"/>
              <a:buChar char="•"/>
            </a:pPr>
            <a:r>
              <a:rPr lang="it-IT" altLang="it-IT" sz="1600">
                <a:solidFill>
                  <a:srgbClr val="17375E"/>
                </a:solidFill>
                <a:latin typeface="Arial Rounded MT Bold" pitchFamily="34" charset="0"/>
              </a:rPr>
              <a:t> </a:t>
            </a:r>
            <a:r>
              <a:rPr lang="it-IT" altLang="it-IT" sz="1600">
                <a:solidFill>
                  <a:srgbClr val="17375E"/>
                </a:solidFill>
              </a:rPr>
              <a:t>a</a:t>
            </a:r>
            <a:r>
              <a:rPr lang="it-IT" sz="1600">
                <a:solidFill>
                  <a:srgbClr val="17375E"/>
                </a:solidFill>
              </a:rPr>
              <a:t>nemia microcitica cronica (Hb 8.3, MCV 71fl, analisi visita ambulatoriale)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 calo ponderale 15 kg in 2 anni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 astenia e inappetenza </a:t>
            </a:r>
          </a:p>
          <a:p>
            <a:pPr eaLnBrk="1" hangingPunct="1">
              <a:buFont typeface="Arial" charset="0"/>
              <a:buChar char="•"/>
            </a:pPr>
            <a:r>
              <a:rPr lang="it-IT" sz="1600">
                <a:solidFill>
                  <a:srgbClr val="17375E"/>
                </a:solidFill>
              </a:rPr>
              <a:t> no sintomi GI</a:t>
            </a:r>
          </a:p>
          <a:p>
            <a:pPr eaLnBrk="1" hangingPunct="1">
              <a:buFont typeface="Arial" charset="0"/>
              <a:buChar char="•"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b="1" u="sng">
                <a:solidFill>
                  <a:srgbClr val="17375E"/>
                </a:solidFill>
              </a:rPr>
              <a:t>anamnesi patologica remota</a:t>
            </a:r>
            <a:r>
              <a:rPr lang="it-IT" altLang="it-IT" b="1">
                <a:solidFill>
                  <a:srgbClr val="17375E"/>
                </a:solidFill>
              </a:rPr>
              <a:t>: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BPCO enfisematosa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No patologie infettive, </a:t>
            </a:r>
            <a:r>
              <a:rPr lang="it-IT" altLang="it-IT" sz="1600" b="1">
                <a:solidFill>
                  <a:srgbClr val="17375E"/>
                </a:solidFill>
              </a:rPr>
              <a:t>donatrice fino a 60aa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Epilessia post ictale (dal 2010), encefalopatia vascolare cronica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 b="1">
                <a:solidFill>
                  <a:srgbClr val="17375E"/>
                </a:solidFill>
              </a:rPr>
              <a:t>Osteoporosi</a:t>
            </a:r>
            <a:r>
              <a:rPr lang="it-IT" altLang="it-IT" sz="1600">
                <a:solidFill>
                  <a:srgbClr val="17375E"/>
                </a:solidFill>
              </a:rPr>
              <a:t> (DEXA 2004), fratture patologiche a livello vertebrale(cifosi dorsale) costale e fratture post-traumatiche (polso, tibia, mano)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 b="1">
                <a:solidFill>
                  <a:srgbClr val="17375E"/>
                </a:solidFill>
              </a:rPr>
              <a:t>Linfocitosi B monoclonale non in follow-up </a:t>
            </a:r>
            <a:r>
              <a:rPr lang="it-IT" altLang="it-IT" sz="1600">
                <a:solidFill>
                  <a:srgbClr val="17375E"/>
                </a:solidFill>
              </a:rPr>
              <a:t>(2015)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 b="1">
                <a:solidFill>
                  <a:srgbClr val="17375E"/>
                </a:solidFill>
              </a:rPr>
              <a:t>Riscontro di stenosi ileali sospette per IBD </a:t>
            </a:r>
            <a:r>
              <a:rPr lang="it-IT" altLang="it-IT" sz="1600">
                <a:solidFill>
                  <a:srgbClr val="17375E"/>
                </a:solidFill>
              </a:rPr>
              <a:t>(2015)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E39128E7-939F-DC49-BC7C-B5C70C2A98B2}"/>
              </a:ext>
            </a:extLst>
          </p:cNvPr>
          <p:cNvCxnSpPr/>
          <p:nvPr/>
        </p:nvCxnSpPr>
        <p:spPr>
          <a:xfrm>
            <a:off x="1600200" y="12954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C0A97C8-D5F8-ED4D-BEA3-89D91427620C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it-IT" sz="3200" b="1">
                <a:solidFill>
                  <a:srgbClr val="17375E"/>
                </a:solidFill>
                <a:latin typeface="Arial Rounded MT Bold" pitchFamily="34" charset="0"/>
              </a:rPr>
              <a:t>    … se fosse semplicemente Crohn…</a:t>
            </a:r>
          </a:p>
        </p:txBody>
      </p:sp>
      <p:sp>
        <p:nvSpPr>
          <p:cNvPr id="21509" name="CasellaDiTesto 3">
            <a:extLst>
              <a:ext uri="{FF2B5EF4-FFF2-40B4-BE49-F238E27FC236}">
                <a16:creationId xmlns:a16="http://schemas.microsoft.com/office/drawing/2014/main" xmlns="" id="{266ECEC9-3AFB-004A-BDBF-54D8D83BE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5188" y="1804988"/>
            <a:ext cx="29956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Clinica?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Indici di flogosi? 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Aspetto endoscopico?</a:t>
            </a:r>
          </a:p>
          <a:p>
            <a:pPr eaLnBrk="1" hangingPunct="1">
              <a:defRPr/>
            </a:pPr>
            <a:r>
              <a:rPr lang="it-IT" altLang="it-IT" dirty="0" err="1">
                <a:solidFill>
                  <a:schemeClr val="tx2">
                    <a:lumMod val="75000"/>
                  </a:schemeClr>
                </a:solidFill>
              </a:rPr>
              <a:t>E.Istologico</a:t>
            </a: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 eaLnBrk="1" hangingPunct="1">
              <a:defRPr/>
            </a:pPr>
            <a:r>
              <a:rPr lang="it-IT" altLang="it-IT" dirty="0">
                <a:solidFill>
                  <a:schemeClr val="tx2">
                    <a:lumMod val="75000"/>
                  </a:schemeClr>
                </a:solidFill>
              </a:rPr>
              <a:t>Estensione malattia?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5019FF4-BE94-4D41-98A7-27024D3DD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400"/>
            <a:ext cx="2936875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8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Calprotectina</a:t>
            </a:r>
            <a:r>
              <a:rPr lang="it-IT" altLang="it-IT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fecale:131 </a:t>
            </a:r>
            <a:r>
              <a:rPr lang="it-IT" altLang="it-IT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ug</a:t>
            </a:r>
            <a:r>
              <a:rPr lang="it-IT" alt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/g </a:t>
            </a:r>
            <a:r>
              <a:rPr lang="it-IT" altLang="it-IT" sz="18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(v.n. 50-100)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/>
          <a:srcRect l="39139" t="42519" r="31366" b="35510"/>
          <a:stretch>
            <a:fillRect/>
          </a:stretch>
        </p:blipFill>
        <p:spPr bwMode="auto">
          <a:xfrm>
            <a:off x="2038350" y="4079875"/>
            <a:ext cx="5630863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96026C6-D98C-2449-8EDC-5651EB9E7837}"/>
              </a:ext>
            </a:extLst>
          </p:cNvPr>
          <p:cNvSpPr txBox="1"/>
          <p:nvPr/>
        </p:nvSpPr>
        <p:spPr>
          <a:xfrm>
            <a:off x="2662238" y="1492250"/>
            <a:ext cx="44799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Come considerare l’attività di malattia?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EB91C883-8EBA-4B43-AEB7-664574EE72DA}"/>
              </a:ext>
            </a:extLst>
          </p:cNvPr>
          <p:cNvSpPr txBox="1"/>
          <p:nvPr/>
        </p:nvSpPr>
        <p:spPr>
          <a:xfrm>
            <a:off x="3543300" y="3549650"/>
            <a:ext cx="2209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Terapia adeguata?</a:t>
            </a:r>
          </a:p>
        </p:txBody>
      </p:sp>
      <p:pic>
        <p:nvPicPr>
          <p:cNvPr id="50184" name="Picture 13" descr="https://thumbs.dreamstime.com/z/medico-caucasico-di-pensiero-con-i-punti-interrogativi-96652670.jpg"/>
          <p:cNvPicPr>
            <a:picLocks noChangeAspect="1" noChangeArrowheads="1"/>
          </p:cNvPicPr>
          <p:nvPr/>
        </p:nvPicPr>
        <p:blipFill>
          <a:blip r:embed="rId4" cstate="print"/>
          <a:srcRect r="15038" b="3552"/>
          <a:stretch>
            <a:fillRect/>
          </a:stretch>
        </p:blipFill>
        <p:spPr bwMode="auto">
          <a:xfrm>
            <a:off x="339725" y="4130675"/>
            <a:ext cx="1598613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3" descr="https://thumbs.dreamstime.com/z/medico-caucasico-di-pensiero-con-i-punti-interrogativi-96652670.jpg"/>
          <p:cNvPicPr>
            <a:picLocks noChangeAspect="1" noChangeArrowheads="1"/>
          </p:cNvPicPr>
          <p:nvPr/>
        </p:nvPicPr>
        <p:blipFill>
          <a:blip r:embed="rId5" cstate="print"/>
          <a:srcRect r="15038" b="3552"/>
          <a:stretch>
            <a:fillRect/>
          </a:stretch>
        </p:blipFill>
        <p:spPr bwMode="auto">
          <a:xfrm>
            <a:off x="7608888" y="4267200"/>
            <a:ext cx="15081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4" grpId="0" animBg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BD35D606-6FD0-C447-8719-68656CC40828}"/>
              </a:ext>
            </a:extLst>
          </p:cNvPr>
          <p:cNvCxnSpPr/>
          <p:nvPr/>
        </p:nvCxnSpPr>
        <p:spPr>
          <a:xfrm>
            <a:off x="1562100" y="12954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C10BF82D-EA8C-E048-9CAD-1A401C1A71BA}"/>
              </a:ext>
            </a:extLst>
          </p:cNvPr>
          <p:cNvSpPr/>
          <p:nvPr/>
        </p:nvSpPr>
        <p:spPr>
          <a:xfrm>
            <a:off x="3048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Dicembre 2017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EA2BD1CB-FB11-2A48-BB32-BF06C857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305800" cy="5016500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/>
          <a:p>
            <a:pPr marL="742950" lvl="1" indent="-285750"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     Anamnesi patologica familiare: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No familiarità per patologie rilevanti (fratello deceduto per patologia ematologica ndd) 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      Anamnesi fisiologica: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 u="sng">
                <a:solidFill>
                  <a:srgbClr val="17375E"/>
                </a:solidFill>
              </a:rPr>
              <a:t>Peso 35 kg</a:t>
            </a:r>
            <a:r>
              <a:rPr lang="it-IT" altLang="it-IT" sz="1600">
                <a:solidFill>
                  <a:srgbClr val="17375E"/>
                </a:solidFill>
              </a:rPr>
              <a:t>, altezza 1,45  </a:t>
            </a:r>
            <a:r>
              <a:rPr lang="it-IT" altLang="it-IT" sz="1600" b="1" u="sng">
                <a:solidFill>
                  <a:srgbClr val="17375E"/>
                </a:solidFill>
              </a:rPr>
              <a:t>BMI 16,6</a:t>
            </a:r>
          </a:p>
          <a:p>
            <a:pPr eaLnBrk="1" hangingPunct="1">
              <a:buFont typeface="Arial" charset="0"/>
              <a:buNone/>
            </a:pPr>
            <a:endParaRPr lang="it-IT" altLang="it-IT" sz="1600" b="1" u="sng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sviluppo regolare, menarca a 15 aa, menopausa fisiologica a 52 aa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dieta normovariata, ridotto introito per inappetenza da circa 2aa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fumo 15 sig/die per 40aa cessato da circa 2-3 aa/ no alcol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</a:rPr>
              <a:t>No alterazioni alvo: 1 ev di feci Bristol 3/die</a:t>
            </a:r>
          </a:p>
          <a:p>
            <a:pPr eaLnBrk="1" hangingPunct="1">
              <a:buFont typeface="Wingdings" pitchFamily="2" charset="2"/>
              <a:buChar char="ü"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     Terapia domiciliare: </a:t>
            </a:r>
          </a:p>
          <a:p>
            <a:pPr eaLnBrk="1" hangingPunct="1">
              <a:buFont typeface="Arial" charset="0"/>
              <a:buNone/>
            </a:pPr>
            <a:endParaRPr lang="it-IT" altLang="it-IT" sz="1600" b="1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     Tolep 300 mg ½ cpx2, Depalgos 1 cpx2, Mesalazina 400mg 1 cp x2, Pantorc 40 mg,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     cardio ASA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6373AD31-4A2C-9842-B412-72D4303AB34A}"/>
              </a:ext>
            </a:extLst>
          </p:cNvPr>
          <p:cNvCxnSpPr/>
          <p:nvPr/>
        </p:nvCxnSpPr>
        <p:spPr>
          <a:xfrm>
            <a:off x="1333500" y="1154113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AB64202F-6B75-4044-B5D5-A16DCE693C19}"/>
              </a:ext>
            </a:extLst>
          </p:cNvPr>
          <p:cNvSpPr/>
          <p:nvPr/>
        </p:nvSpPr>
        <p:spPr>
          <a:xfrm>
            <a:off x="-195263" y="228600"/>
            <a:ext cx="81534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Maggio 2015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7781AAFE-B8DB-2A43-BB7E-CEAF08ADD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1371600"/>
            <a:ext cx="8599487" cy="5262563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/>
          <a:p>
            <a:pPr marL="285750" indent="-285750" eaLnBrk="1" hangingPunct="1">
              <a:buFont typeface="Wingdings" pitchFamily="2" charset="2"/>
              <a:buChar char="ü"/>
            </a:pPr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Donna, 73 aa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Motivo ricovero B.O: 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stato confusionale, rallentamento eloquio, difficoltà alla deambulazione, brivido e difficoltà respiratoria</a:t>
            </a:r>
          </a:p>
          <a:p>
            <a:pPr marL="285750" indent="-285750" eaLnBrk="1" hangingPunct="1">
              <a:buFont typeface="Arial" charset="0"/>
              <a:buNone/>
            </a:pPr>
            <a:endParaRPr lang="it-IT" altLang="it-IT" sz="1600" u="sng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E.O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turgore giugulari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edemi declivi improntabili bilaterali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addome negativo, feci normocromiche e normoformate 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costituzione normotipo, sottocute normorappresentato 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(peso 48 Kg)</a:t>
            </a:r>
          </a:p>
          <a:p>
            <a:pPr marL="285750" indent="-285750" eaLnBrk="1" hangingPunct="1">
              <a:buFont typeface="Arial" charset="0"/>
              <a:buChar char="•"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crepitii basali a sn</a:t>
            </a:r>
          </a:p>
          <a:p>
            <a:pPr marL="742950" lvl="1" indent="-285750"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Esami ematochimici</a:t>
            </a: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: 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anemia microcitica sideropenica, leucocitosi neutrofila e rialzo PCR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/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/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/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/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/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it-IT" altLang="it-IT" sz="1600" b="1" u="sng">
                <a:solidFill>
                  <a:srgbClr val="17375E"/>
                </a:solidFill>
                <a:cs typeface="Arial" charset="0"/>
              </a:rPr>
              <a:t>terapia domiciliare: </a:t>
            </a: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CardioASA 100 mg, tolep 300mg, pregressa assunzione 2009-2011 di Imodium 1 cp /die per diarrea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C464B863-4FEC-B643-86F1-43E186784E2A}"/>
              </a:ext>
            </a:extLst>
          </p:cNvPr>
          <p:cNvGraphicFramePr>
            <a:graphicFrameLocks noGrp="1"/>
          </p:cNvGraphicFramePr>
          <p:nvPr/>
        </p:nvGraphicFramePr>
        <p:xfrm>
          <a:off x="7315200" y="4876800"/>
          <a:ext cx="1676400" cy="1011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28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0142">
                <a:tc>
                  <a:txBody>
                    <a:bodyPr/>
                    <a:lstStyle/>
                    <a:p>
                      <a:r>
                        <a:rPr lang="it-IT" sz="1200" dirty="0"/>
                        <a:t>albumina</a:t>
                      </a:r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Vit</a:t>
                      </a:r>
                      <a:r>
                        <a:rPr lang="it-IT" sz="1200" dirty="0"/>
                        <a:t> B12</a:t>
                      </a:r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it-IT" sz="1200" dirty="0" err="1"/>
                        <a:t>Ac</a:t>
                      </a:r>
                      <a:r>
                        <a:rPr lang="it-IT" sz="1200" dirty="0"/>
                        <a:t>. Folico</a:t>
                      </a:r>
                    </a:p>
                  </a:txBody>
                  <a:tcPr marT="45752" marB="45752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096">
                <a:tc>
                  <a:txBody>
                    <a:bodyPr/>
                    <a:lstStyle/>
                    <a:p>
                      <a:r>
                        <a:rPr lang="it-IT" sz="1400" u="sng" dirty="0"/>
                        <a:t>2,5</a:t>
                      </a:r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it-IT" sz="1400" u="sng" dirty="0"/>
                        <a:t>193</a:t>
                      </a:r>
                    </a:p>
                  </a:txBody>
                  <a:tcPr marT="45752" marB="45752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7,1</a:t>
                      </a:r>
                    </a:p>
                  </a:txBody>
                  <a:tcPr marT="45752" marB="45752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Tabella 7"/>
          <p:cNvGraphicFramePr>
            <a:graphicFrameLocks noGrp="1"/>
          </p:cNvGraphicFramePr>
          <p:nvPr/>
        </p:nvGraphicFramePr>
        <p:xfrm>
          <a:off x="152400" y="4495800"/>
          <a:ext cx="7046913" cy="1387476"/>
        </p:xfrm>
        <a:graphic>
          <a:graphicData uri="http://schemas.openxmlformats.org/drawingml/2006/table">
            <a:tbl>
              <a:tblPr/>
              <a:tblGrid>
                <a:gridCol w="827088"/>
                <a:gridCol w="609600"/>
                <a:gridCol w="573087"/>
                <a:gridCol w="636588"/>
                <a:gridCol w="706437"/>
                <a:gridCol w="827088"/>
                <a:gridCol w="911225"/>
                <a:gridCol w="841375"/>
                <a:gridCol w="533400"/>
                <a:gridCol w="581025"/>
              </a:tblGrid>
              <a:tr h="868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G.R.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(10.e6/ul)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(g/dl)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MCV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(fl)</a:t>
                      </a: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(%)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G.B. (/ul)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PLT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(10°3/ul)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Ferritina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(11-336)</a:t>
                      </a:r>
                    </a:p>
                  </a:txBody>
                  <a:tcPr marL="91436" marR="91436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sideremia</a:t>
                      </a: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INR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PCR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(mg/dl)</a:t>
                      </a:r>
                      <a:endParaRPr kumimoji="0" lang="it-IT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4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8,4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67</a:t>
                      </a: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27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18.800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360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1436" marR="91436"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1,1</a:t>
                      </a: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  <a:endParaRPr kumimoji="0" lang="it-IT" sz="1400" b="0" i="0" u="sng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91439" marR="91439" marT="45795" marB="4579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D9685F35-654E-7A47-985B-7A02BFC0867B}"/>
              </a:ext>
            </a:extLst>
          </p:cNvPr>
          <p:cNvCxnSpPr/>
          <p:nvPr/>
        </p:nvCxnSpPr>
        <p:spPr>
          <a:xfrm>
            <a:off x="1570038" y="10668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6AEE559A-05E2-D346-B9A9-A2C2A544B2C0}"/>
              </a:ext>
            </a:extLst>
          </p:cNvPr>
          <p:cNvSpPr/>
          <p:nvPr/>
        </p:nvSpPr>
        <p:spPr>
          <a:xfrm>
            <a:off x="342900" y="2286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Maggio 2015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144FBC28-13F0-B74A-B7B1-EACC42BD4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1492250"/>
            <a:ext cx="8747125" cy="4554538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Neuro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: stato confusionale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TC encefalo: negativa per eventi acuti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EEG:</a:t>
            </a: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 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alterazioni elettriche di grado modesto aspecifiche e più raramente epilettiformi in sede fronto-temporale bilaterale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 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-</a:t>
            </a: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 Rialzo indici di flogosi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: polmonite- tp antibiotica- normalizzazione G.B./PCR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- </a:t>
            </a: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Edemi declivi e turgore giugulari</a:t>
            </a: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Ecocolordoppler: pervietà sistema venoso sup. e profondo assenza di TV, linfedema declive bilaterale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Ecocardio: no versamento pericardico, rigurgito tricuspide moderato-severo</a:t>
            </a:r>
          </a:p>
          <a:p>
            <a:pPr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>
                <a:solidFill>
                  <a:srgbClr val="17375E"/>
                </a:solidFill>
                <a:cs typeface="Arial" charset="0"/>
              </a:rPr>
              <a:t>-</a:t>
            </a:r>
            <a:r>
              <a:rPr lang="it-IT" altLang="it-IT" b="1">
                <a:solidFill>
                  <a:srgbClr val="F57913"/>
                </a:solidFill>
                <a:cs typeface="Arial" charset="0"/>
              </a:rPr>
              <a:t>Anemia microcitica sideropenica: </a:t>
            </a:r>
          </a:p>
          <a:p>
            <a:pPr eaLnBrk="1" hangingPunct="1">
              <a:buFont typeface="Arial" charset="0"/>
              <a:buNone/>
            </a:pPr>
            <a:endParaRPr lang="it-IT" altLang="it-IT" sz="1600" b="1">
              <a:solidFill>
                <a:srgbClr val="F57913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EGDS con biopsie: </a:t>
            </a:r>
            <a:r>
              <a:rPr lang="it-IT" altLang="it-IT" sz="1600">
                <a:solidFill>
                  <a:srgbClr val="17375E"/>
                </a:solidFill>
                <a:cs typeface="Arial" charset="0"/>
              </a:rPr>
              <a:t>gastrite cronica attiva (e.i. antro/corpo-fondo: infiltrato lieve, attività lieve, atrofia assente, metaplasia assente, Hp -), duodenite con focali microerosioni</a:t>
            </a:r>
          </a:p>
          <a:p>
            <a:pPr eaLnBrk="1" hangingPunct="1">
              <a:buFont typeface="Arial" charset="0"/>
              <a:buNone/>
            </a:pPr>
            <a:endParaRPr lang="it-IT" altLang="it-IT" sz="1600" b="1" u="sng">
              <a:solidFill>
                <a:srgbClr val="17375E"/>
              </a:solidFill>
              <a:cs typeface="Arial" charset="0"/>
            </a:endParaRPr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xmlns="" id="{5AB2B65A-C83E-8D4C-A52C-01EFE19529DD}"/>
              </a:ext>
            </a:extLst>
          </p:cNvPr>
          <p:cNvSpPr/>
          <p:nvPr/>
        </p:nvSpPr>
        <p:spPr>
          <a:xfrm>
            <a:off x="4191000" y="5803900"/>
            <a:ext cx="457200" cy="425450"/>
          </a:xfrm>
          <a:prstGeom prst="downArrow">
            <a:avLst/>
          </a:prstGeom>
          <a:solidFill>
            <a:srgbClr val="FF33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it-IT">
              <a:solidFill>
                <a:srgbClr val="F57913"/>
              </a:solidFill>
              <a:ea typeface="ＭＳ Ｐゴシック" pitchFamily="34" charset="-128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7CF8317-1DD9-F342-826D-61744888C2DA}"/>
              </a:ext>
            </a:extLst>
          </p:cNvPr>
          <p:cNvSpPr txBox="1"/>
          <p:nvPr/>
        </p:nvSpPr>
        <p:spPr>
          <a:xfrm>
            <a:off x="1219200" y="6324600"/>
            <a:ext cx="5416550" cy="3698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Episodio di vomito alimentare e dolore addominale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B0B689A9-B4FF-7A4C-A069-221F1BBED540}"/>
              </a:ext>
            </a:extLst>
          </p:cNvPr>
          <p:cNvCxnSpPr/>
          <p:nvPr/>
        </p:nvCxnSpPr>
        <p:spPr>
          <a:xfrm>
            <a:off x="1565275" y="10668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0E02B61F-EFE3-B24D-A77E-30331946D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62150"/>
            <a:ext cx="4713288" cy="3848100"/>
          </a:xfrm>
          <a:prstGeom prst="rect">
            <a:avLst/>
          </a:prstGeom>
          <a:solidFill>
            <a:srgbClr val="FFFF99"/>
          </a:solidFill>
          <a:ln>
            <a:solidFill>
              <a:srgbClr val="FFCD2D"/>
            </a:solidFill>
          </a:ln>
          <a:extLst/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it-IT" altLang="it-IT" u="sng">
                <a:solidFill>
                  <a:srgbClr val="17375E"/>
                </a:solidFill>
                <a:latin typeface="Arial Rounded MT Bold" pitchFamily="34" charset="0"/>
              </a:rPr>
              <a:t> TC Addome  con mdc: </a:t>
            </a:r>
          </a:p>
          <a:p>
            <a:pPr algn="ctr" eaLnBrk="1" hangingPunct="1">
              <a:buFont typeface="Arial" charset="0"/>
              <a:buNone/>
            </a:pPr>
            <a:endParaRPr lang="it-IT" altLang="it-IT" u="sng">
              <a:solidFill>
                <a:srgbClr val="17375E"/>
              </a:solidFill>
              <a:latin typeface="Arial Rounded MT Bold" pitchFamily="34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it-IT" sz="1600">
                <a:solidFill>
                  <a:srgbClr val="17375E"/>
                </a:solidFill>
                <a:cs typeface="Arial" charset="0"/>
              </a:rPr>
              <a:t>….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in sede ileale 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si osservano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multipli ispessimenti segmentari con impregnazione stratificata della parete viscerale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, estesi longitudinalmente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per circa 3-5 cm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, associati a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stenosi endoluminale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. Alcuni associati a discreta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sovradistensione a monte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 con calibro massimo di circa 5 cm. Concomita iperdensità in rapporto ad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ipertrofia del grasso mesenteriale 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corrispondente nel cui contesto si osservano </a:t>
            </a:r>
            <a:r>
              <a:rPr lang="it-IT" sz="1600" b="1">
                <a:solidFill>
                  <a:srgbClr val="17375E"/>
                </a:solidFill>
                <a:cs typeface="Arial" charset="0"/>
              </a:rPr>
              <a:t>multiple tumefazioni linfonodali</a:t>
            </a:r>
            <a:r>
              <a:rPr lang="it-IT" sz="1600">
                <a:solidFill>
                  <a:srgbClr val="17375E"/>
                </a:solidFill>
                <a:cs typeface="Arial" charset="0"/>
              </a:rPr>
              <a:t> di verosimile significato reattivo-flogistico con asse corto massimo di circa 8 mm. </a:t>
            </a:r>
          </a:p>
          <a:p>
            <a:pPr algn="ctr" eaLnBrk="1" hangingPunct="1">
              <a:buFont typeface="Arial" charset="0"/>
              <a:buNone/>
            </a:pPr>
            <a:r>
              <a:rPr lang="it-IT" altLang="it-IT" sz="1600" u="sng">
                <a:solidFill>
                  <a:srgbClr val="17375E"/>
                </a:solidFill>
                <a:cs typeface="Arial" charset="0"/>
              </a:rPr>
              <a:t>   </a:t>
            </a:r>
            <a:endParaRPr lang="it-IT" altLang="it-IT" sz="1600" u="sng">
              <a:solidFill>
                <a:srgbClr val="17375E"/>
              </a:solidFill>
            </a:endParaRPr>
          </a:p>
        </p:txBody>
      </p:sp>
      <p:pic>
        <p:nvPicPr>
          <p:cNvPr id="23555" name="Immagine 6"/>
          <p:cNvPicPr>
            <a:picLocks noChangeAspect="1" noChangeArrowheads="1"/>
          </p:cNvPicPr>
          <p:nvPr/>
        </p:nvPicPr>
        <p:blipFill>
          <a:blip r:embed="rId3" cstate="print"/>
          <a:srcRect l="15086" t="14178" r="1866"/>
          <a:stretch>
            <a:fillRect/>
          </a:stretch>
        </p:blipFill>
        <p:spPr bwMode="auto">
          <a:xfrm>
            <a:off x="5410200" y="4191000"/>
            <a:ext cx="3581400" cy="2547938"/>
          </a:xfrm>
          <a:prstGeom prst="rect">
            <a:avLst/>
          </a:prstGeom>
          <a:noFill/>
          <a:ln w="38100">
            <a:solidFill>
              <a:srgbClr val="FFCD2D"/>
            </a:solidFill>
            <a:miter lim="800000"/>
            <a:headEnd/>
            <a:tailEnd/>
          </a:ln>
        </p:spPr>
      </p:pic>
      <p:pic>
        <p:nvPicPr>
          <p:cNvPr id="23556" name="Immagine 7"/>
          <p:cNvPicPr>
            <a:picLocks noChangeAspect="1" noChangeArrowheads="1"/>
          </p:cNvPicPr>
          <p:nvPr/>
        </p:nvPicPr>
        <p:blipFill>
          <a:blip r:embed="rId4" cstate="print"/>
          <a:srcRect l="14619" t="14178"/>
          <a:stretch>
            <a:fillRect/>
          </a:stretch>
        </p:blipFill>
        <p:spPr bwMode="auto">
          <a:xfrm>
            <a:off x="5410200" y="1506538"/>
            <a:ext cx="3581400" cy="2379662"/>
          </a:xfrm>
          <a:prstGeom prst="rect">
            <a:avLst/>
          </a:prstGeom>
          <a:noFill/>
          <a:ln w="38100">
            <a:solidFill>
              <a:srgbClr val="FFCD2D"/>
            </a:solidFill>
            <a:miter lim="800000"/>
            <a:headEnd/>
            <a:tailEnd/>
          </a:ln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5545EF8C-B619-1940-9275-BD8C14EC6328}"/>
              </a:ext>
            </a:extLst>
          </p:cNvPr>
          <p:cNvSpPr/>
          <p:nvPr/>
        </p:nvSpPr>
        <p:spPr>
          <a:xfrm>
            <a:off x="-195263" y="228600"/>
            <a:ext cx="81534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 Maggio 2015</a:t>
            </a:r>
          </a:p>
        </p:txBody>
      </p:sp>
      <p:sp>
        <p:nvSpPr>
          <p:cNvPr id="7176" name="Rettangolo 4">
            <a:extLst>
              <a:ext uri="{FF2B5EF4-FFF2-40B4-BE49-F238E27FC236}">
                <a16:creationId xmlns:a16="http://schemas.microsoft.com/office/drawing/2014/main" xmlns="" id="{5FD4C22B-4C41-F24D-A2C8-272F966D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13" y="6180138"/>
            <a:ext cx="3494087" cy="36988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altLang="it-IT" b="1">
                <a:solidFill>
                  <a:srgbClr val="17375E"/>
                </a:solidFill>
              </a:rPr>
              <a:t> quadro suggestivo per IBD</a:t>
            </a:r>
            <a:endParaRPr lang="it-IT" altLang="it-IT"/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xmlns="" id="{FAA93B3F-D398-CC41-B7D0-43FB444AED15}"/>
              </a:ext>
            </a:extLst>
          </p:cNvPr>
          <p:cNvSpPr/>
          <p:nvPr/>
        </p:nvSpPr>
        <p:spPr>
          <a:xfrm>
            <a:off x="6858000" y="2819400"/>
            <a:ext cx="533400" cy="533400"/>
          </a:xfrm>
          <a:prstGeom prst="ellipse">
            <a:avLst/>
          </a:prstGeom>
          <a:noFill/>
          <a:ln>
            <a:solidFill>
              <a:srgbClr val="F57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it-IT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582D91DF-35B7-384F-A481-06D374A26222}"/>
              </a:ext>
            </a:extLst>
          </p:cNvPr>
          <p:cNvCxnSpPr/>
          <p:nvPr/>
        </p:nvCxnSpPr>
        <p:spPr>
          <a:xfrm>
            <a:off x="1409700" y="10668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E7F1E82C-02D8-F742-A12A-BC88FB393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1477963"/>
            <a:ext cx="4570412" cy="2832100"/>
          </a:xfrm>
          <a:prstGeom prst="rect">
            <a:avLst/>
          </a:prstGeom>
          <a:solidFill>
            <a:srgbClr val="FFFF99"/>
          </a:solidFill>
          <a:ln>
            <a:solidFill>
              <a:srgbClr val="FFCD2D"/>
            </a:solidFill>
          </a:ln>
          <a:ex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endParaRPr lang="it-IT" altLang="it-IT" b="1" u="sng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 b="1" u="sng">
                <a:solidFill>
                  <a:srgbClr val="17375E"/>
                </a:solidFill>
              </a:rPr>
              <a:t>RSCS con ileoscopia:</a:t>
            </a:r>
            <a:r>
              <a:rPr lang="it-IT" altLang="it-IT" sz="1600" b="1">
                <a:solidFill>
                  <a:srgbClr val="17375E"/>
                </a:solidFill>
              </a:rPr>
              <a:t>…</a:t>
            </a:r>
            <a:r>
              <a:rPr lang="it-IT" altLang="it-IT" sz="1600">
                <a:solidFill>
                  <a:srgbClr val="17375E"/>
                </a:solidFill>
                <a:sym typeface="Wingdings" pitchFamily="2" charset="2"/>
              </a:rPr>
              <a:t>a circa 12 cm dalla valvola ileo-ciecale </a:t>
            </a:r>
            <a:r>
              <a:rPr lang="it-IT" altLang="it-IT" sz="1600" b="1">
                <a:solidFill>
                  <a:srgbClr val="17375E"/>
                </a:solidFill>
                <a:sym typeface="Wingdings" pitchFamily="2" charset="2"/>
              </a:rPr>
              <a:t>substenosi ileale </a:t>
            </a:r>
            <a:r>
              <a:rPr lang="it-IT" altLang="it-IT" sz="1600">
                <a:solidFill>
                  <a:srgbClr val="17375E"/>
                </a:solidFill>
                <a:sym typeface="Wingdings" pitchFamily="2" charset="2"/>
              </a:rPr>
              <a:t>non valicabile con lesione ulcerata ricoperta da fibrina (biopsie ileo) </a:t>
            </a:r>
          </a:p>
          <a:p>
            <a:pPr eaLnBrk="1" hangingPunct="1">
              <a:buFont typeface="Wingdings" pitchFamily="2" charset="2"/>
              <a:buChar char="ü"/>
            </a:pPr>
            <a:endParaRPr lang="it-IT" altLang="it-IT" sz="1600">
              <a:solidFill>
                <a:srgbClr val="17375E"/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  <a:sym typeface="Wingdings" pitchFamily="2" charset="2"/>
              </a:rPr>
              <a:t>      </a:t>
            </a:r>
            <a:r>
              <a:rPr lang="it-IT" altLang="it-IT" sz="1600" b="1">
                <a:solidFill>
                  <a:srgbClr val="17375E"/>
                </a:solidFill>
                <a:sym typeface="Wingdings" pitchFamily="2" charset="2"/>
              </a:rPr>
              <a:t>e.i. ileo: </a:t>
            </a:r>
            <a:r>
              <a:rPr lang="it-IT" altLang="it-IT" sz="1600">
                <a:solidFill>
                  <a:srgbClr val="17375E"/>
                </a:solidFill>
              </a:rPr>
              <a:t>materiale necrotico essudatizio 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     con tessuto di granulazione. Frammenti di 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     mucosa  </a:t>
            </a:r>
            <a:r>
              <a:rPr lang="it-IT" altLang="it-IT" sz="1600" u="sng">
                <a:solidFill>
                  <a:srgbClr val="17375E"/>
                </a:solidFill>
              </a:rPr>
              <a:t>colica </a:t>
            </a:r>
            <a:r>
              <a:rPr lang="it-IT" altLang="it-IT" sz="1600">
                <a:solidFill>
                  <a:srgbClr val="17375E"/>
                </a:solidFill>
              </a:rPr>
              <a:t>sede di fibrosi della lamina</a:t>
            </a:r>
          </a:p>
          <a:p>
            <a:pPr eaLnBrk="1" hangingPunct="1">
              <a:buFont typeface="Arial" charset="0"/>
              <a:buNone/>
            </a:pPr>
            <a:r>
              <a:rPr lang="it-IT" altLang="it-IT" sz="1600">
                <a:solidFill>
                  <a:srgbClr val="17375E"/>
                </a:solidFill>
              </a:rPr>
              <a:t>     propria associata a rarefazione ghiandolare </a:t>
            </a:r>
            <a:endParaRPr lang="it-IT" altLang="it-IT" sz="1600" b="1" u="sng">
              <a:solidFill>
                <a:srgbClr val="17375E"/>
              </a:solidFill>
            </a:endParaRPr>
          </a:p>
          <a:p>
            <a:pPr eaLnBrk="1" hangingPunct="1">
              <a:buFont typeface="Arial" charset="0"/>
              <a:buNone/>
            </a:pPr>
            <a:endParaRPr lang="it-IT" altLang="it-IT" sz="1600" b="1" u="sng">
              <a:solidFill>
                <a:srgbClr val="17375E"/>
              </a:solidFill>
            </a:endParaRPr>
          </a:p>
        </p:txBody>
      </p:sp>
      <p:pic>
        <p:nvPicPr>
          <p:cNvPr id="25603" name="Immagine 5"/>
          <p:cNvPicPr>
            <a:picLocks noChangeAspect="1" noChangeArrowheads="1"/>
          </p:cNvPicPr>
          <p:nvPr/>
        </p:nvPicPr>
        <p:blipFill>
          <a:blip r:embed="rId3" cstate="print"/>
          <a:srcRect l="16243" t="34081" r="47589" b="18657"/>
          <a:stretch>
            <a:fillRect/>
          </a:stretch>
        </p:blipFill>
        <p:spPr bwMode="auto">
          <a:xfrm>
            <a:off x="4900613" y="1503363"/>
            <a:ext cx="4033837" cy="2792412"/>
          </a:xfrm>
          <a:prstGeom prst="rect">
            <a:avLst/>
          </a:prstGeom>
          <a:noFill/>
          <a:ln w="38100">
            <a:solidFill>
              <a:srgbClr val="FFCD2D"/>
            </a:solidFill>
            <a:miter lim="800000"/>
            <a:headEnd/>
            <a:tailEnd/>
          </a:ln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F4D8D503-0997-FD41-888C-5BC921AC75EF}"/>
              </a:ext>
            </a:extLst>
          </p:cNvPr>
          <p:cNvSpPr/>
          <p:nvPr/>
        </p:nvSpPr>
        <p:spPr>
          <a:xfrm>
            <a:off x="-195263" y="228600"/>
            <a:ext cx="81534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        Maggio 2015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741F382C-5984-CC44-9185-50A9F20BD64B}"/>
              </a:ext>
            </a:extLst>
          </p:cNvPr>
          <p:cNvSpPr txBox="1"/>
          <p:nvPr/>
        </p:nvSpPr>
        <p:spPr>
          <a:xfrm>
            <a:off x="244475" y="4519613"/>
            <a:ext cx="8689975" cy="1323975"/>
          </a:xfrm>
          <a:prstGeom prst="rect">
            <a:avLst/>
          </a:prstGeom>
          <a:solidFill>
            <a:srgbClr val="FFFF99"/>
          </a:solidFill>
          <a:ln>
            <a:solidFill>
              <a:srgbClr val="FFCD2D"/>
            </a:solidFill>
          </a:ln>
        </p:spPr>
        <p:txBody>
          <a:bodyPr>
            <a:spAutoFit/>
          </a:bodyPr>
          <a:lstStyle/>
          <a:p>
            <a:pPr eaLnBrk="1" hangingPunct="1"/>
            <a:r>
              <a:rPr lang="it-IT" altLang="it-IT" sz="1600" b="1">
                <a:solidFill>
                  <a:srgbClr val="17375E"/>
                </a:solidFill>
              </a:rPr>
              <a:t>ENTERO–TC</a:t>
            </a:r>
            <a:r>
              <a:rPr lang="it-IT" altLang="it-IT" sz="1600">
                <a:solidFill>
                  <a:srgbClr val="17375E"/>
                </a:solidFill>
              </a:rPr>
              <a:t>:</a:t>
            </a:r>
            <a:endParaRPr lang="it-IT" altLang="it-IT" sz="1600">
              <a:solidFill>
                <a:srgbClr val="F90BCC"/>
              </a:solidFill>
            </a:endParaRPr>
          </a:p>
          <a:p>
            <a:pPr eaLnBrk="1" hangingPunct="1"/>
            <a:r>
              <a:rPr lang="it-IT" altLang="it-IT" sz="1600">
                <a:solidFill>
                  <a:srgbClr val="17375E"/>
                </a:solidFill>
              </a:rPr>
              <a:t>…in sede ileale si osservano </a:t>
            </a:r>
            <a:r>
              <a:rPr lang="it-IT" altLang="it-IT" sz="1600" b="1">
                <a:solidFill>
                  <a:srgbClr val="17375E"/>
                </a:solidFill>
              </a:rPr>
              <a:t>multipli ispessimenti segmentari ‘a salto’ </a:t>
            </a:r>
            <a:r>
              <a:rPr lang="it-IT" altLang="it-IT" sz="1600">
                <a:solidFill>
                  <a:srgbClr val="17375E"/>
                </a:solidFill>
              </a:rPr>
              <a:t>con impregnazione stratificata della parete viscerale estesi </a:t>
            </a:r>
            <a:r>
              <a:rPr lang="it-IT" altLang="it-IT" sz="1600" b="1">
                <a:solidFill>
                  <a:srgbClr val="17375E"/>
                </a:solidFill>
              </a:rPr>
              <a:t>per 3-5 cm  </a:t>
            </a:r>
            <a:r>
              <a:rPr lang="it-IT" altLang="it-IT" sz="1600">
                <a:solidFill>
                  <a:srgbClr val="17375E"/>
                </a:solidFill>
              </a:rPr>
              <a:t>associati a </a:t>
            </a:r>
            <a:r>
              <a:rPr lang="it-IT" altLang="it-IT" sz="1600" b="1">
                <a:solidFill>
                  <a:srgbClr val="17375E"/>
                </a:solidFill>
              </a:rPr>
              <a:t>stenosi endoluminale  </a:t>
            </a:r>
            <a:r>
              <a:rPr lang="it-IT" altLang="it-IT" sz="1600">
                <a:solidFill>
                  <a:srgbClr val="17375E"/>
                </a:solidFill>
              </a:rPr>
              <a:t>alcuni associati a </a:t>
            </a:r>
            <a:r>
              <a:rPr lang="it-IT" altLang="it-IT" sz="1600" b="1">
                <a:solidFill>
                  <a:srgbClr val="17375E"/>
                </a:solidFill>
              </a:rPr>
              <a:t>sovradistensione a monte </a:t>
            </a:r>
            <a:r>
              <a:rPr lang="it-IT" altLang="it-IT" sz="1600">
                <a:solidFill>
                  <a:srgbClr val="17375E"/>
                </a:solidFill>
              </a:rPr>
              <a:t>del calibro max di 5 cm. Multiple tumefazioni linfonodali nel grasso mesenteriale di verosimile significato reattivo-flogistico…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D15C725B-629B-D846-899E-4A7734784496}"/>
              </a:ext>
            </a:extLst>
          </p:cNvPr>
          <p:cNvSpPr txBox="1"/>
          <p:nvPr/>
        </p:nvSpPr>
        <p:spPr>
          <a:xfrm>
            <a:off x="6080125" y="2632075"/>
            <a:ext cx="2378075" cy="523875"/>
          </a:xfrm>
          <a:prstGeom prst="rect">
            <a:avLst/>
          </a:prstGeom>
          <a:solidFill>
            <a:srgbClr val="FFCD2D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ASPECIFICO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A50810C-8081-0C4E-82EB-28B88CFF026A}"/>
              </a:ext>
            </a:extLst>
          </p:cNvPr>
          <p:cNvSpPr txBox="1"/>
          <p:nvPr/>
        </p:nvSpPr>
        <p:spPr>
          <a:xfrm>
            <a:off x="1962150" y="6343650"/>
            <a:ext cx="4991100" cy="36988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Forte sospetto IBD: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</a:rPr>
              <a:t>pentacol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400 mg 2cpx2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F3002B4B-023F-0548-83D9-E4AF1A4550F7}"/>
              </a:ext>
            </a:extLst>
          </p:cNvPr>
          <p:cNvCxnSpPr/>
          <p:nvPr/>
        </p:nvCxnSpPr>
        <p:spPr>
          <a:xfrm>
            <a:off x="1219200" y="989013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8B27687E-8B92-3244-8091-FE185C759D31}"/>
              </a:ext>
            </a:extLst>
          </p:cNvPr>
          <p:cNvSpPr/>
          <p:nvPr/>
        </p:nvSpPr>
        <p:spPr>
          <a:xfrm>
            <a:off x="-195263" y="228600"/>
            <a:ext cx="8153401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</a:t>
            </a:r>
          </a:p>
        </p:txBody>
      </p:sp>
      <p:sp>
        <p:nvSpPr>
          <p:cNvPr id="3076" name="CasellaDiTesto 3">
            <a:extLst>
              <a:ext uri="{FF2B5EF4-FFF2-40B4-BE49-F238E27FC236}">
                <a16:creationId xmlns:a16="http://schemas.microsoft.com/office/drawing/2014/main" xmlns="" id="{0DC63013-E14E-FF4A-B176-2D92748C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289050"/>
            <a:ext cx="7429500" cy="1846263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                      </a:t>
            </a:r>
            <a:r>
              <a:rPr lang="it-IT" altLang="it-IT" sz="1600" b="1">
                <a:solidFill>
                  <a:srgbClr val="17375E"/>
                </a:solidFill>
                <a:cs typeface="Arial" charset="0"/>
              </a:rPr>
              <a:t>….mancata diagnosi di certezza IBD  e riscontro di:</a:t>
            </a:r>
          </a:p>
          <a:p>
            <a:pPr eaLnBrk="1" hangingPunct="1">
              <a:buFont typeface="Arial" charset="0"/>
              <a:buNone/>
            </a:pPr>
            <a:endParaRPr lang="it-IT" altLang="it-IT" sz="1400" b="1">
              <a:solidFill>
                <a:srgbClr val="17375E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400" b="1">
                <a:solidFill>
                  <a:srgbClr val="E46C0A"/>
                </a:solidFill>
                <a:cs typeface="Arial" charset="0"/>
              </a:rPr>
              <a:t>                      Multiple tumefazioni linfonodali nel t.adiposo mesenteriale</a:t>
            </a:r>
            <a:endParaRPr lang="it-IT" altLang="it-IT" sz="1400" b="1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it-IT" altLang="it-IT" sz="1400" b="1">
              <a:solidFill>
                <a:srgbClr val="E46C0A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400" b="1">
                <a:solidFill>
                  <a:srgbClr val="F57913"/>
                </a:solidFill>
                <a:cs typeface="Arial" charset="0"/>
              </a:rPr>
              <a:t>                      Deficit Ig G</a:t>
            </a:r>
            <a:r>
              <a:rPr lang="it-IT" altLang="it-IT" sz="1400" b="1">
                <a:solidFill>
                  <a:srgbClr val="FF3300"/>
                </a:solidFill>
                <a:cs typeface="Arial" charset="0"/>
              </a:rPr>
              <a:t>: </a:t>
            </a:r>
            <a:r>
              <a:rPr lang="it-IT" altLang="it-IT" sz="1400" b="1">
                <a:solidFill>
                  <a:srgbClr val="17375E"/>
                </a:solidFill>
                <a:cs typeface="Arial" charset="0"/>
              </a:rPr>
              <a:t>479 (adulti v.n. 700-1600 mg/dl), IgA e IgM normali</a:t>
            </a:r>
          </a:p>
          <a:p>
            <a:pPr eaLnBrk="1" hangingPunct="1">
              <a:buFont typeface="Arial" charset="0"/>
              <a:buChar char="•"/>
            </a:pPr>
            <a:endParaRPr lang="it-IT" altLang="it-IT" sz="1400" b="1">
              <a:solidFill>
                <a:srgbClr val="FF3300"/>
              </a:solidFill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it-IT" altLang="it-IT" sz="1400" b="1">
                <a:solidFill>
                  <a:srgbClr val="F57913"/>
                </a:solidFill>
                <a:cs typeface="Arial" charset="0"/>
              </a:rPr>
              <a:t>                      Inversione della formula leucocitaria: </a:t>
            </a:r>
            <a:r>
              <a:rPr lang="it-IT" altLang="it-IT" sz="1400" b="1">
                <a:solidFill>
                  <a:srgbClr val="17375E"/>
                </a:solidFill>
                <a:cs typeface="Arial" charset="0"/>
              </a:rPr>
              <a:t>GB 8320, N 38%, L 51% </a:t>
            </a:r>
          </a:p>
          <a:p>
            <a:pPr eaLnBrk="1" hangingPunct="1">
              <a:buFont typeface="Wingdings" pitchFamily="2" charset="2"/>
              <a:buChar char="ü"/>
            </a:pPr>
            <a:endParaRPr lang="it-IT" altLang="it-IT" sz="1400" b="1">
              <a:solidFill>
                <a:srgbClr val="17375E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64FA4B91-F226-7A4A-B94A-7069EADA371F}"/>
              </a:ext>
            </a:extLst>
          </p:cNvPr>
          <p:cNvSpPr/>
          <p:nvPr/>
        </p:nvSpPr>
        <p:spPr>
          <a:xfrm>
            <a:off x="190500" y="360363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Maggio 2015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1682D56D-5045-B348-A857-A59314253E1A}"/>
              </a:ext>
            </a:extLst>
          </p:cNvPr>
          <p:cNvSpPr/>
          <p:nvPr/>
        </p:nvSpPr>
        <p:spPr>
          <a:xfrm>
            <a:off x="2071688" y="3429000"/>
            <a:ext cx="4572000" cy="5842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it-IT" altLang="it-IT" sz="1600" b="1">
                <a:solidFill>
                  <a:srgbClr val="17375E"/>
                </a:solidFill>
              </a:rPr>
              <a:t>Quadro sospetto per</a:t>
            </a:r>
          </a:p>
          <a:p>
            <a:pPr marL="285750" indent="-285750" algn="ctr" eaLnBrk="1" hangingPunct="1"/>
            <a:r>
              <a:rPr lang="it-IT" altLang="it-IT" sz="1600" b="1">
                <a:solidFill>
                  <a:srgbClr val="17375E"/>
                </a:solidFill>
              </a:rPr>
              <a:t> sindrome linfoproliferativa</a:t>
            </a:r>
            <a:endParaRPr lang="it-IT" altLang="it-IT" sz="1600" b="1">
              <a:solidFill>
                <a:srgbClr val="FF0000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47EE1432-C196-284B-8C98-578835ED6511}"/>
              </a:ext>
            </a:extLst>
          </p:cNvPr>
          <p:cNvSpPr/>
          <p:nvPr/>
        </p:nvSpPr>
        <p:spPr>
          <a:xfrm>
            <a:off x="2239963" y="4960938"/>
            <a:ext cx="4572000" cy="33813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it-IT" altLang="it-IT" sz="1600" b="1">
                <a:solidFill>
                  <a:srgbClr val="17375E"/>
                </a:solidFill>
              </a:rPr>
              <a:t>linfocitosi B monoclonale </a:t>
            </a:r>
            <a:endParaRPr lang="it-IT" altLang="it-IT" sz="1600" b="1">
              <a:solidFill>
                <a:srgbClr val="FF0000"/>
              </a:solidFill>
            </a:endParaRPr>
          </a:p>
        </p:txBody>
      </p:sp>
      <p:sp>
        <p:nvSpPr>
          <p:cNvPr id="12" name="CasellaDiTesto 3">
            <a:extLst>
              <a:ext uri="{FF2B5EF4-FFF2-40B4-BE49-F238E27FC236}">
                <a16:creationId xmlns:a16="http://schemas.microsoft.com/office/drawing/2014/main" xmlns="" id="{220852FE-321E-344C-867F-F3F60ADC3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710238"/>
            <a:ext cx="8599487" cy="3079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Screening auto-anticorpale (Ab lupus-</a:t>
            </a:r>
            <a:r>
              <a:rPr lang="it-IT" altLang="it-IT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like</a:t>
            </a:r>
            <a:r>
              <a:rPr lang="it-IT" alt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ANCA/SMA/</a:t>
            </a:r>
            <a:r>
              <a:rPr lang="it-IT" altLang="it-IT" sz="1400" b="1" dirty="0" err="1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anticardiolipina</a:t>
            </a:r>
            <a:r>
              <a:rPr lang="it-IT" altLang="it-IT" sz="1400" b="1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/TTG/EMA): negativo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138B171-BE58-404B-B71A-6591B314EF42}"/>
              </a:ext>
            </a:extLst>
          </p:cNvPr>
          <p:cNvSpPr txBox="1"/>
          <p:nvPr/>
        </p:nvSpPr>
        <p:spPr>
          <a:xfrm>
            <a:off x="1150938" y="6238875"/>
            <a:ext cx="896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                                    Terapia dimissione: </a:t>
            </a:r>
          </a:p>
          <a:p>
            <a:pPr eaLnBrk="1" hangingPunct="1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pentacol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2cpx2,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pantorc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40 mg,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lasix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Dibase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tolep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depalgos</a:t>
            </a:r>
            <a:r>
              <a:rPr lang="it-IT" sz="1600" dirty="0">
                <a:solidFill>
                  <a:schemeClr val="tx2">
                    <a:lumMod val="75000"/>
                  </a:schemeClr>
                </a:solidFill>
              </a:rPr>
              <a:t> e </a:t>
            </a:r>
            <a:r>
              <a:rPr lang="it-IT" sz="1600" dirty="0" err="1">
                <a:solidFill>
                  <a:schemeClr val="tx2">
                    <a:lumMod val="75000"/>
                  </a:schemeClr>
                </a:solidFill>
              </a:rPr>
              <a:t>plavix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019FF59-ECDE-F04E-A007-3A96FEDC0AB7}"/>
              </a:ext>
            </a:extLst>
          </p:cNvPr>
          <p:cNvSpPr txBox="1"/>
          <p:nvPr/>
        </p:nvSpPr>
        <p:spPr>
          <a:xfrm>
            <a:off x="3003550" y="4349750"/>
            <a:ext cx="2708275" cy="3381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 accertamenti ematologici</a:t>
            </a: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xmlns="" id="{998D7A71-F97E-884F-B3D0-1FC518D25425}"/>
              </a:ext>
            </a:extLst>
          </p:cNvPr>
          <p:cNvSpPr/>
          <p:nvPr/>
        </p:nvSpPr>
        <p:spPr>
          <a:xfrm>
            <a:off x="4357688" y="4081463"/>
            <a:ext cx="168275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it-IT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xmlns="" id="{92AE2D7B-FC44-F04B-BD48-C56F2EF276F9}"/>
              </a:ext>
            </a:extLst>
          </p:cNvPr>
          <p:cNvSpPr/>
          <p:nvPr/>
        </p:nvSpPr>
        <p:spPr>
          <a:xfrm>
            <a:off x="4364038" y="4781550"/>
            <a:ext cx="169862" cy="177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it-IT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5" grpId="0" animBg="1"/>
      <p:bldP spid="11" grpId="0" animBg="1"/>
      <p:bldP spid="12" grpId="0" animBg="1"/>
      <p:bldP spid="9" grpId="0"/>
      <p:bldP spid="4" grpId="0" animBg="1"/>
      <p:bldP spid="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1 2">
            <a:extLst>
              <a:ext uri="{FF2B5EF4-FFF2-40B4-BE49-F238E27FC236}">
                <a16:creationId xmlns:a16="http://schemas.microsoft.com/office/drawing/2014/main" xmlns="" id="{FB0EB514-C50D-5D4E-8A5F-7818D1FAE934}"/>
              </a:ext>
            </a:extLst>
          </p:cNvPr>
          <p:cNvCxnSpPr/>
          <p:nvPr/>
        </p:nvCxnSpPr>
        <p:spPr>
          <a:xfrm>
            <a:off x="1423988" y="1143000"/>
            <a:ext cx="6096000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23FBD6F-DC47-F449-8DF9-DD9A724C00BA}"/>
              </a:ext>
            </a:extLst>
          </p:cNvPr>
          <p:cNvSpPr/>
          <p:nvPr/>
        </p:nvSpPr>
        <p:spPr>
          <a:xfrm>
            <a:off x="304800" y="3048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3200" b="1" dirty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   Successivi ricoveri</a:t>
            </a:r>
          </a:p>
        </p:txBody>
      </p:sp>
      <p:sp>
        <p:nvSpPr>
          <p:cNvPr id="13317" name="CasellaDiTesto 4">
            <a:extLst>
              <a:ext uri="{FF2B5EF4-FFF2-40B4-BE49-F238E27FC236}">
                <a16:creationId xmlns:a16="http://schemas.microsoft.com/office/drawing/2014/main" xmlns="" id="{0A2879C1-26D2-6643-9102-3868FA9A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8507413" cy="2308225"/>
          </a:xfrm>
          <a:prstGeom prst="rect">
            <a:avLst/>
          </a:prstGeom>
          <a:solidFill>
            <a:srgbClr val="FFFF99"/>
          </a:solidFill>
          <a:ln>
            <a:solidFill>
              <a:schemeClr val="tx2">
                <a:lumMod val="75000"/>
              </a:schemeClr>
            </a:solidFill>
          </a:ln>
          <a:extLst/>
        </p:spPr>
        <p:txBody>
          <a:bodyPr>
            <a:spAutoFit/>
          </a:bodyPr>
          <a:lstStyle/>
          <a:p>
            <a:pPr marL="285750" indent="-285750" eaLnBrk="1" hangingPunct="1">
              <a:buFontTx/>
              <a:buChar char="-"/>
            </a:pPr>
            <a:endParaRPr lang="it-IT" altLang="it-IT" sz="1600" b="1">
              <a:solidFill>
                <a:srgbClr val="17375E"/>
              </a:solidFill>
            </a:endParaRPr>
          </a:p>
          <a:p>
            <a:pPr marL="285750" indent="-285750" eaLnBrk="1" hangingPunct="1">
              <a:buFontTx/>
              <a:buChar char="-"/>
            </a:pPr>
            <a:r>
              <a:rPr lang="it-IT" altLang="it-IT" sz="1600" b="1">
                <a:solidFill>
                  <a:srgbClr val="17375E"/>
                </a:solidFill>
              </a:rPr>
              <a:t>Settembre 2015 (B.O)</a:t>
            </a:r>
            <a:r>
              <a:rPr lang="it-IT" altLang="it-IT" sz="1600">
                <a:solidFill>
                  <a:srgbClr val="17375E"/>
                </a:solidFill>
              </a:rPr>
              <a:t>: caduta e trauma cranico (ematoma subdurale) </a:t>
            </a:r>
          </a:p>
          <a:p>
            <a:pPr marL="285750" indent="-285750"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Tx/>
              <a:buChar char="-"/>
            </a:pPr>
            <a:r>
              <a:rPr lang="it-IT" altLang="it-IT" sz="1600" b="1">
                <a:solidFill>
                  <a:srgbClr val="17375E"/>
                </a:solidFill>
              </a:rPr>
              <a:t>Ottobre 2015 (Med. Interna)</a:t>
            </a:r>
            <a:r>
              <a:rPr lang="it-IT" altLang="it-IT" sz="1600">
                <a:solidFill>
                  <a:srgbClr val="17375E"/>
                </a:solidFill>
              </a:rPr>
              <a:t>: sincope, incontinenza urinaria, T 38,5 (polmonite)</a:t>
            </a:r>
          </a:p>
          <a:p>
            <a:pPr marL="285750" indent="-285750" eaLnBrk="1" hangingPunct="1">
              <a:buFont typeface="Arial" charset="0"/>
              <a:buNone/>
            </a:pPr>
            <a:endParaRPr lang="it-IT" altLang="it-IT" sz="1600">
              <a:solidFill>
                <a:srgbClr val="17375E"/>
              </a:solidFill>
            </a:endParaRPr>
          </a:p>
          <a:p>
            <a:pPr marL="285750" indent="-285750" eaLnBrk="1" hangingPunct="1">
              <a:buFontTx/>
              <a:buChar char="-"/>
            </a:pPr>
            <a:r>
              <a:rPr lang="it-IT" altLang="it-IT" sz="1600" b="1">
                <a:solidFill>
                  <a:srgbClr val="17375E"/>
                </a:solidFill>
              </a:rPr>
              <a:t>Settembre 2016 (Cardiologia): </a:t>
            </a:r>
            <a:r>
              <a:rPr lang="it-IT" altLang="it-IT" sz="1600">
                <a:solidFill>
                  <a:srgbClr val="17375E"/>
                </a:solidFill>
              </a:rPr>
              <a:t>marcata astenia, difficoltà equilibrio ed episodi di vomito. Aumento troponine secondario ad episodio sincopale a genesi epilettica. Polmonite. Non si parla di IBD, non assume mesalazina.</a:t>
            </a:r>
          </a:p>
          <a:p>
            <a:pPr marL="285750" indent="-285750" eaLnBrk="1" hangingPunct="1">
              <a:buFont typeface="Arial" charset="0"/>
              <a:buNone/>
            </a:pPr>
            <a:r>
              <a:rPr lang="it-IT" altLang="it-IT" sz="1600" b="1">
                <a:solidFill>
                  <a:srgbClr val="17375E"/>
                </a:solidFill>
              </a:rPr>
              <a:t> </a:t>
            </a:r>
            <a:endParaRPr lang="it-IT" altLang="it-IT" sz="160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F42B24E-FA12-C54A-9CF8-A496DB944666}"/>
              </a:ext>
            </a:extLst>
          </p:cNvPr>
          <p:cNvSpPr txBox="1"/>
          <p:nvPr/>
        </p:nvSpPr>
        <p:spPr>
          <a:xfrm>
            <a:off x="304800" y="4211638"/>
            <a:ext cx="3787775" cy="3698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Anemia microcitica </a:t>
            </a:r>
            <a:r>
              <a:rPr lang="it-IT" b="1" dirty="0" err="1">
                <a:solidFill>
                  <a:schemeClr val="tx2">
                    <a:lumMod val="75000"/>
                  </a:schemeClr>
                </a:solidFill>
              </a:rPr>
              <a:t>sideropenica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6" name="Picture 46" descr="Risultati immagini per sintomi gastrointestinali">
            <a:extLst>
              <a:ext uri="{FF2B5EF4-FFF2-40B4-BE49-F238E27FC236}">
                <a16:creationId xmlns:a16="http://schemas.microsoft.com/office/drawing/2014/main" xmlns="" id="{6D4A8759-565D-6442-AE65-F6CF5C5EA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013" y="4610100"/>
            <a:ext cx="2997200" cy="20018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8" name="Picture 48" descr="Risultati immagini per trasfusioni di sangue"/>
          <p:cNvPicPr>
            <a:picLocks noChangeAspect="1" noChangeArrowheads="1"/>
          </p:cNvPicPr>
          <p:nvPr/>
        </p:nvPicPr>
        <p:blipFill>
          <a:blip r:embed="rId4" cstate="print"/>
          <a:srcRect l="2020" r="4436" b="15691"/>
          <a:stretch>
            <a:fillRect/>
          </a:stretch>
        </p:blipFill>
        <p:spPr bwMode="auto">
          <a:xfrm>
            <a:off x="685800" y="4621213"/>
            <a:ext cx="3025775" cy="2001837"/>
          </a:xfrm>
          <a:prstGeom prst="rect">
            <a:avLst/>
          </a:prstGeom>
          <a:noFill/>
          <a:ln w="9525">
            <a:solidFill>
              <a:srgbClr val="17375E"/>
            </a:solidFill>
            <a:miter lim="800000"/>
            <a:headEnd/>
            <a:tailEnd/>
          </a:ln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7D4B3FD-B40F-A140-A4C9-6B2FC4E0412A}"/>
              </a:ext>
            </a:extLst>
          </p:cNvPr>
          <p:cNvSpPr txBox="1"/>
          <p:nvPr/>
        </p:nvSpPr>
        <p:spPr>
          <a:xfrm>
            <a:off x="6477000" y="4211638"/>
            <a:ext cx="1684338" cy="36988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No sintomi GI</a:t>
            </a:r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xmlns="" id="{1B1D4654-5EEC-604A-9575-5B711F1EA814}"/>
              </a:ext>
            </a:extLst>
          </p:cNvPr>
          <p:cNvCxnSpPr/>
          <p:nvPr/>
        </p:nvCxnSpPr>
        <p:spPr>
          <a:xfrm>
            <a:off x="6477000" y="4848225"/>
            <a:ext cx="1684338" cy="153670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83B8C75F-837C-354E-B7E5-C0A3BFB5A182}"/>
              </a:ext>
            </a:extLst>
          </p:cNvPr>
          <p:cNvCxnSpPr/>
          <p:nvPr/>
        </p:nvCxnSpPr>
        <p:spPr>
          <a:xfrm flipH="1">
            <a:off x="6477000" y="4837113"/>
            <a:ext cx="1668463" cy="1547812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16248</TotalTime>
  <Words>2302</Words>
  <Application>Microsoft Office PowerPoint</Application>
  <PresentationFormat>Presentazione su schermo (4:3)</PresentationFormat>
  <Paragraphs>427</Paragraphs>
  <Slides>20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Arial</vt:lpstr>
      <vt:lpstr>ＭＳ Ｐゴシック</vt:lpstr>
      <vt:lpstr>Calibri</vt:lpstr>
      <vt:lpstr>Arial Rounded MT Bold</vt:lpstr>
      <vt:lpstr>Symbol</vt:lpstr>
      <vt:lpstr>Times New Roman</vt:lpstr>
      <vt:lpstr>Tahoma</vt:lpstr>
      <vt:lpstr>Wingdings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</dc:creator>
  <cp:lastModifiedBy>Utente Windows</cp:lastModifiedBy>
  <cp:revision>1143</cp:revision>
  <cp:lastPrinted>2015-03-13T10:22:31Z</cp:lastPrinted>
  <dcterms:created xsi:type="dcterms:W3CDTF">2014-02-09T11:06:56Z</dcterms:created>
  <dcterms:modified xsi:type="dcterms:W3CDTF">2018-05-16T14:17:56Z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