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4" r:id="rId1"/>
  </p:sldMasterIdLst>
  <p:notesMasterIdLst>
    <p:notesMasterId r:id="rId27"/>
  </p:notesMasterIdLst>
  <p:sldIdLst>
    <p:sldId id="268" r:id="rId2"/>
    <p:sldId id="269" r:id="rId3"/>
    <p:sldId id="270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306" r:id="rId17"/>
    <p:sldId id="307" r:id="rId18"/>
    <p:sldId id="287" r:id="rId19"/>
    <p:sldId id="288" r:id="rId20"/>
    <p:sldId id="308" r:id="rId21"/>
    <p:sldId id="309" r:id="rId22"/>
    <p:sldId id="310" r:id="rId23"/>
    <p:sldId id="290" r:id="rId24"/>
    <p:sldId id="291" r:id="rId25"/>
    <p:sldId id="31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89"/>
    <p:restoredTop sz="86409" autoAdjust="0"/>
  </p:normalViewPr>
  <p:slideViewPr>
    <p:cSldViewPr snapToGrid="0" snapToObjects="1">
      <p:cViewPr varScale="1">
        <p:scale>
          <a:sx n="87" d="100"/>
          <a:sy n="87" d="100"/>
        </p:scale>
        <p:origin x="11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7270-D37D-1F49-85B3-086CB584BDE1}" type="datetimeFigureOut">
              <a:rPr lang="it-IT" smtClean="0"/>
              <a:t>16/12/18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1AC7-5B5F-CC44-868D-BE72F5917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60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4B09-0B71-9345-87D5-D856163DEF87}" type="datetime1">
              <a:rPr lang="it-IT" smtClean="0"/>
              <a:t>16/12/18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3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0BEA-1ABA-3E4D-9285-31BC1D1C7D9B}" type="datetime1">
              <a:rPr lang="it-IT" smtClean="0"/>
              <a:t>16/12/18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3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D491-DBF0-964C-A2C3-B5B080F3A10E}" type="datetime1">
              <a:rPr lang="it-IT" smtClean="0"/>
              <a:t>16/12/18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78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812-A8F9-5141-8765-625E7554A6EB}" type="datetime1">
              <a:rPr lang="it-IT" smtClean="0"/>
              <a:t>16/12/18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31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4306-C835-C645-AA6C-2D501957B15B}" type="datetime1">
              <a:rPr lang="it-IT" smtClean="0"/>
              <a:t>16/12/18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4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600A-C41F-AF46-BCFD-3062E52B1A36}" type="datetime1">
              <a:rPr lang="it-IT" smtClean="0"/>
              <a:t>16/12/18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B44-1E24-3A42-84CA-89B3742262EF}" type="datetime1">
              <a:rPr lang="it-IT" smtClean="0"/>
              <a:t>16/12/18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89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2DC4-5D81-E64C-9E50-14E872CB4FAB}" type="datetime1">
              <a:rPr lang="it-IT" smtClean="0"/>
              <a:t>16/12/18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6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5314-2647-3A4A-9132-698E3E9A63E7}" type="datetime1">
              <a:rPr lang="it-IT" smtClean="0"/>
              <a:t>16/12/18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0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2E7C-DFAD-684D-9E01-92052132A995}" type="datetime1">
              <a:rPr lang="it-IT" smtClean="0"/>
              <a:t>16/12/18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8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7DC-9E60-1846-90DB-51B50F73818D}" type="datetime1">
              <a:rPr lang="it-IT" smtClean="0"/>
              <a:t>16/12/18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35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7431-46B8-964D-9952-381C2B1AD2B1}" type="datetime1">
              <a:rPr lang="it-IT" smtClean="0"/>
              <a:t>16/12/18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3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5971" y="1426465"/>
            <a:ext cx="7777779" cy="1835120"/>
          </a:xfrm>
        </p:spPr>
        <p:txBody>
          <a:bodyPr>
            <a:noAutofit/>
          </a:bodyPr>
          <a:lstStyle/>
          <a:p>
            <a:r>
              <a:rPr lang="it-IT" sz="4400" dirty="0">
                <a:solidFill>
                  <a:srgbClr val="C00000"/>
                </a:solidFill>
                <a:latin typeface="Trebuchet MS" pitchFamily="34" charset="0"/>
              </a:rPr>
              <a:t>Quadro endoscopico atipico, almeno per un giovane endoscopista…</a:t>
            </a:r>
            <a:endParaRPr lang="it-IT" sz="4400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8981" y="4207033"/>
            <a:ext cx="8011758" cy="1289452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Dott. Marcello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Dallio</a:t>
            </a:r>
            <a:endParaRPr lang="it-IT" sz="2000" dirty="0">
              <a:solidFill>
                <a:schemeClr val="accent5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Tutor: Dott.ssa Antonietta G. Gravina</a:t>
            </a:r>
          </a:p>
          <a:p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Università degli Studi della Campania “L. Vanvitelli”</a:t>
            </a:r>
          </a:p>
        </p:txBody>
      </p:sp>
    </p:spTree>
    <p:extLst>
      <p:ext uri="{BB962C8B-B14F-4D97-AF65-F5344CB8AC3E}">
        <p14:creationId xmlns:p14="http://schemas.microsoft.com/office/powerpoint/2010/main" val="44403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070762" y="672320"/>
            <a:ext cx="3961015" cy="481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Indagini strumentali:</a:t>
            </a: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3672751" y="4787490"/>
            <a:ext cx="2000250" cy="98742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CC006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it-IT" sz="2800" b="1" dirty="0">
                <a:solidFill>
                  <a:srgbClr val="CC0066"/>
                </a:solidFill>
                <a:latin typeface="Trebuchet MS" pitchFamily="34" charset="0"/>
              </a:rPr>
              <a:t>EGDS</a:t>
            </a:r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1352697" y="3560353"/>
            <a:ext cx="135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2000" b="1">
                <a:latin typeface="Trebuchet MS" pitchFamily="34" charset="0"/>
              </a:rPr>
              <a:t>DISPEPSIA</a:t>
            </a:r>
          </a:p>
        </p:txBody>
      </p:sp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3455264" y="2572928"/>
            <a:ext cx="2325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2000" b="1">
                <a:latin typeface="Trebuchet MS" pitchFamily="34" charset="0"/>
              </a:rPr>
              <a:t>IRPEREOSINOFILIA</a:t>
            </a:r>
          </a:p>
        </p:txBody>
      </p:sp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6235847" y="3506378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2000" b="1">
                <a:latin typeface="Trebuchet MS" pitchFamily="34" charset="0"/>
              </a:rPr>
              <a:t>RASH CUTANEO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4526826" y="3072990"/>
            <a:ext cx="214313" cy="1263650"/>
          </a:xfrm>
          <a:prstGeom prst="downArrow">
            <a:avLst/>
          </a:prstGeom>
          <a:solidFill>
            <a:srgbClr val="D60093"/>
          </a:solidFill>
          <a:ln>
            <a:solidFill>
              <a:srgbClr val="821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rgbClr val="CC0066"/>
              </a:solidFill>
            </a:endParaRPr>
          </a:p>
        </p:txBody>
      </p:sp>
      <p:sp>
        <p:nvSpPr>
          <p:cNvPr id="12" name="Freccia in giù 11"/>
          <p:cNvSpPr>
            <a:spLocks noChangeArrowheads="1"/>
          </p:cNvSpPr>
          <p:nvPr/>
        </p:nvSpPr>
        <p:spPr bwMode="auto">
          <a:xfrm rot="18480000">
            <a:off x="2493316" y="3880234"/>
            <a:ext cx="214312" cy="1263650"/>
          </a:xfrm>
          <a:prstGeom prst="downArrow">
            <a:avLst>
              <a:gd name="adj1" fmla="val 50000"/>
              <a:gd name="adj2" fmla="val 50009"/>
            </a:avLst>
          </a:prstGeom>
          <a:solidFill>
            <a:srgbClr val="D60093"/>
          </a:solidFill>
          <a:ln w="25400" algn="ctr">
            <a:solidFill>
              <a:srgbClr val="82106C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it-IT" dirty="0">
              <a:solidFill>
                <a:srgbClr val="CC0066"/>
              </a:solidFill>
              <a:latin typeface="+mn-lt"/>
            </a:endParaRPr>
          </a:p>
        </p:txBody>
      </p:sp>
      <p:sp>
        <p:nvSpPr>
          <p:cNvPr id="13" name="Freccia in giù 12"/>
          <p:cNvSpPr/>
          <p:nvPr/>
        </p:nvSpPr>
        <p:spPr>
          <a:xfrm rot="2640000">
            <a:off x="6505722" y="3814353"/>
            <a:ext cx="214312" cy="1263650"/>
          </a:xfrm>
          <a:prstGeom prst="downArrow">
            <a:avLst/>
          </a:prstGeom>
          <a:solidFill>
            <a:srgbClr val="D60093"/>
          </a:solidFill>
          <a:ln>
            <a:solidFill>
              <a:srgbClr val="821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Antonietta\Lavori\xantomatosi gastrica\tutte le foto endoscopiche\VERDE_U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795" y="1066030"/>
            <a:ext cx="2665413" cy="2479675"/>
          </a:xfrm>
          <a:prstGeom prst="rect">
            <a:avLst/>
          </a:prstGeom>
          <a:noFill/>
          <a:ln w="190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istrator\Desktop\Antonietta\Lavori\xantomatosi gastrica\tutte le foto endoscopiche\VERDE_UGO 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066030"/>
            <a:ext cx="2668587" cy="250031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istrator\Desktop\xantomatosi gastrica\tutte le foto endoscopiche\VERDE_UGO 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950517"/>
            <a:ext cx="2674937" cy="2473325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4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4489" y="828175"/>
            <a:ext cx="4071938" cy="303371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2731677" y="4289480"/>
            <a:ext cx="335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it-IT" sz="2800" b="1" dirty="0">
                <a:latin typeface="Trebuchet MS" pitchFamily="34" charset="0"/>
              </a:rPr>
              <a:t>Quale diagnosi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77559" y="4404435"/>
            <a:ext cx="1665799" cy="277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7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02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  <a:defRPr/>
            </a:pPr>
            <a:r>
              <a:rPr lang="it-IT" sz="2400" dirty="0" err="1">
                <a:latin typeface="Trebuchet MS" pitchFamily="34" charset="0"/>
              </a:rPr>
              <a:t>Linfangectasie</a:t>
            </a:r>
            <a:endParaRPr lang="it-IT" sz="2400" dirty="0">
              <a:latin typeface="Trebuchet MS" pitchFamily="34" charset="0"/>
            </a:endParaRPr>
          </a:p>
          <a:p>
            <a:pPr>
              <a:lnSpc>
                <a:spcPct val="180000"/>
              </a:lnSpc>
              <a:defRPr/>
            </a:pPr>
            <a:r>
              <a:rPr lang="it-IT" sz="2400" dirty="0">
                <a:latin typeface="Trebuchet MS" pitchFamily="34" charset="0"/>
              </a:rPr>
              <a:t>Tumore neuroendocrino</a:t>
            </a:r>
          </a:p>
          <a:p>
            <a:pPr>
              <a:lnSpc>
                <a:spcPct val="180000"/>
              </a:lnSpc>
              <a:defRPr/>
            </a:pPr>
            <a:r>
              <a:rPr lang="it-IT" sz="2400" dirty="0" err="1">
                <a:latin typeface="Trebuchet MS" pitchFamily="34" charset="0"/>
              </a:rPr>
              <a:t>Istiocitoma</a:t>
            </a:r>
            <a:r>
              <a:rPr lang="it-IT" sz="2400" dirty="0">
                <a:latin typeface="Trebuchet MS" pitchFamily="34" charset="0"/>
              </a:rPr>
              <a:t> fibroso maligno</a:t>
            </a:r>
          </a:p>
          <a:p>
            <a:pPr>
              <a:lnSpc>
                <a:spcPct val="180000"/>
              </a:lnSpc>
              <a:defRPr/>
            </a:pPr>
            <a:r>
              <a:rPr lang="it-IT" sz="2400" dirty="0" err="1">
                <a:latin typeface="Trebuchet MS" pitchFamily="34" charset="0"/>
              </a:rPr>
              <a:t>Malacoplachia</a:t>
            </a:r>
            <a:endParaRPr lang="it-IT" sz="2400" dirty="0">
              <a:latin typeface="Trebuchet MS" pitchFamily="34" charset="0"/>
            </a:endParaRPr>
          </a:p>
          <a:p>
            <a:pPr>
              <a:lnSpc>
                <a:spcPct val="180000"/>
              </a:lnSpc>
              <a:defRPr/>
            </a:pPr>
            <a:r>
              <a:rPr lang="it-IT" sz="2400" dirty="0" err="1">
                <a:latin typeface="Trebuchet MS" pitchFamily="34" charset="0"/>
              </a:rPr>
              <a:t>Pseudoxantoma</a:t>
            </a:r>
            <a:endParaRPr lang="it-IT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50761" y="1304754"/>
            <a:ext cx="8062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2400" dirty="0">
                <a:latin typeface="Trebuchet MS" pitchFamily="34" charset="0"/>
              </a:rPr>
              <a:t>Viene ripetuta </a:t>
            </a:r>
            <a:r>
              <a:rPr lang="it-IT" sz="2400" b="1" dirty="0">
                <a:latin typeface="Trebuchet MS" pitchFamily="34" charset="0"/>
              </a:rPr>
              <a:t>ecografia dell’addome </a:t>
            </a:r>
            <a:r>
              <a:rPr lang="it-IT" sz="2400" dirty="0">
                <a:latin typeface="Trebuchet MS" pitchFamily="34" charset="0"/>
              </a:rPr>
              <a:t>che mostra:</a:t>
            </a:r>
          </a:p>
          <a:p>
            <a:pPr algn="just"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2000" dirty="0">
                <a:latin typeface="Trebuchet MS" pitchFamily="34" charset="0"/>
              </a:rPr>
              <a:t>porzione antro-pilorica regolare per dimensioni e spessore parietale. Non si osservano ispessimenti parietali a livello della regione corpo-fondo</a:t>
            </a:r>
          </a:p>
        </p:txBody>
      </p:sp>
      <p:pic>
        <p:nvPicPr>
          <p:cNvPr id="2050" name="Picture 2" descr="G:\casi clinici per UNIGASTRO\xant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47" y="2795073"/>
            <a:ext cx="5037106" cy="35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46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2960" y="655563"/>
            <a:ext cx="7543800" cy="481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Esame istologico</a:t>
            </a:r>
          </a:p>
        </p:txBody>
      </p:sp>
      <p:pic>
        <p:nvPicPr>
          <p:cNvPr id="7" name="Immagine 1" descr="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95" y="1219213"/>
            <a:ext cx="6311211" cy="473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59099" y="6016464"/>
            <a:ext cx="6941712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/>
              <a:t>(</a:t>
            </a:r>
            <a:r>
              <a:rPr lang="en-GB" dirty="0" err="1"/>
              <a:t>Ematossilina</a:t>
            </a:r>
            <a:r>
              <a:rPr lang="en-GB" dirty="0"/>
              <a:t>/</a:t>
            </a:r>
            <a:r>
              <a:rPr lang="en-GB" dirty="0" err="1"/>
              <a:t>eosina</a:t>
            </a:r>
            <a:r>
              <a:rPr lang="en-GB" dirty="0"/>
              <a:t>, </a:t>
            </a:r>
            <a:r>
              <a:rPr lang="en-GB" dirty="0" err="1"/>
              <a:t>ingrandimento</a:t>
            </a:r>
            <a:r>
              <a:rPr lang="en-GB" dirty="0"/>
              <a:t> 20x) </a:t>
            </a:r>
            <a:r>
              <a:rPr lang="en-GB" dirty="0" err="1"/>
              <a:t>macrofagi</a:t>
            </a:r>
            <a:r>
              <a:rPr lang="en-GB" dirty="0"/>
              <a:t> </a:t>
            </a:r>
            <a:r>
              <a:rPr lang="en-GB" dirty="0" err="1"/>
              <a:t>infarciti</a:t>
            </a:r>
            <a:r>
              <a:rPr lang="en-GB" dirty="0"/>
              <a:t> di </a:t>
            </a:r>
            <a:r>
              <a:rPr lang="en-GB" dirty="0" err="1"/>
              <a:t>grasso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le </a:t>
            </a:r>
            <a:r>
              <a:rPr lang="en-GB" dirty="0" err="1"/>
              <a:t>ghiandole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mucosa </a:t>
            </a:r>
            <a:r>
              <a:rPr lang="en-GB" dirty="0" err="1"/>
              <a:t>gastrica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663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2960" y="729303"/>
            <a:ext cx="7543800" cy="481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Esame istologico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59099" y="6016464"/>
            <a:ext cx="6941712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dirty="0" err="1"/>
              <a:t>Immunoisctochimica</a:t>
            </a:r>
            <a:r>
              <a:rPr lang="en-GB" dirty="0"/>
              <a:t> </a:t>
            </a:r>
            <a:r>
              <a:rPr lang="en-GB" dirty="0" err="1"/>
              <a:t>positiva</a:t>
            </a:r>
            <a:r>
              <a:rPr lang="en-GB" dirty="0"/>
              <a:t> per CD68 (</a:t>
            </a:r>
            <a:r>
              <a:rPr lang="en-GB" dirty="0" err="1"/>
              <a:t>ingrandimento</a:t>
            </a:r>
            <a:r>
              <a:rPr lang="en-GB" dirty="0"/>
              <a:t> 20x), </a:t>
            </a:r>
            <a:r>
              <a:rPr lang="en-GB" dirty="0" err="1"/>
              <a:t>marcatore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macrofagi</a:t>
            </a:r>
            <a:r>
              <a:rPr lang="en-GB" dirty="0"/>
              <a:t> </a:t>
            </a:r>
            <a:r>
              <a:rPr lang="en-GB" dirty="0" err="1"/>
              <a:t>umani</a:t>
            </a:r>
            <a:endParaRPr lang="it-IT" dirty="0"/>
          </a:p>
        </p:txBody>
      </p:sp>
      <p:pic>
        <p:nvPicPr>
          <p:cNvPr id="5" name="Immagine 1" descr="Image 5 - CD68 2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94" y="1262383"/>
            <a:ext cx="6060013" cy="454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79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2960" y="729303"/>
            <a:ext cx="7543800" cy="481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Esame istologico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59099" y="6016464"/>
            <a:ext cx="6941712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 err="1"/>
              <a:t>Immunoistochimica</a:t>
            </a:r>
            <a:r>
              <a:rPr lang="en-GB" dirty="0"/>
              <a:t> </a:t>
            </a:r>
            <a:r>
              <a:rPr lang="en-GB" dirty="0" err="1"/>
              <a:t>positiva</a:t>
            </a:r>
            <a:r>
              <a:rPr lang="en-GB" dirty="0"/>
              <a:t> per EMA, (</a:t>
            </a:r>
            <a:r>
              <a:rPr lang="en-GB" dirty="0" err="1"/>
              <a:t>ingrandimento</a:t>
            </a:r>
            <a:r>
              <a:rPr lang="en-GB" dirty="0"/>
              <a:t> 20x), </a:t>
            </a:r>
            <a:r>
              <a:rPr lang="en-GB" dirty="0" err="1"/>
              <a:t>presente</a:t>
            </a:r>
            <a:r>
              <a:rPr lang="en-GB" dirty="0"/>
              <a:t> </a:t>
            </a:r>
            <a:r>
              <a:rPr lang="en-GB" dirty="0" err="1"/>
              <a:t>sulle</a:t>
            </a:r>
            <a:r>
              <a:rPr lang="en-GB" dirty="0"/>
              <a:t> cellule </a:t>
            </a:r>
            <a:r>
              <a:rPr lang="en-GB" dirty="0" err="1"/>
              <a:t>epiteliali</a:t>
            </a:r>
            <a:r>
              <a:rPr lang="en-GB" dirty="0"/>
              <a:t> ma non sui </a:t>
            </a:r>
            <a:r>
              <a:rPr lang="en-GB" dirty="0" err="1"/>
              <a:t>macofagi</a:t>
            </a:r>
            <a:endParaRPr lang="it-IT" dirty="0"/>
          </a:p>
        </p:txBody>
      </p:sp>
      <p:pic>
        <p:nvPicPr>
          <p:cNvPr id="6" name="Immagine 1" descr="image 4 EMA 2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50" y="1403797"/>
            <a:ext cx="5995101" cy="449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5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2960" y="1650846"/>
            <a:ext cx="7543800" cy="481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Diagnosi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714500" y="3106738"/>
            <a:ext cx="5786438" cy="10366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4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XANTOMATOSI    GASTRICA</a:t>
            </a:r>
          </a:p>
        </p:txBody>
      </p:sp>
    </p:spTree>
    <p:extLst>
      <p:ext uri="{BB962C8B-B14F-4D97-AF65-F5344CB8AC3E}">
        <p14:creationId xmlns:p14="http://schemas.microsoft.com/office/powerpoint/2010/main" val="15551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2960" y="607647"/>
            <a:ext cx="7543800" cy="481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Xantomi</a:t>
            </a:r>
          </a:p>
        </p:txBody>
      </p:sp>
      <p:sp>
        <p:nvSpPr>
          <p:cNvPr id="4" name="Ovale 3"/>
          <p:cNvSpPr/>
          <p:nvPr/>
        </p:nvSpPr>
        <p:spPr>
          <a:xfrm>
            <a:off x="5053013" y="5357813"/>
            <a:ext cx="3733800" cy="857250"/>
          </a:xfrm>
          <a:prstGeom prst="ellipse">
            <a:avLst/>
          </a:prstGeom>
          <a:solidFill>
            <a:srgbClr val="FFFFFF"/>
          </a:solidFill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0000"/>
                </a:solidFill>
                <a:latin typeface="Trebuchet MS" pitchFamily="34" charset="0"/>
              </a:rPr>
              <a:t>Xantomi intestino crasso</a:t>
            </a:r>
            <a:endParaRPr lang="en-US" sz="110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52388" y="1500188"/>
            <a:ext cx="3733800" cy="857250"/>
          </a:xfrm>
          <a:prstGeom prst="ellipse">
            <a:avLst/>
          </a:prstGeom>
          <a:solidFill>
            <a:srgbClr val="FFFFFF"/>
          </a:solidFill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>
                <a:solidFill>
                  <a:srgbClr val="FF0000"/>
                </a:solidFill>
                <a:latin typeface="Trebuchet MS" pitchFamily="34" charset="0"/>
              </a:rPr>
              <a:t>Xantomi esofagei</a:t>
            </a:r>
            <a:r>
              <a:rPr lang="it-IT" sz="1100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6" name="Ovale 5"/>
          <p:cNvSpPr/>
          <p:nvPr/>
        </p:nvSpPr>
        <p:spPr>
          <a:xfrm>
            <a:off x="5053013" y="2000250"/>
            <a:ext cx="3733800" cy="857250"/>
          </a:xfrm>
          <a:prstGeom prst="ellipse">
            <a:avLst/>
          </a:prstGeom>
          <a:solidFill>
            <a:srgbClr val="FFFFFF"/>
          </a:solidFill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>
                <a:solidFill>
                  <a:srgbClr val="FF0000"/>
                </a:solidFill>
                <a:latin typeface="Trebuchet MS" pitchFamily="34" charset="0"/>
              </a:rPr>
              <a:t>Xantomi gastrici</a:t>
            </a:r>
            <a:endParaRPr lang="it-IT" sz="110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52388" y="4714875"/>
            <a:ext cx="3733800" cy="857250"/>
          </a:xfrm>
          <a:prstGeom prst="ellipse">
            <a:avLst/>
          </a:prstGeom>
          <a:solidFill>
            <a:srgbClr val="FFFFFF"/>
          </a:solidFill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>
                <a:solidFill>
                  <a:srgbClr val="FF0000"/>
                </a:solidFill>
                <a:latin typeface="Trebuchet MS" pitchFamily="34" charset="0"/>
              </a:rPr>
              <a:t>Xantomi del tenue</a:t>
            </a:r>
            <a:endParaRPr lang="it-IT" sz="110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509044" y="3160713"/>
            <a:ext cx="4125913" cy="925512"/>
          </a:xfrm>
          <a:prstGeom prst="rect">
            <a:avLst/>
          </a:prstGeom>
          <a:solidFill>
            <a:srgbClr val="E4002B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t-IT" sz="1800" dirty="0">
                <a:solidFill>
                  <a:srgbClr val="FFFFFF"/>
                </a:solidFill>
              </a:rPr>
              <a:t> Aree di colorito bianco-giallastro</a:t>
            </a:r>
          </a:p>
          <a:p>
            <a:pPr algn="ctr" eaLnBrk="1" hangingPunct="1"/>
            <a:r>
              <a:rPr lang="it-IT" sz="1800" dirty="0">
                <a:solidFill>
                  <a:srgbClr val="FFFFFF"/>
                </a:solidFill>
              </a:rPr>
              <a:t> piatte o rilevate</a:t>
            </a:r>
          </a:p>
          <a:p>
            <a:pPr algn="ctr" eaLnBrk="1" hangingPunct="1"/>
            <a:r>
              <a:rPr lang="it-IT" sz="1800" dirty="0">
                <a:solidFill>
                  <a:srgbClr val="FFFFFF"/>
                </a:solidFill>
              </a:rPr>
              <a:t> Lipidi </a:t>
            </a:r>
            <a:r>
              <a:rPr lang="it-IT" sz="1800" dirty="0">
                <a:solidFill>
                  <a:srgbClr val="FFFFFF"/>
                </a:solidFill>
                <a:sym typeface="Wingdings" pitchFamily="2" charset="2"/>
              </a:rPr>
              <a:t> </a:t>
            </a:r>
            <a:r>
              <a:rPr lang="it-IT" sz="1800" dirty="0">
                <a:solidFill>
                  <a:srgbClr val="FFFFFF"/>
                </a:solidFill>
              </a:rPr>
              <a:t>istiociti </a:t>
            </a:r>
            <a:r>
              <a:rPr lang="it-IT" sz="1800" dirty="0">
                <a:solidFill>
                  <a:srgbClr val="FFFFFF"/>
                </a:solidFill>
                <a:sym typeface="Wingdings" pitchFamily="2" charset="2"/>
              </a:rPr>
              <a:t> </a:t>
            </a:r>
            <a:r>
              <a:rPr lang="it-IT" sz="1800" dirty="0">
                <a:solidFill>
                  <a:srgbClr val="FFFFFF"/>
                </a:solidFill>
              </a:rPr>
              <a:t>lamina propria</a:t>
            </a:r>
          </a:p>
        </p:txBody>
      </p:sp>
    </p:spTree>
    <p:extLst>
      <p:ext uri="{BB962C8B-B14F-4D97-AF65-F5344CB8AC3E}">
        <p14:creationId xmlns:p14="http://schemas.microsoft.com/office/powerpoint/2010/main" val="4535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Presentazione del paziente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200" b="1" dirty="0">
                <a:latin typeface="Trebuchet MS" pitchFamily="34" charset="0"/>
                <a:ea typeface="Times New Roman" charset="0"/>
                <a:cs typeface="Times New Roman" charset="0"/>
              </a:rPr>
              <a:t>AM,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♂, </a:t>
            </a:r>
            <a:r>
              <a:rPr lang="it-IT" sz="2200" b="1" dirty="0">
                <a:latin typeface="Trebuchet MS" pitchFamily="34" charset="0"/>
                <a:ea typeface="Times New Roman" charset="0"/>
                <a:cs typeface="Times New Roman" charset="0"/>
              </a:rPr>
              <a:t>anni 56</a:t>
            </a:r>
          </a:p>
          <a:p>
            <a:pPr>
              <a:lnSpc>
                <a:spcPct val="150000"/>
              </a:lnSpc>
            </a:pPr>
            <a:r>
              <a:rPr lang="it-IT" sz="2200" b="1" dirty="0">
                <a:latin typeface="Trebuchet MS" panose="020B0703020202090204" pitchFamily="34" charset="0"/>
              </a:rPr>
              <a:t>Anamnesi familiare</a:t>
            </a:r>
            <a:r>
              <a:rPr lang="it-IT" sz="2200" dirty="0">
                <a:latin typeface="Trebuchet MS" panose="020B0703020202090204" pitchFamily="34" charset="0"/>
              </a:rPr>
              <a:t>: padre</a:t>
            </a:r>
            <a:r>
              <a:rPr lang="it-IT" sz="2200" b="1" dirty="0">
                <a:latin typeface="Trebuchet MS" panose="020B0703020202090204" pitchFamily="34" charset="0"/>
              </a:rPr>
              <a:t> </a:t>
            </a:r>
            <a:r>
              <a:rPr lang="it-IT" sz="2200" dirty="0">
                <a:latin typeface="Trebuchet MS" panose="020B0703020202090204" pitchFamily="34" charset="0"/>
              </a:rPr>
              <a:t>deceduto a 77 aa per complicanze di diabete mellito di tipo II; madre deceduta a 94 aa per marasma senile; ultimo di 4 germani (2 ♂, 2 </a:t>
            </a:r>
            <a:r>
              <a:rPr lang="it-IT" sz="2200" b="1" dirty="0">
                <a:latin typeface="Trebuchet MS" panose="020B0703020202090204" pitchFamily="34" charset="0"/>
              </a:rPr>
              <a:t>♀</a:t>
            </a:r>
            <a:r>
              <a:rPr lang="it-IT" sz="2200" dirty="0">
                <a:latin typeface="Trebuchet MS" panose="020B0703020202090204" pitchFamily="34" charset="0"/>
              </a:rPr>
              <a:t>), fratello deceduto per IMA a 64 aa, le sorelle sono affette da LES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>
                <a:latin typeface="Trebuchet MS" pitchFamily="34" charset="0"/>
                <a:ea typeface="Times New Roman" charset="0"/>
                <a:cs typeface="Times New Roman" charset="0"/>
              </a:rPr>
              <a:t>Abitudini di vita</a:t>
            </a:r>
            <a:r>
              <a:rPr lang="it-IT" sz="2200" dirty="0">
                <a:latin typeface="Trebuchet MS" pitchFamily="34" charset="0"/>
                <a:ea typeface="Times New Roman" charset="0"/>
                <a:cs typeface="Times New Roman" charset="0"/>
              </a:rPr>
              <a:t>: fumatore di circa 10 sigarette al giorno dall’età di 18 anni; nega alcol; nega stupefacenti</a:t>
            </a:r>
            <a:endParaRPr lang="it-IT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2960" y="826590"/>
            <a:ext cx="7543800" cy="481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Xantomi gastrici</a:t>
            </a:r>
          </a:p>
        </p:txBody>
      </p:sp>
      <p:sp>
        <p:nvSpPr>
          <p:cNvPr id="9" name="Rettangolo 9"/>
          <p:cNvSpPr>
            <a:spLocks noChangeArrowheads="1"/>
          </p:cNvSpPr>
          <p:nvPr/>
        </p:nvSpPr>
        <p:spPr bwMode="auto">
          <a:xfrm>
            <a:off x="894438" y="1777285"/>
            <a:ext cx="7355125" cy="3193959"/>
          </a:xfrm>
          <a:prstGeom prst="rect">
            <a:avLst/>
          </a:prstGeom>
          <a:noFill/>
          <a:ln w="38100" algn="ctr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buFont typeface="Wingdings" pitchFamily="2" charset="2"/>
              <a:buNone/>
              <a:defRPr/>
            </a:pPr>
            <a:endParaRPr lang="it-IT" sz="2000" dirty="0"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000" dirty="0">
                <a:latin typeface="Trebuchet MS" pitchFamily="34" charset="0"/>
              </a:rPr>
              <a:t>1</a:t>
            </a:r>
            <a:r>
              <a:rPr lang="it-IT" sz="2000" baseline="30000" dirty="0">
                <a:latin typeface="Trebuchet MS" pitchFamily="34" charset="0"/>
              </a:rPr>
              <a:t>a</a:t>
            </a:r>
            <a:r>
              <a:rPr lang="it-IT" sz="2000" dirty="0">
                <a:latin typeface="Trebuchet MS" pitchFamily="34" charset="0"/>
              </a:rPr>
              <a:t> descrizione: 1929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000" dirty="0">
                <a:latin typeface="Trebuchet MS" pitchFamily="34" charset="0"/>
              </a:rPr>
              <a:t>Incidenza di xantomi gastrici in Europa &lt; 1%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000" dirty="0">
                <a:latin typeface="Trebuchet MS" pitchFamily="34" charset="0"/>
              </a:rPr>
              <a:t>M:F=3.3:1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000" dirty="0">
                <a:latin typeface="Trebuchet MS" pitchFamily="34" charset="0"/>
              </a:rPr>
              <a:t>Picco di incidenza: 40-60 </a:t>
            </a:r>
            <a:r>
              <a:rPr lang="it-IT" sz="2000" dirty="0" err="1">
                <a:latin typeface="Trebuchet MS" pitchFamily="34" charset="0"/>
              </a:rPr>
              <a:t>aa</a:t>
            </a:r>
            <a:endParaRPr lang="it-IT" sz="2000" dirty="0"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000" dirty="0">
                <a:latin typeface="Trebuchet MS" pitchFamily="34" charset="0"/>
              </a:rPr>
              <a:t>Lesioni singole o multiple (solitari: 42.5%; più di 5:17.5%)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000" dirty="0">
                <a:latin typeface="Trebuchet MS" pitchFamily="34" charset="0"/>
              </a:rPr>
              <a:t>Localizzazione più frequente: antro (67.8%)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000" dirty="0">
                <a:latin typeface="Trebuchet MS" pitchFamily="34" charset="0"/>
              </a:rPr>
              <a:t>Eziologia e significato clinico non noti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>
                <a:solidFill>
                  <a:srgbClr val="CC0066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" name="Rettangolo 10"/>
          <p:cNvSpPr>
            <a:spLocks noChangeArrowheads="1"/>
          </p:cNvSpPr>
          <p:nvPr/>
        </p:nvSpPr>
        <p:spPr bwMode="auto">
          <a:xfrm>
            <a:off x="5357813" y="6143625"/>
            <a:ext cx="369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sz="1200" dirty="0" err="1">
                <a:latin typeface="Trebuchet MS" pitchFamily="34" charset="0"/>
              </a:rPr>
              <a:t>Petrov</a:t>
            </a:r>
            <a:r>
              <a:rPr lang="it-IT" sz="1200" dirty="0">
                <a:latin typeface="Trebuchet MS" pitchFamily="34" charset="0"/>
              </a:rPr>
              <a:t> S et </a:t>
            </a:r>
            <a:r>
              <a:rPr lang="it-IT" sz="1200" dirty="0" err="1">
                <a:latin typeface="Trebuchet MS" pitchFamily="34" charset="0"/>
              </a:rPr>
              <a:t>al,Hepatogastroenterology</a:t>
            </a:r>
            <a:r>
              <a:rPr lang="it-IT" sz="1200" dirty="0">
                <a:latin typeface="Trebuchet MS" pitchFamily="34" charset="0"/>
              </a:rPr>
              <a:t> 1999</a:t>
            </a:r>
          </a:p>
          <a:p>
            <a:pPr eaLnBrk="1" hangingPunct="1"/>
            <a:r>
              <a:rPr lang="it-IT" sz="1200" dirty="0" err="1">
                <a:latin typeface="Trebuchet MS" pitchFamily="34" charset="0"/>
              </a:rPr>
              <a:t>Feyrter</a:t>
            </a:r>
            <a:r>
              <a:rPr lang="it-IT" sz="1200" dirty="0">
                <a:latin typeface="Trebuchet MS" pitchFamily="34" charset="0"/>
              </a:rPr>
              <a:t> F et al, </a:t>
            </a:r>
            <a:r>
              <a:rPr lang="it-IT" sz="1200" dirty="0" err="1">
                <a:latin typeface="Trebuchet MS" pitchFamily="34" charset="0"/>
              </a:rPr>
              <a:t>Arch</a:t>
            </a:r>
            <a:r>
              <a:rPr lang="it-IT" sz="1200" dirty="0">
                <a:latin typeface="Trebuchet MS" pitchFamily="34" charset="0"/>
              </a:rPr>
              <a:t> </a:t>
            </a:r>
            <a:r>
              <a:rPr lang="it-IT" sz="1200" dirty="0" err="1">
                <a:latin typeface="Trebuchet MS" pitchFamily="34" charset="0"/>
              </a:rPr>
              <a:t>Phathol</a:t>
            </a:r>
            <a:r>
              <a:rPr lang="it-IT" sz="1200" dirty="0">
                <a:latin typeface="Trebuchet MS" pitchFamily="34" charset="0"/>
              </a:rPr>
              <a:t> </a:t>
            </a:r>
            <a:r>
              <a:rPr lang="it-IT" sz="1200" dirty="0" err="1">
                <a:latin typeface="Trebuchet MS" pitchFamily="34" charset="0"/>
              </a:rPr>
              <a:t>Anat</a:t>
            </a:r>
            <a:r>
              <a:rPr lang="it-IT" sz="1200" dirty="0">
                <a:latin typeface="Trebuchet MS" pitchFamily="34" charset="0"/>
              </a:rPr>
              <a:t> </a:t>
            </a:r>
            <a:r>
              <a:rPr lang="it-IT" sz="1200" dirty="0" err="1">
                <a:latin typeface="Trebuchet MS" pitchFamily="34" charset="0"/>
              </a:rPr>
              <a:t>Histopathol</a:t>
            </a:r>
            <a:r>
              <a:rPr lang="it-IT" sz="1200" dirty="0">
                <a:latin typeface="Trebuchet MS" pitchFamily="34" charset="0"/>
              </a:rPr>
              <a:t> 1929</a:t>
            </a:r>
          </a:p>
          <a:p>
            <a:pPr eaLnBrk="1" hangingPunct="1"/>
            <a:endParaRPr lang="it-IT" sz="1200" dirty="0">
              <a:solidFill>
                <a:srgbClr val="99FF3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7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2960" y="826590"/>
            <a:ext cx="7543800" cy="481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Xantomi gastrici</a:t>
            </a:r>
          </a:p>
        </p:txBody>
      </p:sp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3143250" y="1254281"/>
            <a:ext cx="2780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2400" dirty="0">
                <a:latin typeface="Trebuchet MS" pitchFamily="34" charset="0"/>
              </a:rPr>
              <a:t>  Associazione con:</a:t>
            </a:r>
          </a:p>
        </p:txBody>
      </p:sp>
      <p:sp>
        <p:nvSpPr>
          <p:cNvPr id="6" name="Rettangolo 10"/>
          <p:cNvSpPr>
            <a:spLocks noChangeArrowheads="1"/>
          </p:cNvSpPr>
          <p:nvPr/>
        </p:nvSpPr>
        <p:spPr bwMode="auto">
          <a:xfrm>
            <a:off x="5715000" y="2000250"/>
            <a:ext cx="314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it-IT" sz="1200" dirty="0">
              <a:latin typeface="Trebuchet MS" pitchFamily="34" charset="0"/>
            </a:endParaRPr>
          </a:p>
          <a:p>
            <a:pPr eaLnBrk="1" hangingPunct="1"/>
            <a:r>
              <a:rPr lang="it-IT" sz="1200" dirty="0" err="1">
                <a:latin typeface="Trebuchet MS" pitchFamily="34" charset="0"/>
              </a:rPr>
              <a:t>Gursoy</a:t>
            </a:r>
            <a:r>
              <a:rPr lang="it-IT" sz="1200" dirty="0">
                <a:latin typeface="Trebuchet MS" pitchFamily="34" charset="0"/>
              </a:rPr>
              <a:t> S et al, </a:t>
            </a:r>
            <a:r>
              <a:rPr lang="en-US" sz="1200" dirty="0">
                <a:latin typeface="Trebuchet MS" pitchFamily="34" charset="0"/>
              </a:rPr>
              <a:t>Turk J </a:t>
            </a:r>
            <a:r>
              <a:rPr lang="en-US" sz="1200" dirty="0" err="1">
                <a:latin typeface="Trebuchet MS" pitchFamily="34" charset="0"/>
              </a:rPr>
              <a:t>Gastroenterol</a:t>
            </a:r>
            <a:r>
              <a:rPr lang="en-US" sz="1200" dirty="0">
                <a:latin typeface="Trebuchet MS" pitchFamily="34" charset="0"/>
              </a:rPr>
              <a:t> 2005</a:t>
            </a:r>
          </a:p>
          <a:p>
            <a:pPr eaLnBrk="1" hangingPunct="1">
              <a:buFont typeface="Wingdings" pitchFamily="2" charset="2"/>
              <a:buNone/>
            </a:pPr>
            <a:endParaRPr lang="it-IT" sz="1200" dirty="0"/>
          </a:p>
        </p:txBody>
      </p:sp>
      <p:sp>
        <p:nvSpPr>
          <p:cNvPr id="7" name="Rettangolo 12"/>
          <p:cNvSpPr>
            <a:spLocks noChangeArrowheads="1"/>
          </p:cNvSpPr>
          <p:nvPr/>
        </p:nvSpPr>
        <p:spPr bwMode="auto">
          <a:xfrm>
            <a:off x="5715000" y="2881313"/>
            <a:ext cx="3143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1200">
                <a:latin typeface="Trebuchet MS" pitchFamily="34" charset="0"/>
              </a:rPr>
              <a:t>Isomoto</a:t>
            </a:r>
            <a:r>
              <a:rPr lang="en-US" sz="1100">
                <a:latin typeface="Trebuchet MS" pitchFamily="34" charset="0"/>
              </a:rPr>
              <a:t> H et al, Scand J Gastroenterol</a:t>
            </a:r>
            <a:r>
              <a:rPr lang="en-US" sz="1100" i="1">
                <a:latin typeface="Trebuchet MS" pitchFamily="34" charset="0"/>
              </a:rPr>
              <a:t> </a:t>
            </a:r>
            <a:r>
              <a:rPr lang="en-US" sz="1100">
                <a:latin typeface="Trebuchet MS" pitchFamily="34" charset="0"/>
              </a:rPr>
              <a:t>1999</a:t>
            </a:r>
            <a:endParaRPr lang="it-IT" sz="1100">
              <a:latin typeface="Trebuchet MS" pitchFamily="34" charset="0"/>
            </a:endParaRPr>
          </a:p>
        </p:txBody>
      </p:sp>
      <p:sp>
        <p:nvSpPr>
          <p:cNvPr id="8" name="Rettangolo 15"/>
          <p:cNvSpPr>
            <a:spLocks noChangeArrowheads="1"/>
          </p:cNvSpPr>
          <p:nvPr/>
        </p:nvSpPr>
        <p:spPr bwMode="auto">
          <a:xfrm>
            <a:off x="5715000" y="3570288"/>
            <a:ext cx="314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200">
                <a:latin typeface="Trebuchet MS" pitchFamily="34" charset="0"/>
              </a:rPr>
              <a:t>Domellof L et al</a:t>
            </a:r>
            <a:r>
              <a:rPr lang="it-IT" sz="1200">
                <a:latin typeface="Trebuchet MS" pitchFamily="34" charset="0"/>
              </a:rPr>
              <a:t>, Gastroenterology 1977</a:t>
            </a:r>
          </a:p>
          <a:p>
            <a:pPr eaLnBrk="1" hangingPunct="1"/>
            <a:r>
              <a:rPr lang="it-IT" sz="1200">
                <a:latin typeface="Trebuchet MS" pitchFamily="34" charset="0"/>
              </a:rPr>
              <a:t>Terruzzi V et al,</a:t>
            </a:r>
            <a:r>
              <a:rPr lang="en-US" sz="1200">
                <a:latin typeface="Trebuchet MS" pitchFamily="34" charset="0"/>
              </a:rPr>
              <a:t> Endoscopy 1980</a:t>
            </a:r>
            <a:endParaRPr lang="it-IT" sz="1200">
              <a:latin typeface="Trebuchet MS" pitchFamily="34" charset="0"/>
            </a:endParaRPr>
          </a:p>
        </p:txBody>
      </p:sp>
      <p:sp>
        <p:nvSpPr>
          <p:cNvPr id="11" name="Rettangolo 17"/>
          <p:cNvSpPr>
            <a:spLocks noChangeArrowheads="1"/>
          </p:cNvSpPr>
          <p:nvPr/>
        </p:nvSpPr>
        <p:spPr bwMode="auto">
          <a:xfrm>
            <a:off x="5718175" y="4452938"/>
            <a:ext cx="3071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1200">
                <a:latin typeface="Trebuchet MS" pitchFamily="34" charset="0"/>
              </a:rPr>
              <a:t>Muraoka A et al J Gastroenterol 1998</a:t>
            </a:r>
          </a:p>
        </p:txBody>
      </p:sp>
      <p:sp>
        <p:nvSpPr>
          <p:cNvPr id="12" name="Rettangolo 20"/>
          <p:cNvSpPr>
            <a:spLocks noChangeArrowheads="1"/>
          </p:cNvSpPr>
          <p:nvPr/>
        </p:nvSpPr>
        <p:spPr bwMode="auto">
          <a:xfrm>
            <a:off x="5718175" y="5141913"/>
            <a:ext cx="306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200">
                <a:latin typeface="Trebuchet MS" pitchFamily="34" charset="0"/>
              </a:rPr>
              <a:t>Dreude RB et al, J Clin Gastroent 1982</a:t>
            </a:r>
            <a:endParaRPr lang="it-IT" sz="1200">
              <a:latin typeface="Trebuchet MS" pitchFamily="34" charset="0"/>
            </a:endParaRPr>
          </a:p>
          <a:p>
            <a:pPr eaLnBrk="1" hangingPunct="1"/>
            <a:r>
              <a:rPr lang="en-US" sz="1200">
                <a:latin typeface="Trebuchet MS" pitchFamily="34" charset="0"/>
              </a:rPr>
              <a:t>Ludvikova´ M et al Histopathology 1994</a:t>
            </a:r>
          </a:p>
        </p:txBody>
      </p:sp>
      <p:sp>
        <p:nvSpPr>
          <p:cNvPr id="13" name="Rettangolo 21"/>
          <p:cNvSpPr>
            <a:spLocks noChangeArrowheads="1"/>
          </p:cNvSpPr>
          <p:nvPr/>
        </p:nvSpPr>
        <p:spPr bwMode="auto">
          <a:xfrm>
            <a:off x="5741988" y="6024563"/>
            <a:ext cx="2901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latin typeface="Trebuchet MS" pitchFamily="34" charset="0"/>
              </a:rPr>
              <a:t>Luk Is et al</a:t>
            </a:r>
            <a:r>
              <a:rPr lang="it-IT" sz="1200">
                <a:latin typeface="Trebuchet MS" pitchFamily="34" charset="0"/>
              </a:rPr>
              <a:t> Arch Pathol Lab Med 1997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28625" y="1857375"/>
            <a:ext cx="2857500" cy="500063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  <a:latin typeface="Trebuchet MS" pitchFamily="34" charset="0"/>
              </a:rPr>
              <a:t>Metaplasia intestinale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28625" y="2571750"/>
            <a:ext cx="2857500" cy="500063"/>
          </a:xfrm>
          <a:prstGeom prst="rect">
            <a:avLst/>
          </a:prstGeom>
          <a:solidFill>
            <a:srgbClr val="FFFFFF"/>
          </a:solidFill>
          <a:ln w="381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 err="1">
                <a:solidFill>
                  <a:srgbClr val="FF0000"/>
                </a:solidFill>
                <a:latin typeface="Trebuchet MS" pitchFamily="34" charset="0"/>
              </a:rPr>
              <a:t>Infezione</a:t>
            </a:r>
            <a:r>
              <a:rPr lang="en-US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rebuchet MS" pitchFamily="34" charset="0"/>
              </a:rPr>
              <a:t>da</a:t>
            </a:r>
            <a:r>
              <a:rPr lang="en-US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rebuchet MS" pitchFamily="34" charset="0"/>
              </a:rPr>
              <a:t>H.pylori</a:t>
            </a:r>
            <a:r>
              <a:rPr lang="en-US" i="1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endParaRPr lang="en-US" sz="1050" i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625" y="3357563"/>
            <a:ext cx="2857500" cy="500062"/>
          </a:xfrm>
          <a:prstGeom prst="rect">
            <a:avLst/>
          </a:prstGeom>
          <a:solidFill>
            <a:srgbClr val="FFFFFF"/>
          </a:solidFill>
          <a:ln w="381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t-IT" kern="0" dirty="0" err="1">
                <a:solidFill>
                  <a:srgbClr val="FF0000"/>
                </a:solidFill>
                <a:latin typeface="Trebuchet MS" pitchFamily="34" charset="0"/>
              </a:rPr>
              <a:t>Gastroresezione</a:t>
            </a:r>
            <a:endParaRPr lang="it-IT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28625" y="4143375"/>
            <a:ext cx="2857500" cy="500063"/>
          </a:xfrm>
          <a:prstGeom prst="rect">
            <a:avLst/>
          </a:prstGeom>
          <a:solidFill>
            <a:srgbClr val="FFFFFF"/>
          </a:solidFill>
          <a:ln w="381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dirty="0" err="1">
                <a:solidFill>
                  <a:srgbClr val="FF0000"/>
                </a:solidFill>
                <a:latin typeface="Trebuchet MS" pitchFamily="34" charset="0"/>
              </a:rPr>
              <a:t>Early</a:t>
            </a:r>
            <a:r>
              <a:rPr lang="it-IT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rebuchet MS" pitchFamily="34" charset="0"/>
              </a:rPr>
              <a:t>gastric</a:t>
            </a:r>
            <a:r>
              <a:rPr lang="it-IT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rebuchet MS" pitchFamily="34" charset="0"/>
              </a:rPr>
              <a:t>cancer</a:t>
            </a:r>
            <a:r>
              <a:rPr lang="it-IT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endParaRPr lang="it-IT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28625" y="4929188"/>
            <a:ext cx="2857500" cy="500062"/>
          </a:xfrm>
          <a:prstGeom prst="rect">
            <a:avLst/>
          </a:prstGeom>
          <a:solidFill>
            <a:srgbClr val="FFFFFF"/>
          </a:solidFill>
          <a:ln w="381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dirty="0">
                <a:solidFill>
                  <a:srgbClr val="FF0000"/>
                </a:solidFill>
                <a:latin typeface="Trebuchet MS" pitchFamily="34" charset="0"/>
              </a:rPr>
              <a:t>Ca a </a:t>
            </a:r>
            <a:r>
              <a:rPr lang="it-IT" dirty="0" err="1">
                <a:solidFill>
                  <a:srgbClr val="FF0000"/>
                </a:solidFill>
                <a:latin typeface="Trebuchet MS" pitchFamily="34" charset="0"/>
              </a:rPr>
              <a:t>signet</a:t>
            </a:r>
            <a:r>
              <a:rPr lang="it-IT" dirty="0">
                <a:solidFill>
                  <a:srgbClr val="FF0000"/>
                </a:solidFill>
                <a:latin typeface="Trebuchet MS" pitchFamily="34" charset="0"/>
              </a:rPr>
              <a:t> ring </a:t>
            </a:r>
            <a:r>
              <a:rPr lang="it-IT" dirty="0" err="1">
                <a:solidFill>
                  <a:srgbClr val="FF0000"/>
                </a:solidFill>
                <a:latin typeface="Trebuchet MS" pitchFamily="34" charset="0"/>
              </a:rPr>
              <a:t>cell</a:t>
            </a:r>
            <a:endParaRPr lang="it-IT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28625" y="5715000"/>
            <a:ext cx="2857500" cy="500063"/>
          </a:xfrm>
          <a:prstGeom prst="rect">
            <a:avLst/>
          </a:prstGeom>
          <a:solidFill>
            <a:srgbClr val="FFFFFF"/>
          </a:solidFill>
          <a:ln w="381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 err="1">
                <a:solidFill>
                  <a:srgbClr val="FF0000"/>
                </a:solidFill>
                <a:latin typeface="Trebuchet MS" pitchFamily="34" charset="0"/>
              </a:rPr>
              <a:t>Carcinoide</a:t>
            </a:r>
            <a:r>
              <a:rPr lang="en-US" dirty="0">
                <a:solidFill>
                  <a:srgbClr val="FF0000"/>
                </a:solidFill>
                <a:latin typeface="Trebuchet MS" pitchFamily="34" charset="0"/>
              </a:rPr>
              <a:t> (a cell </a:t>
            </a:r>
            <a:r>
              <a:rPr lang="en-US" dirty="0" err="1">
                <a:solidFill>
                  <a:srgbClr val="FF0000"/>
                </a:solidFill>
                <a:latin typeface="Trebuchet MS" pitchFamily="34" charset="0"/>
              </a:rPr>
              <a:t>chiare</a:t>
            </a:r>
            <a:r>
              <a:rPr lang="en-US" dirty="0">
                <a:solidFill>
                  <a:srgbClr val="FF0000"/>
                </a:solidFill>
                <a:latin typeface="Trebuchet MS" pitchFamily="34" charset="0"/>
              </a:rPr>
              <a:t>)</a:t>
            </a:r>
            <a:endParaRPr lang="it-IT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86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2960" y="826590"/>
            <a:ext cx="7543800" cy="481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Xantomi gastrici</a:t>
            </a:r>
          </a:p>
        </p:txBody>
      </p:sp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3143250" y="1254281"/>
            <a:ext cx="2780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2400" dirty="0">
                <a:latin typeface="Trebuchet MS" pitchFamily="34" charset="0"/>
              </a:rPr>
              <a:t>  Associazione con:</a:t>
            </a:r>
          </a:p>
        </p:txBody>
      </p:sp>
      <p:sp>
        <p:nvSpPr>
          <p:cNvPr id="20" name="Pergamena 2 19"/>
          <p:cNvSpPr/>
          <p:nvPr/>
        </p:nvSpPr>
        <p:spPr>
          <a:xfrm>
            <a:off x="500063" y="1785938"/>
            <a:ext cx="8072437" cy="2643187"/>
          </a:xfrm>
          <a:prstGeom prst="horizontalScroll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z="2400" dirty="0">
                <a:solidFill>
                  <a:srgbClr val="FF0000"/>
                </a:solidFill>
                <a:latin typeface="Trebuchet MS" pitchFamily="34" charset="0"/>
              </a:rPr>
              <a:t>Diabete mellito tipo II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400" dirty="0">
                <a:solidFill>
                  <a:srgbClr val="FF0000"/>
                </a:solidFill>
                <a:latin typeface="Trebuchet MS" pitchFamily="34" charset="0"/>
              </a:rPr>
              <a:t>Obesità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400" dirty="0" err="1">
                <a:solidFill>
                  <a:srgbClr val="FF0000"/>
                </a:solidFill>
                <a:latin typeface="Trebuchet MS" pitchFamily="34" charset="0"/>
              </a:rPr>
              <a:t>AteroscLerosi</a:t>
            </a:r>
            <a:endParaRPr lang="it-IT" sz="2400" dirty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400" dirty="0" err="1">
                <a:solidFill>
                  <a:srgbClr val="FF0000"/>
                </a:solidFill>
                <a:latin typeface="Trebuchet MS" pitchFamily="34" charset="0"/>
              </a:rPr>
              <a:t>Dislipidemia</a:t>
            </a:r>
            <a:r>
              <a:rPr lang="it-IT" sz="2400" dirty="0">
                <a:solidFill>
                  <a:srgbClr val="FF0000"/>
                </a:solidFill>
                <a:latin typeface="Trebuchet MS" pitchFamily="34" charset="0"/>
              </a:rPr>
              <a:t> (non relazione col tipo di </a:t>
            </a:r>
            <a:r>
              <a:rPr lang="it-IT" sz="2400" dirty="0" err="1">
                <a:solidFill>
                  <a:srgbClr val="FF0000"/>
                </a:solidFill>
                <a:latin typeface="Trebuchet MS" pitchFamily="34" charset="0"/>
              </a:rPr>
              <a:t>iperlipidemia</a:t>
            </a:r>
            <a:r>
              <a:rPr lang="it-IT" sz="2400" dirty="0">
                <a:solidFill>
                  <a:srgbClr val="FF0000"/>
                </a:solidFill>
                <a:latin typeface="Trebuchet MS" pitchFamily="34" charset="0"/>
              </a:rPr>
              <a:t>)</a:t>
            </a:r>
          </a:p>
        </p:txBody>
      </p:sp>
      <p:sp>
        <p:nvSpPr>
          <p:cNvPr id="21" name="Segnaposto contenuto 6"/>
          <p:cNvSpPr txBox="1">
            <a:spLocks/>
          </p:cNvSpPr>
          <p:nvPr/>
        </p:nvSpPr>
        <p:spPr>
          <a:xfrm>
            <a:off x="5572125" y="5500688"/>
            <a:ext cx="3143250" cy="8572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it-IT" sz="2000" dirty="0"/>
          </a:p>
          <a:p>
            <a:pPr>
              <a:buFont typeface="Wingdings" pitchFamily="2" charset="2"/>
              <a:buNone/>
              <a:defRPr/>
            </a:pPr>
            <a:r>
              <a:rPr lang="it-IT" sz="1200" dirty="0" err="1">
                <a:latin typeface="Trebuchet MS" pitchFamily="34" charset="0"/>
              </a:rPr>
              <a:t>Kaiserling</a:t>
            </a:r>
            <a:r>
              <a:rPr lang="it-IT" sz="1200" dirty="0">
                <a:latin typeface="Trebuchet MS" pitchFamily="34" charset="0"/>
              </a:rPr>
              <a:t> E et al, </a:t>
            </a:r>
            <a:r>
              <a:rPr lang="it-IT" sz="1200" dirty="0" err="1">
                <a:latin typeface="Trebuchet MS" pitchFamily="34" charset="0"/>
              </a:rPr>
              <a:t>Gastroenterology</a:t>
            </a:r>
            <a:r>
              <a:rPr lang="it-IT" sz="1200" dirty="0">
                <a:latin typeface="Trebuchet MS" pitchFamily="34" charset="0"/>
              </a:rPr>
              <a:t> 1996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1200" dirty="0" err="1">
                <a:latin typeface="Trebuchet MS" pitchFamily="34" charset="0"/>
              </a:rPr>
              <a:t>Sun</a:t>
            </a:r>
            <a:r>
              <a:rPr lang="it-IT" sz="1200" dirty="0">
                <a:latin typeface="Trebuchet MS" pitchFamily="34" charset="0"/>
              </a:rPr>
              <a:t> Young Y et al, World J </a:t>
            </a:r>
            <a:r>
              <a:rPr lang="it-IT" sz="1200" dirty="0" err="1">
                <a:latin typeface="Trebuchet MS" pitchFamily="34" charset="0"/>
              </a:rPr>
              <a:t>Gastroent</a:t>
            </a:r>
            <a:r>
              <a:rPr lang="it-IT" sz="1200" dirty="0">
                <a:latin typeface="Trebuchet MS" pitchFamily="34" charset="0"/>
              </a:rPr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538732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2400" dirty="0">
                <a:latin typeface="Trebuchet MS" pitchFamily="34" charset="0"/>
              </a:rPr>
              <a:t>Il nostro paziente…</a:t>
            </a:r>
          </a:p>
          <a:p>
            <a:pPr>
              <a:buFont typeface="Wingdings" pitchFamily="2" charset="2"/>
              <a:buNone/>
              <a:defRPr/>
            </a:pPr>
            <a:endParaRPr lang="it-IT" sz="2400" dirty="0">
              <a:latin typeface="Trebuchet MS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it-IT" sz="2400" dirty="0">
                <a:latin typeface="Trebuchet MS" pitchFamily="34" charset="0"/>
              </a:rPr>
              <a:t>è </a:t>
            </a:r>
            <a:r>
              <a:rPr lang="it-IT" sz="2400" dirty="0" err="1">
                <a:latin typeface="Trebuchet MS" pitchFamily="34" charset="0"/>
              </a:rPr>
              <a:t>Hp</a:t>
            </a:r>
            <a:r>
              <a:rPr lang="it-IT" sz="2400" dirty="0">
                <a:latin typeface="Trebuchet MS" pitchFamily="34" charset="0"/>
              </a:rPr>
              <a:t> negativo (istologia e RUT negativi)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2400" dirty="0">
                <a:latin typeface="Trebuchet MS" pitchFamily="34" charset="0"/>
              </a:rPr>
              <a:t>non ha </a:t>
            </a:r>
            <a:r>
              <a:rPr lang="it-IT" sz="2400" dirty="0" err="1">
                <a:latin typeface="Trebuchet MS" pitchFamily="34" charset="0"/>
              </a:rPr>
              <a:t>dislipidemia</a:t>
            </a:r>
            <a:endParaRPr lang="it-IT" sz="2400" dirty="0">
              <a:latin typeface="Trebuchet MS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it-IT" sz="2400" dirty="0">
                <a:latin typeface="Trebuchet MS" pitchFamily="34" charset="0"/>
              </a:rPr>
              <a:t>non è diabetico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2400" dirty="0">
                <a:latin typeface="Trebuchet MS" pitchFamily="34" charset="0"/>
              </a:rPr>
              <a:t>BMI normale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2400" dirty="0">
                <a:latin typeface="Trebuchet MS" pitchFamily="34" charset="0"/>
              </a:rPr>
              <a:t>ha dispepsia</a:t>
            </a:r>
            <a:r>
              <a:rPr lang="it-IT" sz="2400" dirty="0">
                <a:latin typeface="Trebuchet MS" pitchFamily="34" charset="0"/>
                <a:sym typeface="Wingdings" pitchFamily="2" charset="2"/>
              </a:rPr>
              <a:t> non si associa alla xantomatosi</a:t>
            </a:r>
            <a:endParaRPr lang="it-IT" sz="2400" dirty="0">
              <a:latin typeface="Trebuchet MS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it-IT" sz="2400" dirty="0">
                <a:latin typeface="Trebuchet MS" pitchFamily="34" charset="0"/>
              </a:rPr>
              <a:t>ha </a:t>
            </a:r>
            <a:r>
              <a:rPr lang="it-IT" sz="2400" dirty="0" err="1">
                <a:latin typeface="Trebuchet MS" pitchFamily="34" charset="0"/>
              </a:rPr>
              <a:t>ipereosinofilia</a:t>
            </a:r>
            <a:r>
              <a:rPr lang="it-IT" sz="2400" dirty="0">
                <a:latin typeface="Trebuchet MS" pitchFamily="34" charset="0"/>
                <a:sym typeface="Wingdings" pitchFamily="2" charset="2"/>
              </a:rPr>
              <a:t> non si associa alla xantomatosi</a:t>
            </a:r>
            <a:endParaRPr lang="it-IT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84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28688" y="3857625"/>
            <a:ext cx="7286625" cy="785813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ctr" eaLnBrk="1" hangingPunct="1">
              <a:defRPr/>
            </a:pPr>
            <a:r>
              <a:rPr lang="it-IT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298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2400" dirty="0">
                <a:latin typeface="Trebuchet MS" pitchFamily="34" charset="0"/>
              </a:rPr>
              <a:t>                      Terapia con PPI per un mese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2400" dirty="0">
                <a:latin typeface="Trebuchet MS" pitchFamily="34" charset="0"/>
              </a:rPr>
              <a:t>                       (</a:t>
            </a:r>
            <a:r>
              <a:rPr lang="it-IT" sz="2400" dirty="0" err="1">
                <a:latin typeface="Trebuchet MS" pitchFamily="34" charset="0"/>
              </a:rPr>
              <a:t>esomeprazolo</a:t>
            </a:r>
            <a:r>
              <a:rPr lang="it-IT" sz="2400" dirty="0">
                <a:latin typeface="Trebuchet MS" pitchFamily="34" charset="0"/>
              </a:rPr>
              <a:t> 20 mg/</a:t>
            </a:r>
            <a:r>
              <a:rPr lang="it-IT" sz="2400" dirty="0" err="1">
                <a:latin typeface="Trebuchet MS" pitchFamily="34" charset="0"/>
              </a:rPr>
              <a:t>die</a:t>
            </a:r>
            <a:r>
              <a:rPr lang="it-IT" sz="2400" dirty="0">
                <a:latin typeface="Trebuchet MS" pitchFamily="34" charset="0"/>
              </a:rPr>
              <a:t>)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229100" y="271462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>
              <a:solidFill>
                <a:srgbClr val="CC0066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28687" y="3881744"/>
            <a:ext cx="7286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it-IT" dirty="0">
                <a:solidFill>
                  <a:srgbClr val="CC0066"/>
                </a:solidFill>
                <a:latin typeface="Trebuchet MS" pitchFamily="34" charset="0"/>
              </a:rPr>
              <a:t>Lesioni cutanee definitivamente scomparse dopo la terapia</a:t>
            </a:r>
          </a:p>
          <a:p>
            <a:pPr>
              <a:buFont typeface="Arial" charset="0"/>
              <a:buChar char="•"/>
            </a:pPr>
            <a:r>
              <a:rPr lang="it-IT" dirty="0">
                <a:solidFill>
                  <a:srgbClr val="CC0066"/>
                </a:solidFill>
                <a:latin typeface="Trebuchet MS" pitchFamily="34" charset="0"/>
              </a:rPr>
              <a:t>Scomparsa dell’</a:t>
            </a:r>
            <a:r>
              <a:rPr lang="it-IT" dirty="0" err="1">
                <a:solidFill>
                  <a:srgbClr val="CC0066"/>
                </a:solidFill>
                <a:latin typeface="Trebuchet MS" pitchFamily="34" charset="0"/>
              </a:rPr>
              <a:t>ipereosinofilia</a:t>
            </a:r>
            <a:endParaRPr lang="it-IT" dirty="0">
              <a:solidFill>
                <a:srgbClr val="CC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4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homer_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58" y="4496409"/>
            <a:ext cx="1600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1" y="1500188"/>
            <a:ext cx="915193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solidFill>
                  <a:srgbClr val="C00000"/>
                </a:solidFill>
                <a:latin typeface="Trebuchet MS" pitchFamily="34" charset="0"/>
              </a:rPr>
              <a:t>Take Home </a:t>
            </a:r>
            <a:r>
              <a:rPr lang="it-IT" sz="2800" dirty="0" err="1">
                <a:solidFill>
                  <a:srgbClr val="C00000"/>
                </a:solidFill>
                <a:latin typeface="Trebuchet MS" pitchFamily="34" charset="0"/>
              </a:rPr>
              <a:t>Messages</a:t>
            </a:r>
            <a:endParaRPr lang="it-IT" sz="2800" dirty="0">
              <a:solidFill>
                <a:srgbClr val="C00000"/>
              </a:solidFill>
              <a:latin typeface="Trebuchet MS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it-IT" sz="2400" dirty="0">
              <a:latin typeface="Trebuchet MS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it-IT" sz="2400" dirty="0">
                <a:latin typeface="Trebuchet MS" pitchFamily="34" charset="0"/>
              </a:rPr>
              <a:t>Fare sempre biopsie vista l’associazione con lesioni maligne e con lesioni precancerose</a:t>
            </a:r>
          </a:p>
          <a:p>
            <a:pPr eaLnBrk="1" hangingPunct="1">
              <a:defRPr/>
            </a:pPr>
            <a:endParaRPr lang="it-IT" sz="2400" dirty="0">
              <a:latin typeface="Trebuchet MS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it-IT" sz="2400" dirty="0">
                <a:latin typeface="Trebuchet MS" pitchFamily="34" charset="0"/>
              </a:rPr>
              <a:t>Non è realmente un quadro endoscopico atipico ma sicuramente di non comune riscontro</a:t>
            </a:r>
          </a:p>
        </p:txBody>
      </p:sp>
    </p:spTree>
    <p:extLst>
      <p:ext uri="{BB962C8B-B14F-4D97-AF65-F5344CB8AC3E}">
        <p14:creationId xmlns:p14="http://schemas.microsoft.com/office/powerpoint/2010/main" val="234386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Presentazione del paziente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42047" y="1825625"/>
            <a:ext cx="8579224" cy="4351338"/>
          </a:xfrm>
        </p:spPr>
        <p:txBody>
          <a:bodyPr>
            <a:noAutofit/>
          </a:bodyPr>
          <a:lstStyle/>
          <a:p>
            <a:pPr marL="552450" indent="-552450" algn="just">
              <a:buClr>
                <a:schemeClr val="accent2"/>
              </a:buClr>
              <a:buSzPct val="80000"/>
              <a:buNone/>
            </a:pPr>
            <a:r>
              <a:rPr lang="it-IT" sz="2000" b="1" dirty="0">
                <a:latin typeface="Trebuchet MS" pitchFamily="34" charset="0"/>
                <a:ea typeface="Times New Roman" charset="0"/>
                <a:cs typeface="Times New Roman" charset="0"/>
              </a:rPr>
              <a:t>Anamnesi patologica remota: </a:t>
            </a:r>
          </a:p>
          <a:p>
            <a:pPr algn="just">
              <a:buSzPct val="80000"/>
              <a:buFont typeface="Arial" pitchFamily="34" charset="0"/>
              <a:buChar char="•"/>
            </a:pPr>
            <a:r>
              <a:rPr lang="it-IT" sz="2000" dirty="0">
                <a:latin typeface="Trebuchet MS" pitchFamily="34" charset="0"/>
              </a:rPr>
              <a:t>ipertensione arteriosa essenziale da 10 anni in terapia con </a:t>
            </a:r>
            <a:r>
              <a:rPr lang="it-IT" sz="2000" dirty="0" err="1">
                <a:latin typeface="Trebuchet MS" pitchFamily="34" charset="0"/>
              </a:rPr>
              <a:t>lisinopril</a:t>
            </a:r>
            <a:r>
              <a:rPr lang="it-IT" sz="2000" dirty="0">
                <a:latin typeface="Trebuchet MS" pitchFamily="34" charset="0"/>
              </a:rPr>
              <a:t> ed in buon compenso</a:t>
            </a:r>
          </a:p>
          <a:p>
            <a:pPr algn="just">
              <a:buSzPct val="80000"/>
              <a:buFont typeface="Arial" pitchFamily="34" charset="0"/>
              <a:buChar char="•"/>
            </a:pPr>
            <a:r>
              <a:rPr lang="it-IT" sz="2000" dirty="0">
                <a:latin typeface="Trebuchet MS" pitchFamily="34" charset="0"/>
              </a:rPr>
              <a:t>gozzo </a:t>
            </a:r>
            <a:r>
              <a:rPr lang="it-IT" sz="2000" dirty="0" err="1">
                <a:latin typeface="Trebuchet MS" pitchFamily="34" charset="0"/>
              </a:rPr>
              <a:t>multinodulare</a:t>
            </a:r>
            <a:r>
              <a:rPr lang="it-IT" sz="2000" dirty="0">
                <a:latin typeface="Trebuchet MS" pitchFamily="34" charset="0"/>
              </a:rPr>
              <a:t> </a:t>
            </a:r>
            <a:r>
              <a:rPr lang="it-IT" sz="2000" dirty="0" err="1">
                <a:latin typeface="Trebuchet MS" pitchFamily="34" charset="0"/>
              </a:rPr>
              <a:t>normofunzionante</a:t>
            </a:r>
            <a:endParaRPr lang="it-IT" sz="2000" dirty="0">
              <a:latin typeface="Trebuchet MS" pitchFamily="34" charset="0"/>
            </a:endParaRPr>
          </a:p>
          <a:p>
            <a:pPr algn="just">
              <a:buSzPct val="80000"/>
              <a:buFont typeface="Arial" pitchFamily="34" charset="0"/>
              <a:buChar char="•"/>
            </a:pPr>
            <a:r>
              <a:rPr lang="it-IT" sz="2000" dirty="0">
                <a:latin typeface="Trebuchet MS" pitchFamily="34" charset="0"/>
              </a:rPr>
              <a:t>sindrome ansioso-depressiva </a:t>
            </a:r>
            <a:r>
              <a:rPr lang="it-IT" sz="2000" dirty="0">
                <a:latin typeface="Trebuchet MS" pitchFamily="34" charset="0"/>
                <a:sym typeface="Wingdings" pitchFamily="2" charset="2"/>
              </a:rPr>
              <a:t>in terapia con</a:t>
            </a:r>
            <a:r>
              <a:rPr lang="it-IT" sz="2000" dirty="0">
                <a:latin typeface="Trebuchet MS" pitchFamily="34" charset="0"/>
              </a:rPr>
              <a:t> benzodiazepine</a:t>
            </a:r>
          </a:p>
          <a:p>
            <a:pPr algn="just">
              <a:buSzPct val="80000"/>
              <a:buFont typeface="Arial" pitchFamily="34" charset="0"/>
              <a:buChar char="•"/>
            </a:pPr>
            <a:r>
              <a:rPr lang="it-IT" sz="2000" dirty="0">
                <a:latin typeface="Trebuchet MS" pitchFamily="34" charset="0"/>
              </a:rPr>
              <a:t>dispepsia da circa 3 anni</a:t>
            </a:r>
          </a:p>
          <a:p>
            <a:pPr algn="just">
              <a:buSzPct val="80000"/>
              <a:buFont typeface="Arial" pitchFamily="34" charset="0"/>
              <a:buChar char="•"/>
            </a:pPr>
            <a:endParaRPr lang="it-IT" sz="2000" dirty="0">
              <a:latin typeface="Trebuchet MS" pitchFamily="34" charset="0"/>
            </a:endParaRPr>
          </a:p>
          <a:p>
            <a:pPr marL="0" indent="0" algn="just">
              <a:buSzPct val="80000"/>
              <a:buNone/>
            </a:pPr>
            <a:r>
              <a:rPr lang="it-IT" sz="2000" b="1" dirty="0">
                <a:latin typeface="Trebuchet MS" pitchFamily="34" charset="0"/>
                <a:ea typeface="Times New Roman" charset="0"/>
                <a:cs typeface="Times New Roman" charset="0"/>
              </a:rPr>
              <a:t>Anamnesi patologica prossima:</a:t>
            </a:r>
            <a:endParaRPr lang="it-IT" sz="2000" dirty="0">
              <a:latin typeface="Trebuchet MS" pitchFamily="34" charset="0"/>
            </a:endParaRPr>
          </a:p>
          <a:p>
            <a:pPr>
              <a:defRPr/>
            </a:pPr>
            <a:r>
              <a:rPr lang="it-IT" sz="2000" dirty="0" err="1">
                <a:latin typeface="Trebuchet MS" pitchFamily="34" charset="0"/>
              </a:rPr>
              <a:t>rash</a:t>
            </a:r>
            <a:r>
              <a:rPr lang="it-IT" sz="2000" dirty="0">
                <a:latin typeface="Trebuchet MS" pitchFamily="34" charset="0"/>
              </a:rPr>
              <a:t> cutaneo di tipo </a:t>
            </a:r>
            <a:r>
              <a:rPr lang="it-IT" sz="2000" dirty="0" err="1">
                <a:latin typeface="Trebuchet MS" pitchFamily="34" charset="0"/>
              </a:rPr>
              <a:t>eritemato</a:t>
            </a:r>
            <a:r>
              <a:rPr lang="it-IT" sz="2000" dirty="0">
                <a:latin typeface="Trebuchet MS" pitchFamily="34" charset="0"/>
              </a:rPr>
              <a:t>-pomfoide pruriginoso insorto da 20 giorni con fase acuta durata 2 settimane e </a:t>
            </a:r>
            <a:r>
              <a:rPr lang="it-IT" sz="2000" dirty="0" err="1">
                <a:latin typeface="Trebuchet MS" pitchFamily="34" charset="0"/>
              </a:rPr>
              <a:t>risoltasi</a:t>
            </a:r>
            <a:r>
              <a:rPr lang="it-IT" sz="2000" dirty="0">
                <a:latin typeface="Trebuchet MS" pitchFamily="34" charset="0"/>
              </a:rPr>
              <a:t> spontaneamente</a:t>
            </a:r>
          </a:p>
          <a:p>
            <a:pPr marL="0" indent="0" algn="just">
              <a:buClr>
                <a:schemeClr val="accent2"/>
              </a:buClr>
              <a:buSzPct val="80000"/>
              <a:buNone/>
              <a:defRPr/>
            </a:pPr>
            <a:r>
              <a:rPr lang="it-IT" sz="2800" b="1" dirty="0">
                <a:latin typeface="Trebuchet MS" pitchFamily="34" charset="0"/>
              </a:rPr>
              <a:t>·</a:t>
            </a:r>
            <a:r>
              <a:rPr lang="it-IT" sz="2000" dirty="0">
                <a:latin typeface="Trebuchet MS" pitchFamily="34" charset="0"/>
              </a:rPr>
              <a:t> </a:t>
            </a:r>
            <a:r>
              <a:rPr lang="it-IT" sz="2000" dirty="0" err="1">
                <a:latin typeface="Trebuchet MS" pitchFamily="34" charset="0"/>
              </a:rPr>
              <a:t>ipereosinofilia</a:t>
            </a:r>
            <a:r>
              <a:rPr lang="it-IT" sz="2000" dirty="0">
                <a:latin typeface="Trebuchet MS" pitchFamily="34" charset="0"/>
              </a:rPr>
              <a:t> riscontrata agli esami ematici in corrispondenza dell’insorgenza del </a:t>
            </a:r>
            <a:r>
              <a:rPr lang="it-IT" sz="2000" dirty="0" err="1">
                <a:latin typeface="Trebuchet MS" pitchFamily="34" charset="0"/>
              </a:rPr>
              <a:t>rash</a:t>
            </a:r>
            <a:r>
              <a:rPr lang="it-IT" sz="2000" dirty="0">
                <a:latin typeface="Trebuchet MS" pitchFamily="34" charset="0"/>
              </a:rPr>
              <a:t> cutaneo</a:t>
            </a:r>
          </a:p>
          <a:p>
            <a:pPr algn="just">
              <a:buClr>
                <a:schemeClr val="accent2"/>
              </a:buClr>
              <a:buSzPct val="80000"/>
              <a:defRPr/>
            </a:pPr>
            <a:endParaRPr lang="it-IT" sz="2000" dirty="0">
              <a:solidFill>
                <a:srgbClr val="FFFFFF"/>
              </a:solidFill>
              <a:latin typeface="Trebuchet MS" pitchFamily="34" charset="0"/>
            </a:endParaRPr>
          </a:p>
          <a:p>
            <a:pPr marL="0" indent="0" algn="just">
              <a:buSzPct val="80000"/>
              <a:buNone/>
            </a:pPr>
            <a:endParaRPr lang="it-IT" sz="2000" dirty="0">
              <a:latin typeface="Trebuchet MS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it-IT" sz="2000" dirty="0">
              <a:latin typeface="Trebuchet MS" pitchFamily="34" charset="0"/>
              <a:ea typeface="Times New Roman" charset="0"/>
              <a:cs typeface="Times New Roman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it-IT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it-IT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it-IT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endParaRPr lang="it-IT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endParaRPr lang="it-IT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5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1799" y="761975"/>
            <a:ext cx="8100509" cy="1088068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Presentazione del paziente: </a:t>
            </a:r>
            <a:br>
              <a:rPr lang="it-IT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it-IT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esame obiettivo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1791050"/>
            <a:ext cx="9144000" cy="3518365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21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21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1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P.A.: </a:t>
            </a:r>
            <a:r>
              <a:rPr lang="it-IT" sz="2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120/75 </a:t>
            </a:r>
            <a:r>
              <a:rPr lang="it-IT" sz="21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mmHg</a:t>
            </a:r>
            <a:r>
              <a:rPr lang="it-IT" sz="2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; FC </a:t>
            </a:r>
            <a:r>
              <a:rPr lang="it-IT" sz="2100" dirty="0">
                <a:latin typeface="Times New Roman" charset="0"/>
                <a:ea typeface="Times New Roman" charset="0"/>
                <a:cs typeface="Times New Roman" charset="0"/>
              </a:rPr>
              <a:t>72</a:t>
            </a:r>
            <a:r>
              <a:rPr lang="it-IT" sz="2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1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bpm</a:t>
            </a:r>
            <a:r>
              <a:rPr lang="it-IT" sz="2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; SpO</a:t>
            </a:r>
            <a:r>
              <a:rPr lang="it-IT" sz="2100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it-IT" sz="2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%: 98 in aria ambiente in posizione supina; BMI: 24;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1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Collo: </a:t>
            </a:r>
            <a:r>
              <a:rPr lang="it-IT" sz="21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n.d.r.</a:t>
            </a:r>
            <a:r>
              <a:rPr lang="it-IT" sz="2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1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Torace: </a:t>
            </a:r>
            <a:r>
              <a:rPr lang="it-IT" sz="2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di forma tronco conica, simmetrico nella statica e nella dinamica;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1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Apparato respiratorio: </a:t>
            </a:r>
            <a:r>
              <a:rPr lang="it-IT" sz="2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suono di percussione chiaro polmonare su tutti gli ambiti. FVT </a:t>
            </a:r>
            <a:r>
              <a:rPr lang="it-IT" sz="21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normotrasmesso</a:t>
            </a:r>
            <a:r>
              <a:rPr lang="it-IT" sz="2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su tutti gli ambiti polmonari. MV fisiologico. Assenza di rumori accessori.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1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Cuore: </a:t>
            </a:r>
            <a:r>
              <a:rPr lang="it-IT" sz="2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aia cardiaca nei limiti. Toni ritmici e puri, pause libere.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21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21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21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21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it-IT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it-IT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9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606" y="938146"/>
            <a:ext cx="8100509" cy="1088068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Presentazione del paziente: </a:t>
            </a:r>
            <a:br>
              <a:rPr lang="it-IT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it-IT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esame obiettivo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95835" y="2734137"/>
            <a:ext cx="8349279" cy="3392095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Trebuchet MS" pitchFamily="34" charset="0"/>
                <a:ea typeface="Times New Roman" charset="0"/>
                <a:cs typeface="Times New Roman" charset="0"/>
              </a:rPr>
              <a:t>Addome: </a:t>
            </a:r>
            <a:r>
              <a:rPr lang="it-IT" sz="2000" dirty="0">
                <a:latin typeface="Trebuchet MS" pitchFamily="34" charset="0"/>
                <a:ea typeface="Times New Roman" charset="0"/>
                <a:cs typeface="Times New Roman" charset="0"/>
              </a:rPr>
              <a:t>globoso, non dolente alla palpazione superficiale e profonda, timpanismo diffuso, peristalsi presente e valida.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Trebuchet MS" pitchFamily="34" charset="0"/>
                <a:ea typeface="Times New Roman" charset="0"/>
                <a:cs typeface="Times New Roman" charset="0"/>
              </a:rPr>
              <a:t>Fegato e milza: </a:t>
            </a:r>
            <a:r>
              <a:rPr lang="it-IT" sz="2000" dirty="0">
                <a:latin typeface="Trebuchet MS" pitchFamily="34" charset="0"/>
                <a:ea typeface="Times New Roman" charset="0"/>
                <a:cs typeface="Times New Roman" charset="0"/>
              </a:rPr>
              <a:t>nei limiti;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rebuchet MS" pitchFamily="34" charset="0"/>
              <a:ea typeface="Times New Roman" charset="0"/>
              <a:cs typeface="Times New Roman" charset="0"/>
            </a:endParaRPr>
          </a:p>
          <a:p>
            <a:pPr marL="0" indent="-552450">
              <a:buNone/>
            </a:pPr>
            <a:r>
              <a:rPr lang="it-IT" sz="2000" b="1" dirty="0">
                <a:latin typeface="Trebuchet MS" pitchFamily="34" charset="0"/>
                <a:ea typeface="Times New Roman" charset="0"/>
                <a:cs typeface="Times New Roman" charset="0"/>
              </a:rPr>
              <a:t>Arti inferiori: </a:t>
            </a:r>
            <a:r>
              <a:rPr lang="it-IT" sz="2000" dirty="0">
                <a:latin typeface="Trebuchet MS" pitchFamily="34" charset="0"/>
              </a:rPr>
              <a:t>discromie cutanee come da esito di pregresse lesioni eritematose e desquamazioni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21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21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21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21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it-IT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it-IT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9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1871" y="1162915"/>
            <a:ext cx="814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charset="0"/>
                <a:ea typeface="Times New Roman" charset="0"/>
                <a:cs typeface="Times New Roman" charset="0"/>
              </a:rPr>
              <a:t>Il paziente è giunto, pertanto, alla nostra osservazione per le lesioni cutanee descritte, per la dispepsia e per l’</a:t>
            </a:r>
            <a:r>
              <a:rPr lang="it-IT" sz="2400" dirty="0" err="1">
                <a:latin typeface="Times New Roman" charset="0"/>
                <a:ea typeface="Times New Roman" charset="0"/>
                <a:cs typeface="Times New Roman" charset="0"/>
              </a:rPr>
              <a:t>ipereosinofilia</a:t>
            </a:r>
            <a:r>
              <a:rPr lang="it-IT" sz="24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ctr"/>
            <a:endParaRPr lang="it-IT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it-IT" sz="2400" dirty="0">
                <a:latin typeface="Times New Roman" charset="0"/>
                <a:ea typeface="Times New Roman" charset="0"/>
                <a:cs typeface="Times New Roman" charset="0"/>
              </a:rPr>
              <a:t>Come ci orientiamo?? Un ventaglio di possibilità diagnostiche:</a:t>
            </a:r>
          </a:p>
        </p:txBody>
      </p:sp>
      <p:sp>
        <p:nvSpPr>
          <p:cNvPr id="3" name="Ovale 2"/>
          <p:cNvSpPr/>
          <p:nvPr/>
        </p:nvSpPr>
        <p:spPr>
          <a:xfrm>
            <a:off x="114300" y="2954684"/>
            <a:ext cx="2766060" cy="1225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Parassitosi intestinale?</a:t>
            </a:r>
          </a:p>
        </p:txBody>
      </p:sp>
      <p:sp>
        <p:nvSpPr>
          <p:cNvPr id="4" name="Ovale 3"/>
          <p:cNvSpPr/>
          <p:nvPr/>
        </p:nvSpPr>
        <p:spPr>
          <a:xfrm>
            <a:off x="6175779" y="4501223"/>
            <a:ext cx="2107154" cy="6264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Infezione da H.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pylori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" name="Ovale 6"/>
          <p:cNvSpPr/>
          <p:nvPr/>
        </p:nvSpPr>
        <p:spPr>
          <a:xfrm>
            <a:off x="3303575" y="5341927"/>
            <a:ext cx="2385509" cy="11065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Altro?</a:t>
            </a:r>
          </a:p>
        </p:txBody>
      </p:sp>
      <p:sp>
        <p:nvSpPr>
          <p:cNvPr id="9" name="Ovale 8"/>
          <p:cNvSpPr/>
          <p:nvPr/>
        </p:nvSpPr>
        <p:spPr>
          <a:xfrm>
            <a:off x="3108592" y="3829013"/>
            <a:ext cx="2580492" cy="12121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Celiachia?</a:t>
            </a:r>
          </a:p>
        </p:txBody>
      </p:sp>
    </p:spTree>
    <p:extLst>
      <p:ext uri="{BB962C8B-B14F-4D97-AF65-F5344CB8AC3E}">
        <p14:creationId xmlns:p14="http://schemas.microsoft.com/office/powerpoint/2010/main" val="18150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56850"/>
            <a:ext cx="7886700" cy="132556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Cosa avreste fatto?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9874" y="2416397"/>
            <a:ext cx="7543800" cy="301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- Esami ematochimici;</a:t>
            </a:r>
          </a:p>
          <a:p>
            <a:pPr marL="0" indent="0">
              <a:buNone/>
            </a:pP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- Ecografia tiroidea</a:t>
            </a:r>
          </a:p>
          <a:p>
            <a:pPr marL="0" indent="0">
              <a:buNone/>
            </a:pP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- Ecografia addome</a:t>
            </a:r>
          </a:p>
          <a:p>
            <a:pPr marL="0" indent="0">
              <a:buNone/>
            </a:pP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- Esame parassitologico delle feci</a:t>
            </a:r>
          </a:p>
          <a:p>
            <a:pPr marL="0" indent="0">
              <a:buNone/>
            </a:pP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- EGDS</a:t>
            </a:r>
          </a:p>
        </p:txBody>
      </p:sp>
      <p:pic>
        <p:nvPicPr>
          <p:cNvPr id="1026" name="Picture 2" descr="G:\punto-interrogativo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81" y="3252854"/>
            <a:ext cx="25527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939512" y="721590"/>
            <a:ext cx="3957184" cy="481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Esami ematochimici</a:t>
            </a:r>
            <a:r>
              <a:rPr lang="it-IT" sz="33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sp>
        <p:nvSpPr>
          <p:cNvPr id="3" name="Rettangolo 2"/>
          <p:cNvSpPr/>
          <p:nvPr/>
        </p:nvSpPr>
        <p:spPr>
          <a:xfrm>
            <a:off x="817808" y="2306464"/>
            <a:ext cx="7179972" cy="424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Trebuchet MS" pitchFamily="34" charset="0"/>
              </a:rPr>
              <a:t>Esami ematochimici di routine (sono riportati solo gli esami alterati)</a:t>
            </a:r>
          </a:p>
          <a:p>
            <a:endParaRPr lang="it-IT" sz="2000" b="1" u="sng" dirty="0">
              <a:latin typeface="Trebuchet MS" pitchFamily="34" charset="0"/>
            </a:endParaRPr>
          </a:p>
          <a:p>
            <a:pPr>
              <a:lnSpc>
                <a:spcPct val="70000"/>
              </a:lnSpc>
            </a:pPr>
            <a:r>
              <a:rPr lang="it-IT" sz="2000" dirty="0">
                <a:latin typeface="Trebuchet MS" pitchFamily="34" charset="0"/>
              </a:rPr>
              <a:t>GB 7700 (Eos. 20,1%=1540/</a:t>
            </a:r>
            <a:r>
              <a:rPr lang="it-IT" sz="2000" dirty="0" err="1">
                <a:latin typeface="Trebuchet MS" pitchFamily="34" charset="0"/>
              </a:rPr>
              <a:t>uL</a:t>
            </a:r>
            <a:r>
              <a:rPr lang="it-IT" sz="2000" dirty="0">
                <a:latin typeface="Trebuchet MS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it-IT" sz="2000" dirty="0">
                <a:latin typeface="Trebuchet MS" pitchFamily="34" charset="0"/>
              </a:rPr>
              <a:t>ß2   </a:t>
            </a:r>
            <a:r>
              <a:rPr lang="it-IT" sz="2000" dirty="0" err="1">
                <a:latin typeface="Trebuchet MS" pitchFamily="34" charset="0"/>
              </a:rPr>
              <a:t>Microglobulinemia</a:t>
            </a:r>
            <a:r>
              <a:rPr lang="it-IT" sz="2000" dirty="0">
                <a:latin typeface="Trebuchet MS" pitchFamily="34" charset="0"/>
              </a:rPr>
              <a:t>: 3mg/L (v.n.1-2,4)</a:t>
            </a:r>
          </a:p>
          <a:p>
            <a:pPr>
              <a:lnSpc>
                <a:spcPct val="110000"/>
              </a:lnSpc>
            </a:pPr>
            <a:r>
              <a:rPr lang="it-IT" sz="2000" dirty="0">
                <a:latin typeface="Trebuchet MS" pitchFamily="34" charset="0"/>
              </a:rPr>
              <a:t>VES 17 mm/h</a:t>
            </a:r>
          </a:p>
          <a:p>
            <a:pPr>
              <a:lnSpc>
                <a:spcPct val="110000"/>
              </a:lnSpc>
            </a:pPr>
            <a:r>
              <a:rPr lang="it-IT" sz="2000" dirty="0">
                <a:latin typeface="Trebuchet MS" pitchFamily="34" charset="0"/>
              </a:rPr>
              <a:t>Ig E 320/240 mg/</a:t>
            </a:r>
            <a:r>
              <a:rPr lang="it-IT" sz="2000" dirty="0" err="1">
                <a:latin typeface="Trebuchet MS" pitchFamily="34" charset="0"/>
              </a:rPr>
              <a:t>dL</a:t>
            </a:r>
            <a:endParaRPr lang="it-IT" sz="2000" dirty="0">
              <a:latin typeface="Trebuchet MS" pitchFamily="34" charset="0"/>
            </a:endParaRPr>
          </a:p>
          <a:p>
            <a:pPr>
              <a:lnSpc>
                <a:spcPct val="110000"/>
              </a:lnSpc>
            </a:pPr>
            <a:endParaRPr lang="it-IT" sz="2000" dirty="0">
              <a:latin typeface="Trebuchet MS" pitchFamily="34" charset="0"/>
            </a:endParaRPr>
          </a:p>
          <a:p>
            <a:pPr algn="just">
              <a:lnSpc>
                <a:spcPct val="130000"/>
              </a:lnSpc>
              <a:buClr>
                <a:schemeClr val="accent2"/>
              </a:buClr>
              <a:buSzPct val="80000"/>
            </a:pPr>
            <a:r>
              <a:rPr lang="it-IT" sz="2000" b="1" dirty="0">
                <a:latin typeface="Trebuchet MS" pitchFamily="34" charset="0"/>
              </a:rPr>
              <a:t>Esame parassitologico e coprocoltura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SzPct val="80000"/>
            </a:pPr>
            <a:r>
              <a:rPr lang="it-IT" sz="2000" dirty="0">
                <a:latin typeface="Trebuchet MS" pitchFamily="34" charset="0"/>
              </a:rPr>
              <a:t>negativi</a:t>
            </a:r>
          </a:p>
          <a:p>
            <a:pPr>
              <a:lnSpc>
                <a:spcPct val="110000"/>
              </a:lnSpc>
            </a:pPr>
            <a:endParaRPr lang="it-IT" dirty="0">
              <a:solidFill>
                <a:srgbClr val="FFFFFF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it-IT" sz="24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977244" y="1014883"/>
            <a:ext cx="3940233" cy="481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Indagini strumentali:</a:t>
            </a:r>
          </a:p>
        </p:txBody>
      </p:sp>
      <p:sp>
        <p:nvSpPr>
          <p:cNvPr id="3" name="Rettangolo 2"/>
          <p:cNvSpPr/>
          <p:nvPr/>
        </p:nvSpPr>
        <p:spPr>
          <a:xfrm>
            <a:off x="437882" y="2260516"/>
            <a:ext cx="82939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2000" b="1" dirty="0">
                <a:latin typeface="Trebuchet MS" pitchFamily="34" charset="0"/>
              </a:rPr>
              <a:t>Eco-tiroide</a:t>
            </a:r>
            <a:r>
              <a:rPr lang="it-IT" sz="2000" dirty="0">
                <a:latin typeface="Trebuchet MS" pitchFamily="34" charset="0"/>
              </a:rPr>
              <a:t>: tiroide di dimensioni aumentate, ad </a:t>
            </a:r>
            <a:r>
              <a:rPr lang="it-IT" sz="2000" dirty="0" err="1">
                <a:latin typeface="Trebuchet MS" pitchFamily="34" charset="0"/>
              </a:rPr>
              <a:t>ecostruttura</a:t>
            </a:r>
            <a:r>
              <a:rPr lang="it-IT" sz="2000" dirty="0">
                <a:latin typeface="Trebuchet MS" pitchFamily="34" charset="0"/>
              </a:rPr>
              <a:t> diffusamente disomogenea per la presenza di diverse formazioni nodulari di cui la maggiore di circa 8 mm</a:t>
            </a:r>
            <a:r>
              <a:rPr lang="en-US" sz="2000" dirty="0">
                <a:latin typeface="Trebuchet MS" pitchFamily="34" charset="0"/>
              </a:rPr>
              <a:t> Ø</a:t>
            </a:r>
          </a:p>
          <a:p>
            <a:pPr algn="just"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it-IT" sz="2000" dirty="0">
              <a:latin typeface="Trebuchet MS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2000" b="1" dirty="0">
                <a:latin typeface="Trebuchet MS" pitchFamily="34" charset="0"/>
              </a:rPr>
              <a:t>Eco-addome</a:t>
            </a:r>
            <a:r>
              <a:rPr lang="it-IT" sz="2000" dirty="0">
                <a:latin typeface="Trebuchet MS" pitchFamily="34" charset="0"/>
              </a:rPr>
              <a:t>: fegato ad </a:t>
            </a:r>
            <a:r>
              <a:rPr lang="it-IT" sz="2000" dirty="0" err="1">
                <a:latin typeface="Trebuchet MS" pitchFamily="34" charset="0"/>
              </a:rPr>
              <a:t>ecostruttura</a:t>
            </a:r>
            <a:r>
              <a:rPr lang="it-IT" sz="2000" dirty="0">
                <a:latin typeface="Trebuchet MS" pitchFamily="34" charset="0"/>
              </a:rPr>
              <a:t> </a:t>
            </a:r>
            <a:r>
              <a:rPr lang="it-IT" sz="2000" dirty="0" err="1">
                <a:latin typeface="Trebuchet MS" pitchFamily="34" charset="0"/>
              </a:rPr>
              <a:t>bright</a:t>
            </a:r>
            <a:r>
              <a:rPr lang="it-IT" sz="2000" dirty="0">
                <a:latin typeface="Trebuchet MS" pitchFamily="34" charset="0"/>
              </a:rPr>
              <a:t>; pancreas e milza nella norma</a:t>
            </a: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it-IT" sz="2000" dirty="0">
              <a:latin typeface="Trebuchet MS" pitchFamily="34" charset="0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it-IT" sz="2000" b="1" dirty="0">
                <a:latin typeface="Trebuchet MS" pitchFamily="34" charset="0"/>
              </a:rPr>
              <a:t>RX-torace</a:t>
            </a:r>
            <a:r>
              <a:rPr lang="it-IT" sz="2000" dirty="0">
                <a:latin typeface="Trebuchet MS" pitchFamily="34" charset="0"/>
              </a:rPr>
              <a:t>: </a:t>
            </a:r>
            <a:r>
              <a:rPr lang="it-IT" sz="2000" dirty="0" err="1">
                <a:latin typeface="Trebuchet MS" pitchFamily="34" charset="0"/>
              </a:rPr>
              <a:t>n.d.r.</a:t>
            </a:r>
            <a:endParaRPr lang="it-IT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10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_ Seminario Dirigenti 2016" id="{5ACF2AD0-9D08-E14B-942F-B79B0F69619E}" vid="{4B5AFD1A-43A8-0B43-88B5-30102379EE5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_ Seminario Dirigenti 2016</Template>
  <TotalTime>198</TotalTime>
  <Words>915</Words>
  <Application>Microsoft Macintosh PowerPoint</Application>
  <PresentationFormat>Presentazione su schermo (4:3)</PresentationFormat>
  <Paragraphs>160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Impact</vt:lpstr>
      <vt:lpstr>Times New Roman</vt:lpstr>
      <vt:lpstr>Trebuchet MS</vt:lpstr>
      <vt:lpstr>Verdana</vt:lpstr>
      <vt:lpstr>Wingdings</vt:lpstr>
      <vt:lpstr>Tema di Office</vt:lpstr>
      <vt:lpstr>Quadro endoscopico atipico, almeno per un giovane endoscopista…</vt:lpstr>
      <vt:lpstr>Presentazione del paziente</vt:lpstr>
      <vt:lpstr>Presentazione del paziente</vt:lpstr>
      <vt:lpstr>Presentazione del paziente:  esame obiettivo</vt:lpstr>
      <vt:lpstr>Presentazione del paziente:  esame obiettivo</vt:lpstr>
      <vt:lpstr>Presentazione standard di PowerPoint</vt:lpstr>
      <vt:lpstr>Cosa avreste fatto?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alessandra zuliani</cp:lastModifiedBy>
  <cp:revision>51</cp:revision>
  <cp:lastPrinted>2016-12-02T11:41:50Z</cp:lastPrinted>
  <dcterms:created xsi:type="dcterms:W3CDTF">2016-12-13T10:19:20Z</dcterms:created>
  <dcterms:modified xsi:type="dcterms:W3CDTF">2018-12-16T16:29:17Z</dcterms:modified>
</cp:coreProperties>
</file>